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8" r:id="rId3"/>
    <p:sldId id="283" r:id="rId4"/>
    <p:sldId id="284" r:id="rId5"/>
    <p:sldId id="294" r:id="rId6"/>
    <p:sldId id="260" r:id="rId7"/>
    <p:sldId id="285" r:id="rId8"/>
    <p:sldId id="286" r:id="rId9"/>
    <p:sldId id="287" r:id="rId10"/>
    <p:sldId id="288" r:id="rId11"/>
    <p:sldId id="289" r:id="rId12"/>
    <p:sldId id="290" r:id="rId13"/>
    <p:sldId id="291" r:id="rId14"/>
    <p:sldId id="292" r:id="rId15"/>
    <p:sldId id="295" r:id="rId16"/>
    <p:sldId id="296" r:id="rId17"/>
    <p:sldId id="297" r:id="rId18"/>
    <p:sldId id="306" r:id="rId19"/>
    <p:sldId id="298" r:id="rId20"/>
    <p:sldId id="305" r:id="rId21"/>
    <p:sldId id="299" r:id="rId22"/>
    <p:sldId id="300" r:id="rId23"/>
    <p:sldId id="301" r:id="rId24"/>
    <p:sldId id="302" r:id="rId25"/>
    <p:sldId id="304" r:id="rId26"/>
    <p:sldId id="303" r:id="rId27"/>
    <p:sldId id="293" r:id="rId28"/>
    <p:sldId id="263"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56" autoAdjust="0"/>
  </p:normalViewPr>
  <p:slideViewPr>
    <p:cSldViewPr snapToGrid="0">
      <p:cViewPr varScale="1">
        <p:scale>
          <a:sx n="107" d="100"/>
          <a:sy n="107"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65ED-6288-467C-B9A5-5440F176D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22D7A0-93D5-4BC0-ABC3-66152E8E4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96D35-4105-424A-89B0-0FE57F04AE73}"/>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5" name="Footer Placeholder 4">
            <a:extLst>
              <a:ext uri="{FF2B5EF4-FFF2-40B4-BE49-F238E27FC236}">
                <a16:creationId xmlns:a16="http://schemas.microsoft.com/office/drawing/2014/main" id="{4DE2C1D0-B00C-4FBC-8119-A497C1D6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CC41B-08E7-43CA-A001-2ABE19A4EC85}"/>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42043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4ED4-71CF-47EB-A890-3FE8655565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29CD6B-0240-45EF-A4D9-C5228C69A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09CBA-BB9D-40B5-90E6-64AE020DED27}"/>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5" name="Footer Placeholder 4">
            <a:extLst>
              <a:ext uri="{FF2B5EF4-FFF2-40B4-BE49-F238E27FC236}">
                <a16:creationId xmlns:a16="http://schemas.microsoft.com/office/drawing/2014/main" id="{8C8C499E-CAD2-467A-92E6-44BA85DB8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57E04-9D03-4E96-BCE7-96F7E3C734B2}"/>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250088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FA4B3-C977-46D4-981B-CDB4ED760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F61613-8D97-4D06-BB93-DE34B842CD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38217-DAB3-4929-B292-DA46FA556354}"/>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5" name="Footer Placeholder 4">
            <a:extLst>
              <a:ext uri="{FF2B5EF4-FFF2-40B4-BE49-F238E27FC236}">
                <a16:creationId xmlns:a16="http://schemas.microsoft.com/office/drawing/2014/main" id="{042271A5-7136-421A-AB18-5078C43D5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82E0F-20BB-4B7D-B85E-A24F7D106AD0}"/>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375909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99A3-12ED-4CC5-AE31-630594C53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0C101-4E1C-4DBF-A744-997CD8F36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680B7-2B89-4440-B6B0-FD04365299E0}"/>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5" name="Footer Placeholder 4">
            <a:extLst>
              <a:ext uri="{FF2B5EF4-FFF2-40B4-BE49-F238E27FC236}">
                <a16:creationId xmlns:a16="http://schemas.microsoft.com/office/drawing/2014/main" id="{ED8862CA-BF35-4B1B-AE81-299539054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6FD7B-7B8C-4521-9C8B-4169D347A16A}"/>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386025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F143-C18F-4DDE-9A4A-41313064E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CD4F21-76A5-472F-A201-C03F71B1E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71ACD-F754-4795-823A-8E259A0C37B8}"/>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5" name="Footer Placeholder 4">
            <a:extLst>
              <a:ext uri="{FF2B5EF4-FFF2-40B4-BE49-F238E27FC236}">
                <a16:creationId xmlns:a16="http://schemas.microsoft.com/office/drawing/2014/main" id="{6C99A5C3-1A29-45C6-B214-7E9BC6FCD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2A3D6-402A-489A-9597-E2486360E2BC}"/>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128220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53A6-6665-40D0-98B1-E9CEC565C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4882A-0389-4001-A692-4B0CE6F206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EFBA8-FA9E-46FD-9D20-2818C0EDE8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8F6A4-1601-40C5-A5ED-9E9F0455B343}"/>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6" name="Footer Placeholder 5">
            <a:extLst>
              <a:ext uri="{FF2B5EF4-FFF2-40B4-BE49-F238E27FC236}">
                <a16:creationId xmlns:a16="http://schemas.microsoft.com/office/drawing/2014/main" id="{885AB4AB-1394-4E45-A3A1-BA0C71C51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09B6E-C859-45E0-B1AA-363B6CE3BEB4}"/>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839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753A-125F-4845-BA3E-880C7D3F38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781365-3686-416B-A479-423F77B8B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2499BE-D556-44AC-81B2-D3B4EE0C01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79155E-D43E-4621-AC0C-735ECCDF8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49B3E4-7EBC-4C06-B2C4-F24941AD01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5EC25-7E3B-45E3-89FA-5BB00C8DF3BC}"/>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8" name="Footer Placeholder 7">
            <a:extLst>
              <a:ext uri="{FF2B5EF4-FFF2-40B4-BE49-F238E27FC236}">
                <a16:creationId xmlns:a16="http://schemas.microsoft.com/office/drawing/2014/main" id="{A191D8A6-EB68-4CF9-867F-7B365E1967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659A12-C8FC-4402-934A-84EB4C422D3E}"/>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7376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DE31-A1B0-4477-AFBC-ED52DF1003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D9DDE-06AD-4BEE-810B-A01979C22D05}"/>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4" name="Footer Placeholder 3">
            <a:extLst>
              <a:ext uri="{FF2B5EF4-FFF2-40B4-BE49-F238E27FC236}">
                <a16:creationId xmlns:a16="http://schemas.microsoft.com/office/drawing/2014/main" id="{7E71FEC6-4284-48A1-B9E2-F56A415CA8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BF25B-DAF9-47EE-85BF-D573E611C26A}"/>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54482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615F9-D6EF-4C3E-8239-CF1DB02B625E}"/>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3" name="Footer Placeholder 2">
            <a:extLst>
              <a:ext uri="{FF2B5EF4-FFF2-40B4-BE49-F238E27FC236}">
                <a16:creationId xmlns:a16="http://schemas.microsoft.com/office/drawing/2014/main" id="{E100037A-2365-417A-9FCB-1D5545E1D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08584-6BAA-4AD1-931E-5FC11B983099}"/>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120679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98F0-8032-4BF5-9533-E7A974D86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CDFDFE-4493-40A2-B3B5-FE7E3BCE1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09CB4-B8CA-49C3-A76C-812FCCD41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79BA3-ACC2-43DA-BD0D-556C8DE936CC}"/>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6" name="Footer Placeholder 5">
            <a:extLst>
              <a:ext uri="{FF2B5EF4-FFF2-40B4-BE49-F238E27FC236}">
                <a16:creationId xmlns:a16="http://schemas.microsoft.com/office/drawing/2014/main" id="{E1524C6C-4F55-4393-B874-639897E44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E6389-E19B-419F-933C-CB536CD57D7E}"/>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348604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5EA9-C32F-4917-A7A7-97B1280F1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BCE86-CCB8-4EBC-AE36-634B30113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FE5D0D-7973-42BF-8162-6D8B1AE79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E93DF-669D-4BB4-9CBA-2421A8B956D1}"/>
              </a:ext>
            </a:extLst>
          </p:cNvPr>
          <p:cNvSpPr>
            <a:spLocks noGrp="1"/>
          </p:cNvSpPr>
          <p:nvPr>
            <p:ph type="dt" sz="half" idx="10"/>
          </p:nvPr>
        </p:nvSpPr>
        <p:spPr/>
        <p:txBody>
          <a:bodyPr/>
          <a:lstStyle/>
          <a:p>
            <a:fld id="{C666F29C-01B2-4C35-8C84-7D2886794D4A}" type="datetimeFigureOut">
              <a:rPr lang="en-US" smtClean="0"/>
              <a:t>7/10/2023</a:t>
            </a:fld>
            <a:endParaRPr lang="en-US"/>
          </a:p>
        </p:txBody>
      </p:sp>
      <p:sp>
        <p:nvSpPr>
          <p:cNvPr id="6" name="Footer Placeholder 5">
            <a:extLst>
              <a:ext uri="{FF2B5EF4-FFF2-40B4-BE49-F238E27FC236}">
                <a16:creationId xmlns:a16="http://schemas.microsoft.com/office/drawing/2014/main" id="{4D2B5E75-407A-42D2-9390-EE2F5ADEB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049C8-D8BD-4EF2-B900-BB72648534FF}"/>
              </a:ext>
            </a:extLst>
          </p:cNvPr>
          <p:cNvSpPr>
            <a:spLocks noGrp="1"/>
          </p:cNvSpPr>
          <p:nvPr>
            <p:ph type="sldNum" sz="quarter" idx="12"/>
          </p:nvPr>
        </p:nvSpPr>
        <p:spPr/>
        <p:txBody>
          <a:bodyPr/>
          <a:lstStyle/>
          <a:p>
            <a:fld id="{6607C4C3-314F-4671-BA05-9C3F6C8BFC88}" type="slidenum">
              <a:rPr lang="en-US" smtClean="0"/>
              <a:t>‹#›</a:t>
            </a:fld>
            <a:endParaRPr lang="en-US"/>
          </a:p>
        </p:txBody>
      </p:sp>
    </p:spTree>
    <p:extLst>
      <p:ext uri="{BB962C8B-B14F-4D97-AF65-F5344CB8AC3E}">
        <p14:creationId xmlns:p14="http://schemas.microsoft.com/office/powerpoint/2010/main" val="201137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0D149-952F-4671-A6B4-D84F43744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0CBA67-9935-4BB8-B7BF-9EB493DDD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BEF79-24DF-4EC5-9B4D-5DF0AE9D8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6F29C-01B2-4C35-8C84-7D2886794D4A}" type="datetimeFigureOut">
              <a:rPr lang="en-US" smtClean="0"/>
              <a:t>7/10/2023</a:t>
            </a:fld>
            <a:endParaRPr lang="en-US"/>
          </a:p>
        </p:txBody>
      </p:sp>
      <p:sp>
        <p:nvSpPr>
          <p:cNvPr id="5" name="Footer Placeholder 4">
            <a:extLst>
              <a:ext uri="{FF2B5EF4-FFF2-40B4-BE49-F238E27FC236}">
                <a16:creationId xmlns:a16="http://schemas.microsoft.com/office/drawing/2014/main" id="{47BA5745-CAF5-4E29-817D-DD21B4712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2A223-E1CF-4381-8AF9-CF12F7154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7C4C3-314F-4671-BA05-9C3F6C8BFC88}" type="slidenum">
              <a:rPr lang="en-US" smtClean="0"/>
              <a:t>‹#›</a:t>
            </a:fld>
            <a:endParaRPr lang="en-US"/>
          </a:p>
        </p:txBody>
      </p:sp>
    </p:spTree>
    <p:extLst>
      <p:ext uri="{BB962C8B-B14F-4D97-AF65-F5344CB8AC3E}">
        <p14:creationId xmlns:p14="http://schemas.microsoft.com/office/powerpoint/2010/main" val="411512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4" name="Picture 3">
            <a:extLst>
              <a:ext uri="{FF2B5EF4-FFF2-40B4-BE49-F238E27FC236}">
                <a16:creationId xmlns:a16="http://schemas.microsoft.com/office/drawing/2014/main" id="{5BB1967D-AB9B-43ED-9ECA-8A63EB704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6" y="1568824"/>
            <a:ext cx="9816353" cy="4455738"/>
          </a:xfrm>
          <a:prstGeom prst="rect">
            <a:avLst/>
          </a:prstGeom>
        </p:spPr>
      </p:pic>
    </p:spTree>
    <p:extLst>
      <p:ext uri="{BB962C8B-B14F-4D97-AF65-F5344CB8AC3E}">
        <p14:creationId xmlns:p14="http://schemas.microsoft.com/office/powerpoint/2010/main" val="3545742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102549"/>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239533" y="1856859"/>
            <a:ext cx="9654989" cy="5355312"/>
          </a:xfrm>
          <a:prstGeom prst="rect">
            <a:avLst/>
          </a:prstGeom>
          <a:noFill/>
        </p:spPr>
        <p:txBody>
          <a:bodyPr wrap="square">
            <a:spAutoFit/>
          </a:bodyPr>
          <a:lstStyle/>
          <a:p>
            <a:pPr marL="0" indent="0" algn="just" rtl="1" eaLnBrk="1" hangingPunct="1">
              <a:buNone/>
              <a:defRPr/>
            </a:pPr>
            <a:r>
              <a:rPr lang="fa-IR" sz="1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itchFamily="2" charset="-78"/>
              </a:rPr>
              <a:t>2- بیمه نامه های به شرط حیات :</a:t>
            </a:r>
          </a:p>
          <a:p>
            <a:pPr marL="0" indent="0" algn="just" rtl="1" eaLnBrk="1" hangingPunct="1">
              <a:buNone/>
              <a:defRPr/>
            </a:pPr>
            <a:r>
              <a:rPr lang="fa-IR" sz="1800" dirty="0" smtClean="0">
                <a:cs typeface="B Nazanin" pitchFamily="2" charset="-78"/>
              </a:rPr>
              <a:t>*دارای تاریخ شروع و پایان می باشد و اگر فرد در طول مدت بیمه نامه زنده ماند شرکت بیمه به تعهد خود عمل می کند و اگر فوت کند کل حق بیمه پرداختی توسط شرکت بیمه ضبط میگردد.</a:t>
            </a:r>
          </a:p>
          <a:p>
            <a:pPr marL="0" indent="0" algn="just" rtl="1" eaLnBrk="1" hangingPunct="1">
              <a:buNone/>
              <a:defRPr/>
            </a:pPr>
            <a:endParaRPr lang="fa-IR" dirty="0">
              <a:cs typeface="B Nazanin" pitchFamily="2" charset="-78"/>
            </a:endParaRPr>
          </a:p>
          <a:p>
            <a:pPr marL="0" indent="0" algn="just" rtl="1" eaLnBrk="1" hangingPunct="1">
              <a:buNone/>
              <a:defRPr/>
            </a:pPr>
            <a:r>
              <a:rPr lang="fa-IR" sz="1800" dirty="0" smtClean="0">
                <a:cs typeface="B Nazanin" pitchFamily="2" charset="-78"/>
              </a:rPr>
              <a:t>(</a:t>
            </a:r>
            <a:r>
              <a:rPr lang="fa-IR" sz="1800" b="1" dirty="0" smtClean="0">
                <a:cs typeface="B Nazanin" pitchFamily="2" charset="-78"/>
              </a:rPr>
              <a:t>تفاوت بیمه نامه های به شرط فوت و به شرط حیات</a:t>
            </a:r>
            <a:r>
              <a:rPr lang="fa-IR" sz="1800" dirty="0" smtClean="0">
                <a:cs typeface="B Nazanin" pitchFamily="2" charset="-78"/>
              </a:rPr>
              <a:t>):</a:t>
            </a:r>
          </a:p>
          <a:p>
            <a:pPr marL="0" indent="0" algn="just" rtl="1" eaLnBrk="1" hangingPunct="1">
              <a:buNone/>
              <a:defRPr/>
            </a:pPr>
            <a:r>
              <a:rPr lang="fa-IR" dirty="0" smtClean="0">
                <a:cs typeface="B Nazanin" pitchFamily="2" charset="-78"/>
              </a:rPr>
              <a:t>در </a:t>
            </a:r>
            <a:r>
              <a:rPr lang="fa-IR" dirty="0" smtClean="0">
                <a:solidFill>
                  <a:srgbClr val="FF0000"/>
                </a:solidFill>
                <a:cs typeface="B Nazanin" pitchFamily="2" charset="-78"/>
              </a:rPr>
              <a:t>بیمه نامه های به شرط فوت </a:t>
            </a:r>
            <a:r>
              <a:rPr lang="fa-IR" dirty="0" smtClean="0">
                <a:cs typeface="B Nazanin" pitchFamily="2" charset="-78"/>
              </a:rPr>
              <a:t>اگر کسی حق بیمه پرداخت کرده ولی فوت نکرده حق بیمه ای پرداختی را به کسی می دهند که فوت کرده  اما در بیمه نامه های به شرط حیات حق بیمه شخصی که فوت کرده ضبط و به کسی داده می شود که فوت نکرده است.</a:t>
            </a:r>
          </a:p>
          <a:p>
            <a:pPr marL="0" indent="0" algn="just" rtl="1" eaLnBrk="1" hangingPunct="1">
              <a:buNone/>
              <a:defRPr/>
            </a:pPr>
            <a:r>
              <a:rPr lang="fa-IR" b="1" dirty="0" smtClean="0">
                <a:cs typeface="B Nazanin" pitchFamily="2" charset="-78"/>
              </a:rPr>
              <a:t> ویژگی بیمه نامه های به شرط حیات</a:t>
            </a:r>
            <a:r>
              <a:rPr lang="fa-IR" dirty="0" smtClean="0">
                <a:cs typeface="B Nazanin" pitchFamily="2" charset="-78"/>
              </a:rPr>
              <a:t>:</a:t>
            </a:r>
          </a:p>
          <a:p>
            <a:pPr marL="0" indent="0" algn="just" rtl="1" eaLnBrk="1" hangingPunct="1">
              <a:buNone/>
              <a:defRPr/>
            </a:pPr>
            <a:r>
              <a:rPr lang="fa-IR" dirty="0" smtClean="0">
                <a:cs typeface="B Nazanin" pitchFamily="2" charset="-78"/>
              </a:rPr>
              <a:t>*</a:t>
            </a:r>
            <a:r>
              <a:rPr lang="fa-IR" u="sng" dirty="0" smtClean="0">
                <a:cs typeface="B Nazanin" pitchFamily="2" charset="-78"/>
              </a:rPr>
              <a:t>بازه زمانی دارند </a:t>
            </a:r>
            <a:r>
              <a:rPr lang="fa-IR" dirty="0" smtClean="0">
                <a:cs typeface="B Nazanin" pitchFamily="2" charset="-78"/>
              </a:rPr>
              <a:t>و چون قرار هست وجهی را آخر بیمه پرداخت کنند صرفاً </a:t>
            </a:r>
            <a:r>
              <a:rPr lang="fa-IR" u="sng" dirty="0" smtClean="0">
                <a:cs typeface="B Nazanin" pitchFamily="2" charset="-78"/>
              </a:rPr>
              <a:t>سرمایه ثابت</a:t>
            </a:r>
            <a:r>
              <a:rPr lang="fa-IR" dirty="0" smtClean="0">
                <a:cs typeface="B Nazanin" pitchFamily="2" charset="-78"/>
              </a:rPr>
              <a:t> دارند و </a:t>
            </a:r>
            <a:r>
              <a:rPr lang="fa-IR" u="sng" dirty="0" smtClean="0">
                <a:cs typeface="B Nazanin" pitchFamily="2" charset="-78"/>
              </a:rPr>
              <a:t>حق بیمه بالاتری</a:t>
            </a:r>
            <a:r>
              <a:rPr lang="fa-IR" dirty="0" smtClean="0">
                <a:cs typeface="B Nazanin" pitchFamily="2" charset="-78"/>
              </a:rPr>
              <a:t> دارند چون میزان مرگ و میر در کشور ما پایین تر است.</a:t>
            </a:r>
          </a:p>
          <a:p>
            <a:pPr marL="0" indent="0" algn="just" rtl="1" eaLnBrk="1" hangingPunct="1">
              <a:buNone/>
              <a:defRPr/>
            </a:pPr>
            <a:r>
              <a:rPr lang="fa-IR" dirty="0" smtClean="0">
                <a:cs typeface="B Nazanin" pitchFamily="2" charset="-78"/>
              </a:rPr>
              <a:t>دارای ذخیره ریاضی است و از محل آن میتوان وام دریافت نمود.</a:t>
            </a:r>
          </a:p>
          <a:p>
            <a:pPr marL="0" indent="0" algn="just" rtl="1" eaLnBrk="1" hangingPunct="1">
              <a:buNone/>
              <a:defRPr/>
            </a:pPr>
            <a:r>
              <a:rPr lang="fa-IR" dirty="0" smtClean="0">
                <a:cs typeface="B Nazanin" pitchFamily="2" charset="-78"/>
              </a:rPr>
              <a:t> سود مشارکت در منافع به آن تعلق میگیرد.</a:t>
            </a:r>
          </a:p>
          <a:p>
            <a:pPr marL="0" indent="0" algn="just" rtl="1" eaLnBrk="1" hangingPunct="1">
              <a:buNone/>
              <a:defRPr/>
            </a:pPr>
            <a:r>
              <a:rPr lang="fa-IR" dirty="0" smtClean="0">
                <a:cs typeface="B Nazanin" pitchFamily="2" charset="-78"/>
              </a:rPr>
              <a:t>سادگی در امر پوشش ها .</a:t>
            </a:r>
          </a:p>
          <a:p>
            <a:pPr marL="0" indent="0" algn="r" rtl="1" eaLnBrk="1" hangingPunct="1">
              <a:buNone/>
              <a:defRPr/>
            </a:pPr>
            <a:endParaRPr lang="fa-IR" dirty="0" smtClean="0">
              <a:cs typeface="B Nazanin" pitchFamily="2" charset="-78"/>
            </a:endParaRPr>
          </a:p>
          <a:p>
            <a:pPr marL="0" indent="0" algn="r" rtl="1" eaLnBrk="1" hangingPunct="1">
              <a:buNone/>
              <a:defRPr/>
            </a:pPr>
            <a:endParaRPr lang="fa-IR" sz="1800" dirty="0" smtClean="0">
              <a:cs typeface="B Nazanin" pitchFamily="2" charset="-78"/>
            </a:endParaRPr>
          </a:p>
          <a:p>
            <a:pPr marL="0" indent="0" algn="r" rtl="1" eaLnBrk="1" hangingPunct="1">
              <a:buNone/>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9" y="4802736"/>
            <a:ext cx="1734387" cy="1475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2119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6" y="-102549"/>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239533" y="1860962"/>
            <a:ext cx="9654989"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just" rtl="1" eaLnBrk="1" hangingPunct="1">
              <a:buNone/>
              <a:defRPr/>
            </a:pPr>
            <a:r>
              <a:rPr lang="fa-IR" sz="1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Nazanin" pitchFamily="2" charset="-78"/>
              </a:rPr>
              <a:t>2- بیمه نامه های مختلط:</a:t>
            </a:r>
          </a:p>
          <a:p>
            <a:pPr marL="0" indent="0" algn="just" rtl="1" eaLnBrk="1" hangingPunct="1">
              <a:buNone/>
              <a:defRPr/>
            </a:pPr>
            <a:endParaRPr lang="fa-IR" sz="1800" b="1" dirty="0" smtClean="0">
              <a:ln w="12700" cmpd="sng">
                <a:solidFill>
                  <a:schemeClr val="accent4"/>
                </a:solidFill>
                <a:prstDash val="solid"/>
              </a:ln>
              <a:cs typeface="B Nazanin" pitchFamily="2" charset="-78"/>
            </a:endParaRPr>
          </a:p>
          <a:p>
            <a:pPr marL="0" indent="0" algn="just" rtl="1" eaLnBrk="1" hangingPunct="1">
              <a:buNone/>
              <a:defRPr/>
            </a:pPr>
            <a:r>
              <a:rPr lang="fa-IR" dirty="0" smtClean="0">
                <a:cs typeface="B Nazanin" pitchFamily="2" charset="-78"/>
              </a:rPr>
              <a:t>قرارداد بیمه ای است که بیمه گر حق بیمه ای دریافت می کند که در قبال آن اگر فرد در طول مدت بیمه فوت کند یا در انتهای بیمه نامه زنده بماند وجه بیمه را به ذینفعان وی پرداخت میکنند.</a:t>
            </a:r>
          </a:p>
          <a:p>
            <a:pPr marL="0" indent="0" algn="just" rtl="1" eaLnBrk="1" hangingPunct="1">
              <a:buNone/>
              <a:defRPr/>
            </a:pPr>
            <a:endParaRPr lang="fa-IR" dirty="0">
              <a:cs typeface="B Nazanin" pitchFamily="2" charset="-78"/>
            </a:endParaRPr>
          </a:p>
          <a:p>
            <a:pPr marL="0" indent="0" algn="just" rtl="1" eaLnBrk="1" hangingPunct="1">
              <a:buNone/>
              <a:defRPr/>
            </a:pPr>
            <a:r>
              <a:rPr lang="fa-IR" dirty="0" smtClean="0">
                <a:cs typeface="B Nazanin" pitchFamily="2" charset="-78"/>
              </a:rPr>
              <a:t>* </a:t>
            </a:r>
            <a:r>
              <a:rPr lang="fa-IR" b="1" dirty="0" smtClean="0">
                <a:solidFill>
                  <a:srgbClr val="00B0F0"/>
                </a:solidFill>
                <a:cs typeface="B Nazanin" pitchFamily="2" charset="-78"/>
              </a:rPr>
              <a:t>ویژگی بیمه های مختلط </a:t>
            </a:r>
            <a:r>
              <a:rPr lang="fa-IR" dirty="0" smtClean="0">
                <a:cs typeface="B Nazanin" pitchFamily="2" charset="-78"/>
              </a:rPr>
              <a:t>:</a:t>
            </a:r>
          </a:p>
          <a:p>
            <a:pPr marL="0" indent="0" algn="just" rtl="1" eaLnBrk="1" hangingPunct="1">
              <a:buNone/>
              <a:defRPr/>
            </a:pPr>
            <a:r>
              <a:rPr lang="fa-IR" dirty="0" smtClean="0">
                <a:cs typeface="B Nazanin" pitchFamily="2" charset="-78"/>
              </a:rPr>
              <a:t>. بازه زمانی دارند </a:t>
            </a:r>
          </a:p>
          <a:p>
            <a:pPr marL="0" indent="0" algn="just" rtl="1" eaLnBrk="1" hangingPunct="1">
              <a:buNone/>
              <a:defRPr/>
            </a:pPr>
            <a:r>
              <a:rPr lang="fa-IR" dirty="0" smtClean="0">
                <a:cs typeface="B Nazanin" pitchFamily="2" charset="-78"/>
              </a:rPr>
              <a:t>. دارای ارزش بازخریدی است</a:t>
            </a:r>
          </a:p>
          <a:p>
            <a:pPr marL="0" indent="0" algn="just" rtl="1" eaLnBrk="1" hangingPunct="1">
              <a:buNone/>
              <a:defRPr/>
            </a:pPr>
            <a:r>
              <a:rPr lang="fa-IR" dirty="0" smtClean="0">
                <a:cs typeface="B Nazanin" pitchFamily="2" charset="-78"/>
              </a:rPr>
              <a:t>. حتمی الوقوع هست</a:t>
            </a:r>
          </a:p>
          <a:p>
            <a:pPr marL="0" indent="0" algn="just" rtl="1" eaLnBrk="1" hangingPunct="1">
              <a:buNone/>
              <a:defRPr/>
            </a:pPr>
            <a:r>
              <a:rPr lang="fa-IR" dirty="0" smtClean="0">
                <a:cs typeface="B Nazanin" pitchFamily="2" charset="-78"/>
              </a:rPr>
              <a:t>. پوشش های تکمیلی جذاب دارند</a:t>
            </a:r>
          </a:p>
          <a:p>
            <a:pPr marL="0" indent="0" algn="just" rtl="1" eaLnBrk="1" hangingPunct="1">
              <a:buNone/>
              <a:defRPr/>
            </a:pPr>
            <a:r>
              <a:rPr lang="fa-IR" dirty="0">
                <a:cs typeface="B Nazanin" pitchFamily="2" charset="-78"/>
              </a:rPr>
              <a:t> </a:t>
            </a:r>
            <a:r>
              <a:rPr lang="fa-IR" dirty="0" smtClean="0">
                <a:cs typeface="B Nazanin" pitchFamily="2" charset="-78"/>
              </a:rPr>
              <a:t> </a:t>
            </a:r>
          </a:p>
          <a:p>
            <a:pPr marL="0" indent="0" algn="just" rtl="1" eaLnBrk="1" hangingPunct="1">
              <a:buNone/>
              <a:defRPr/>
            </a:pPr>
            <a:r>
              <a:rPr lang="fa-IR" dirty="0" smtClean="0">
                <a:cs typeface="B Nazanin" pitchFamily="2" charset="-78"/>
              </a:rPr>
              <a:t>*</a:t>
            </a:r>
            <a:r>
              <a:rPr lang="fa-IR" b="1" dirty="0" smtClean="0">
                <a:solidFill>
                  <a:schemeClr val="accent2">
                    <a:lumMod val="75000"/>
                  </a:schemeClr>
                </a:solidFill>
                <a:cs typeface="B Nazanin" pitchFamily="2" charset="-78"/>
              </a:rPr>
              <a:t>انواع بیمه نامه های مختلط </a:t>
            </a:r>
            <a:r>
              <a:rPr lang="fa-IR" dirty="0" smtClean="0">
                <a:cs typeface="B Nazanin" pitchFamily="2" charset="-78"/>
              </a:rPr>
              <a:t>:</a:t>
            </a:r>
          </a:p>
          <a:p>
            <a:pPr marL="0" indent="0" algn="just" rtl="1" eaLnBrk="1" hangingPunct="1">
              <a:buNone/>
              <a:defRPr/>
            </a:pPr>
            <a:r>
              <a:rPr lang="fa-IR" dirty="0" smtClean="0">
                <a:cs typeface="B Nazanin" pitchFamily="2" charset="-78"/>
              </a:rPr>
              <a:t> 1- عمر و پس انداز </a:t>
            </a:r>
          </a:p>
          <a:p>
            <a:pPr marL="0" indent="0" algn="just" rtl="1" eaLnBrk="1" hangingPunct="1">
              <a:buNone/>
              <a:defRPr/>
            </a:pPr>
            <a:r>
              <a:rPr lang="fa-IR" dirty="0" smtClean="0">
                <a:cs typeface="B Nazanin" pitchFamily="2" charset="-78"/>
              </a:rPr>
              <a:t>2- خطر فوت و تشکیل سرمایه </a:t>
            </a:r>
          </a:p>
          <a:p>
            <a:pPr marL="0" indent="0" algn="just" rtl="1" eaLnBrk="1" hangingPunct="1">
              <a:buNone/>
              <a:defRPr/>
            </a:pPr>
            <a:r>
              <a:rPr lang="fa-IR" dirty="0" smtClean="0">
                <a:cs typeface="B Nazanin" pitchFamily="2" charset="-78"/>
              </a:rPr>
              <a:t>3- خطر فوت و مدیریت سرمایه</a:t>
            </a:r>
          </a:p>
          <a:p>
            <a:pPr marL="0" indent="0" algn="r" rtl="1" eaLnBrk="1" hangingPunct="1">
              <a:buNone/>
              <a:defRPr/>
            </a:pPr>
            <a:endParaRPr lang="fa-IR" sz="1800" dirty="0" smtClean="0">
              <a:cs typeface="B Nazanin" pitchFamily="2" charset="-78"/>
            </a:endParaRPr>
          </a:p>
          <a:p>
            <a:pPr marL="285750" indent="-285750" algn="r" rtl="1" eaLnBrk="1" hangingPunct="1">
              <a:buFont typeface="Arial" panose="020B0604020202020204" pitchFamily="34" charset="0"/>
              <a:buChar char="•"/>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33" y="3979995"/>
            <a:ext cx="2677494" cy="2384276"/>
          </a:xfrm>
          <a:prstGeom prst="rect">
            <a:avLst/>
          </a:prstGeom>
          <a:ln>
            <a:noFill/>
          </a:ln>
          <a:effectLst>
            <a:softEdge rad="112500"/>
          </a:effectLst>
        </p:spPr>
      </p:pic>
    </p:spTree>
    <p:extLst>
      <p:ext uri="{BB962C8B-B14F-4D97-AF65-F5344CB8AC3E}">
        <p14:creationId xmlns:p14="http://schemas.microsoft.com/office/powerpoint/2010/main" val="3399299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6" y="-102549"/>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239533" y="1860962"/>
            <a:ext cx="9654989"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just" rtl="1" eaLnBrk="1" hangingPunct="1">
              <a:buNone/>
              <a:defRPr/>
            </a:pPr>
            <a:r>
              <a:rPr lang="fa-IR" sz="1800" b="1" spc="50" dirty="0" smtClean="0">
                <a:ln w="9525" cmpd="sng">
                  <a:solidFill>
                    <a:schemeClr val="accent1"/>
                  </a:solidFill>
                  <a:prstDash val="solid"/>
                </a:ln>
                <a:solidFill>
                  <a:srgbClr val="70AD47">
                    <a:tint val="1000"/>
                  </a:srgbClr>
                </a:solidFill>
                <a:effectLst>
                  <a:glow rad="38100">
                    <a:schemeClr val="accent1">
                      <a:alpha val="40000"/>
                    </a:schemeClr>
                  </a:glow>
                </a:effectLst>
                <a:cs typeface="B Nazanin" pitchFamily="2" charset="-78"/>
              </a:rPr>
              <a:t>بیمه های عمر و پس انداز</a:t>
            </a:r>
            <a:r>
              <a:rPr lang="fa-IR" sz="1800" dirty="0" smtClean="0">
                <a:cs typeface="B Nazanin" pitchFamily="2" charset="-78"/>
              </a:rPr>
              <a:t> :</a:t>
            </a:r>
          </a:p>
          <a:p>
            <a:pPr marL="0" indent="0" algn="just" rtl="1" eaLnBrk="1" hangingPunct="1">
              <a:buNone/>
              <a:defRPr/>
            </a:pPr>
            <a:endParaRPr lang="fa-IR" dirty="0">
              <a:cs typeface="B Nazanin" pitchFamily="2" charset="-78"/>
            </a:endParaRPr>
          </a:p>
          <a:p>
            <a:pPr marL="0" indent="0" algn="just" rtl="1" eaLnBrk="1" hangingPunct="1">
              <a:buNone/>
              <a:defRPr/>
            </a:pPr>
            <a:r>
              <a:rPr lang="fa-IR" dirty="0" smtClean="0">
                <a:cs typeface="B Nazanin" pitchFamily="2" charset="-78"/>
              </a:rPr>
              <a:t>در این بیمه نامه ها فرد سرمایه بیمه نامه را خودش مشخص میکند و شرکت بیمه گر بر اساس سن فرد،مدت بیمه نامه،و نحوه پرداخت حق بیمه ،حق بیمه پرداختی را مشخص میکند که چه زنده بماند و چه زنده نماند این سرمایه به ذینفعان وی تعلق میگیرد.</a:t>
            </a:r>
          </a:p>
          <a:p>
            <a:pPr marL="0" indent="0" algn="just" rtl="1" eaLnBrk="1" hangingPunct="1">
              <a:buNone/>
              <a:defRPr/>
            </a:pPr>
            <a:r>
              <a:rPr lang="fa-IR" sz="1800" dirty="0" smtClean="0">
                <a:cs typeface="B Nazanin" pitchFamily="2" charset="-78"/>
              </a:rPr>
              <a:t>ایراد این نوع بیمه نامه این بود که بحث </a:t>
            </a:r>
            <a:r>
              <a:rPr lang="fa-IR" sz="1800" b="1" u="sng" dirty="0" smtClean="0">
                <a:solidFill>
                  <a:schemeClr val="accent2">
                    <a:lumMod val="75000"/>
                  </a:schemeClr>
                </a:solidFill>
                <a:cs typeface="B Nazanin" pitchFamily="2" charset="-78"/>
              </a:rPr>
              <a:t>تورم</a:t>
            </a:r>
            <a:r>
              <a:rPr lang="fa-IR" sz="1800" dirty="0" smtClean="0">
                <a:cs typeface="B Nazanin" pitchFamily="2" charset="-78"/>
              </a:rPr>
              <a:t> را پوشش نمیداد.</a:t>
            </a:r>
          </a:p>
          <a:p>
            <a:pPr marL="0" indent="0" algn="just" rtl="1" eaLnBrk="1" hangingPunct="1">
              <a:buNone/>
              <a:defRPr/>
            </a:pPr>
            <a:endParaRPr lang="fa-IR" dirty="0" smtClean="0">
              <a:cs typeface="B Nazanin" pitchFamily="2" charset="-78"/>
            </a:endParaRPr>
          </a:p>
          <a:p>
            <a:pPr marL="0" indent="0" algn="just" rtl="1" eaLnBrk="1" hangingPunct="1">
              <a:buNone/>
              <a:defRPr/>
            </a:pPr>
            <a:r>
              <a:rPr lang="fa-IR" dirty="0" smtClean="0">
                <a:cs typeface="B Nazanin" pitchFamily="2" charset="-78"/>
              </a:rPr>
              <a:t>***</a:t>
            </a:r>
            <a:r>
              <a:rPr lang="fa-IR" b="1" dirty="0" smtClean="0">
                <a:cs typeface="B Nazanin" pitchFamily="2" charset="-78"/>
              </a:rPr>
              <a:t>ویژگی این نوع بیمه نامه</a:t>
            </a:r>
            <a:r>
              <a:rPr lang="fa-IR" dirty="0" smtClean="0">
                <a:cs typeface="B Nazanin" pitchFamily="2" charset="-78"/>
              </a:rPr>
              <a:t>:</a:t>
            </a:r>
          </a:p>
          <a:p>
            <a:pPr marL="0" indent="0" algn="just" rtl="1" eaLnBrk="1" hangingPunct="1">
              <a:buNone/>
              <a:defRPr/>
            </a:pPr>
            <a:r>
              <a:rPr lang="fa-IR" sz="1800" dirty="0" smtClean="0">
                <a:cs typeface="B Nazanin" pitchFamily="2" charset="-78"/>
              </a:rPr>
              <a:t>1-حق بیمه و سرمایه ثابت بوده است.</a:t>
            </a:r>
          </a:p>
          <a:p>
            <a:pPr marL="0" indent="0" algn="just" rtl="1" eaLnBrk="1" hangingPunct="1">
              <a:buNone/>
              <a:defRPr/>
            </a:pPr>
            <a:r>
              <a:rPr lang="fa-IR" dirty="0" smtClean="0">
                <a:cs typeface="B Nazanin" pitchFamily="2" charset="-78"/>
              </a:rPr>
              <a:t>2-فرد اگر زنده بود سرمایه بیمه نامه را دریافت واگر فوت میکرد وراث سرمایه را دریافت میکردند.</a:t>
            </a:r>
          </a:p>
          <a:p>
            <a:pPr marL="0" indent="0" algn="just" rtl="1" eaLnBrk="1" hangingPunct="1">
              <a:buNone/>
              <a:defRPr/>
            </a:pPr>
            <a:r>
              <a:rPr lang="fa-IR" sz="1800" dirty="0" smtClean="0">
                <a:cs typeface="B Nazanin" pitchFamily="2" charset="-78"/>
              </a:rPr>
              <a:t>3-یک سرمایه وجود داشت.</a:t>
            </a:r>
          </a:p>
          <a:p>
            <a:pPr marL="285750" indent="-285750" algn="r" rtl="1" eaLnBrk="1" hangingPunct="1">
              <a:buFont typeface="Arial" panose="020B0604020202020204" pitchFamily="34" charset="0"/>
              <a:buChar char="•"/>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stretch>
            <a:fillRect/>
          </a:stretch>
        </p:blipFill>
        <p:spPr>
          <a:xfrm>
            <a:off x="726643" y="4597637"/>
            <a:ext cx="2170381" cy="2033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850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6" y="-102549"/>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239533" y="1860962"/>
            <a:ext cx="9654989"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just" rtl="1" eaLnBrk="1" hangingPunct="1">
              <a:buNone/>
              <a:defRPr/>
            </a:pPr>
            <a:r>
              <a:rPr lang="fa-IR" sz="1800" b="1" spc="50" dirty="0" smtClean="0">
                <a:ln w="9525" cmpd="sng">
                  <a:solidFill>
                    <a:schemeClr val="accent1"/>
                  </a:solidFill>
                  <a:prstDash val="solid"/>
                </a:ln>
                <a:solidFill>
                  <a:srgbClr val="70AD47">
                    <a:tint val="1000"/>
                  </a:srgbClr>
                </a:solidFill>
                <a:effectLst>
                  <a:glow rad="38100">
                    <a:schemeClr val="accent1">
                      <a:alpha val="40000"/>
                    </a:schemeClr>
                  </a:glow>
                </a:effectLst>
                <a:cs typeface="B Nazanin" pitchFamily="2" charset="-78"/>
              </a:rPr>
              <a:t>بیمه های خطر فوت و تشکیل سرمایه </a:t>
            </a:r>
            <a:r>
              <a:rPr lang="fa-IR" sz="1800" dirty="0" smtClean="0">
                <a:cs typeface="B Nazanin" pitchFamily="2" charset="-78"/>
              </a:rPr>
              <a:t>:</a:t>
            </a:r>
          </a:p>
          <a:p>
            <a:pPr marL="0" indent="0" algn="just" rtl="1" eaLnBrk="1" hangingPunct="1">
              <a:buNone/>
              <a:defRPr/>
            </a:pPr>
            <a:endParaRPr lang="fa-IR" dirty="0">
              <a:cs typeface="B Nazanin" pitchFamily="2" charset="-78"/>
            </a:endParaRPr>
          </a:p>
          <a:p>
            <a:pPr algn="just" rtl="1" eaLnBrk="1" hangingPunct="1">
              <a:defRPr/>
            </a:pPr>
            <a:r>
              <a:rPr lang="fa-IR" dirty="0" smtClean="0">
                <a:cs typeface="B Nazanin" pitchFamily="2" charset="-78"/>
              </a:rPr>
              <a:t>نام های مختلفی دارد مثل( بیمه عمر و تامین آینده،بیمه زنان بی سرپرست،بیمه زنان خانه دار،بیمه تامین آتیه فرزندان،بیمه زندگی مان،بیمه عمر جامع و ...)</a:t>
            </a:r>
          </a:p>
          <a:p>
            <a:pPr algn="just" rtl="1" eaLnBrk="1" hangingPunct="1">
              <a:defRPr/>
            </a:pPr>
            <a:r>
              <a:rPr lang="fa-IR" dirty="0" smtClean="0">
                <a:cs typeface="B Nazanin" pitchFamily="2" charset="-78"/>
              </a:rPr>
              <a:t>این بیمه نامه دو بخش دارد و حق بیمه نیز بابت این دو بخش دریافت میگردد :1-خطر فوت2-تشکیل سرمایه( بخش پس اندازی)</a:t>
            </a:r>
          </a:p>
          <a:p>
            <a:pPr algn="just" rtl="1" eaLnBrk="1" hangingPunct="1">
              <a:defRPr/>
            </a:pPr>
            <a:endParaRPr lang="fa-IR" dirty="0">
              <a:cs typeface="B Nazanin" pitchFamily="2" charset="-78"/>
            </a:endParaRPr>
          </a:p>
          <a:p>
            <a:pPr algn="just" rtl="1" eaLnBrk="1" hangingPunct="1">
              <a:defRPr/>
            </a:pPr>
            <a:r>
              <a:rPr lang="fa-IR" dirty="0" smtClean="0">
                <a:cs typeface="B Nazanin" pitchFamily="2" charset="-78"/>
              </a:rPr>
              <a:t>**ویژگی این بیمه نامه:</a:t>
            </a:r>
          </a:p>
          <a:p>
            <a:pPr algn="just" rtl="1" eaLnBrk="1" hangingPunct="1">
              <a:defRPr/>
            </a:pPr>
            <a:r>
              <a:rPr lang="fa-IR" dirty="0" smtClean="0">
                <a:cs typeface="B Nazanin" pitchFamily="2" charset="-78"/>
              </a:rPr>
              <a:t>1-دو سرمایه وجود دارد یک سرمایه فوت و یک سرمایه حیات</a:t>
            </a:r>
          </a:p>
          <a:p>
            <a:pPr algn="just" rtl="1" eaLnBrk="1" hangingPunct="1">
              <a:defRPr/>
            </a:pPr>
            <a:r>
              <a:rPr lang="fa-IR" dirty="0" smtClean="0">
                <a:cs typeface="B Nazanin" pitchFamily="2" charset="-78"/>
              </a:rPr>
              <a:t>حق بیمه و سرمایه میتواند دارای ضریب تعدیل باشند.از ثابت تا 50% امکان تغییر دارد</a:t>
            </a:r>
          </a:p>
          <a:p>
            <a:pPr algn="r" rtl="1" eaLnBrk="1" hangingPunct="1">
              <a:defRPr/>
            </a:pPr>
            <a:endParaRPr lang="fa-IR" dirty="0" smtClean="0">
              <a:cs typeface="B Nazanin" pitchFamily="2" charset="-78"/>
            </a:endParaRPr>
          </a:p>
          <a:p>
            <a:pPr algn="r" rtl="1" eaLnBrk="1" hangingPunct="1">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stretch>
            <a:fillRect/>
          </a:stretch>
        </p:blipFill>
        <p:spPr>
          <a:xfrm>
            <a:off x="726643" y="4597637"/>
            <a:ext cx="2170381" cy="2033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311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6" y="-102549"/>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239533" y="1860962"/>
            <a:ext cx="9654989"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just" rtl="1" eaLnBrk="1" hangingPunct="1">
              <a:buNone/>
              <a:defRPr/>
            </a:pPr>
            <a:r>
              <a:rPr lang="fa-IR" sz="1800" b="1" spc="50" dirty="0" smtClean="0">
                <a:ln w="9525" cmpd="sng">
                  <a:solidFill>
                    <a:schemeClr val="accent1"/>
                  </a:solidFill>
                  <a:prstDash val="solid"/>
                </a:ln>
                <a:solidFill>
                  <a:srgbClr val="70AD47">
                    <a:tint val="1000"/>
                  </a:srgbClr>
                </a:solidFill>
                <a:effectLst>
                  <a:glow rad="38100">
                    <a:schemeClr val="accent1">
                      <a:alpha val="40000"/>
                    </a:schemeClr>
                  </a:glow>
                </a:effectLst>
                <a:cs typeface="B Nazanin" pitchFamily="2" charset="-78"/>
              </a:rPr>
              <a:t>بیمه های خطر فوت و مدیریت سرمایه </a:t>
            </a:r>
            <a:r>
              <a:rPr lang="fa-IR" sz="1800" dirty="0" smtClean="0">
                <a:cs typeface="B Nazanin" pitchFamily="2" charset="-78"/>
              </a:rPr>
              <a:t>:</a:t>
            </a:r>
          </a:p>
          <a:p>
            <a:pPr marL="0" indent="0" algn="just" rtl="1" eaLnBrk="1" hangingPunct="1">
              <a:buNone/>
              <a:defRPr/>
            </a:pPr>
            <a:endParaRPr lang="fa-IR" dirty="0">
              <a:cs typeface="B Nazanin" pitchFamily="2" charset="-78"/>
            </a:endParaRPr>
          </a:p>
          <a:p>
            <a:pPr algn="just" rtl="1" eaLnBrk="1" hangingPunct="1">
              <a:defRPr/>
            </a:pPr>
            <a:r>
              <a:rPr lang="fa-IR" dirty="0" smtClean="0">
                <a:cs typeface="B Nazanin" pitchFamily="2" charset="-78"/>
              </a:rPr>
              <a:t>این محصول دارای دو بخش است 1-بخش بیمه ای 2- بخش مالی</a:t>
            </a:r>
          </a:p>
          <a:p>
            <a:pPr algn="just" rtl="1" eaLnBrk="1" hangingPunct="1">
              <a:defRPr/>
            </a:pPr>
            <a:r>
              <a:rPr lang="fa-IR" dirty="0" smtClean="0">
                <a:cs typeface="B Nazanin" pitchFamily="2" charset="-78"/>
              </a:rPr>
              <a:t>در این نوع بیمه نامه بخشی از حق بیمه بابت خطر فوت و پوشش بیمه ای کسر میگردد و مابقی آن به انتخاب خود بیمه گزار (بورس،خرید اوراق،خرید صندوق،و ...) سرمایه گزاری میگردد.</a:t>
            </a:r>
          </a:p>
          <a:p>
            <a:pPr algn="just" rtl="1" eaLnBrk="1" hangingPunct="1">
              <a:defRPr/>
            </a:pPr>
            <a:endParaRPr lang="fa-IR" dirty="0" smtClean="0">
              <a:cs typeface="B Nazanin" pitchFamily="2" charset="-78"/>
            </a:endParaRPr>
          </a:p>
          <a:p>
            <a:pPr algn="just" rtl="1" eaLnBrk="1" hangingPunct="1">
              <a:defRPr/>
            </a:pPr>
            <a:r>
              <a:rPr lang="fa-IR" u="sng" dirty="0" smtClean="0">
                <a:cs typeface="B Nazanin" pitchFamily="2" charset="-78"/>
              </a:rPr>
              <a:t>( به دلیل عدم وجود ساز و کار بخش مالی و بیمه این بیمه نامه به فروش نمیرسد)</a:t>
            </a:r>
          </a:p>
          <a:p>
            <a:pPr algn="r" rtl="1" eaLnBrk="1" hangingPunct="1">
              <a:defRPr/>
            </a:pPr>
            <a:endParaRPr lang="fa-IR" dirty="0" smtClean="0">
              <a:cs typeface="B Nazanin" pitchFamily="2" charset="-78"/>
            </a:endParaRPr>
          </a:p>
          <a:p>
            <a:pPr algn="r" rtl="1" eaLnBrk="1" hangingPunct="1">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3"/>
          <a:stretch>
            <a:fillRect/>
          </a:stretch>
        </p:blipFill>
        <p:spPr>
          <a:xfrm>
            <a:off x="303375" y="4468561"/>
            <a:ext cx="3538763" cy="2034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937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پوشش های اضافی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234460"/>
            <a:ext cx="9520518" cy="3637919"/>
          </a:xfrm>
          <a:prstGeom prst="rect">
            <a:avLst/>
          </a:prstGeom>
          <a:noFill/>
        </p:spPr>
        <p:txBody>
          <a:bodyPr wrap="square">
            <a:spAutoFit/>
          </a:bodyPr>
          <a:lstStyle/>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dirty="0" smtClean="0">
                <a:solidFill>
                  <a:schemeClr val="accent2">
                    <a:lumMod val="75000"/>
                  </a:schemeClr>
                </a:solidFill>
                <a:cs typeface="B Nazanin" pitchFamily="2" charset="-78"/>
              </a:rPr>
              <a:t>1-فوت در اثر حادثه</a:t>
            </a:r>
            <a:r>
              <a:rPr lang="fa-IR" dirty="0" smtClean="0">
                <a:cs typeface="B Nazanin" pitchFamily="2" charset="-78"/>
              </a:rPr>
              <a:t>: اگر فردی بر اثر حادثه فوت نمایدبیمه گر متعهد میگردد که علاوه بر سرمایه فوت ،سرمایه پوشش اضافی فوت در اثر حادثه را نیز در وجه ذینفعان پرداخت کند.</a:t>
            </a:r>
          </a:p>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sz="1800" dirty="0" smtClean="0">
                <a:cs typeface="B Nazanin" pitchFamily="2" charset="-78"/>
              </a:rPr>
              <a:t>خطراتی که حادثه محسوب میشود و در تعهد بیمه گر نیز می باشد:</a:t>
            </a:r>
          </a:p>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dirty="0" smtClean="0">
                <a:cs typeface="B Nazanin" pitchFamily="2" charset="-78"/>
              </a:rPr>
              <a:t>*غرق شدن،مسمویت،تاثیر گاز ،بخار یا مواد خورنده مانند اسید</a:t>
            </a:r>
          </a:p>
          <a:p>
            <a:pPr marL="0" indent="0" algn="just" rtl="1" eaLnBrk="1" hangingPunct="1">
              <a:lnSpc>
                <a:spcPct val="80000"/>
              </a:lnSpc>
              <a:buNone/>
              <a:defRPr/>
            </a:pPr>
            <a:r>
              <a:rPr lang="fa-IR" sz="1800" dirty="0" smtClean="0">
                <a:cs typeface="B Nazanin" pitchFamily="2" charset="-78"/>
              </a:rPr>
              <a:t>*ابتلا به هاری،کزار یا سیاه زخم</a:t>
            </a:r>
          </a:p>
          <a:p>
            <a:pPr marL="0" indent="0" algn="just" rtl="1" eaLnBrk="1" hangingPunct="1">
              <a:lnSpc>
                <a:spcPct val="80000"/>
              </a:lnSpc>
              <a:buNone/>
              <a:defRPr/>
            </a:pPr>
            <a:r>
              <a:rPr lang="fa-IR" dirty="0" smtClean="0">
                <a:cs typeface="B Nazanin" pitchFamily="2" charset="-78"/>
              </a:rPr>
              <a:t>*دفاع مشروع بیمه شده</a:t>
            </a:r>
          </a:p>
          <a:p>
            <a:pPr marL="0" indent="0" algn="just" rtl="1" eaLnBrk="1" hangingPunct="1">
              <a:lnSpc>
                <a:spcPct val="80000"/>
              </a:lnSpc>
              <a:buNone/>
              <a:defRPr/>
            </a:pPr>
            <a:r>
              <a:rPr lang="fa-IR" sz="1800" dirty="0" smtClean="0">
                <a:cs typeface="B Nazanin" pitchFamily="2" charset="-78"/>
              </a:rPr>
              <a:t>*اقدام به نجات اشخاص یا اموال در خطر</a:t>
            </a:r>
          </a:p>
          <a:p>
            <a:pPr marL="0" indent="0" algn="just" rtl="1" eaLnBrk="1" hangingPunct="1">
              <a:lnSpc>
                <a:spcPct val="80000"/>
              </a:lnSpc>
              <a:buNone/>
              <a:defRPr/>
            </a:pPr>
            <a:endParaRPr lang="fa-IR" dirty="0">
              <a:cs typeface="B Nazanin" pitchFamily="2" charset="-78"/>
            </a:endParaRPr>
          </a:p>
          <a:p>
            <a:pPr marL="0" indent="0" algn="just" rtl="1" eaLnBrk="1" hangingPunct="1">
              <a:lnSpc>
                <a:spcPct val="80000"/>
              </a:lnSpc>
              <a:buNone/>
              <a:defRPr/>
            </a:pPr>
            <a:r>
              <a:rPr lang="fa-IR" sz="1800" b="1" dirty="0" smtClean="0">
                <a:cs typeface="B Nazanin" pitchFamily="2" charset="-78"/>
              </a:rPr>
              <a:t>پوشش های مشروط</a:t>
            </a:r>
            <a:r>
              <a:rPr lang="fa-IR" dirty="0" smtClean="0">
                <a:cs typeface="B Nazanin" pitchFamily="2" charset="-78"/>
              </a:rPr>
              <a:t> </a:t>
            </a:r>
            <a:r>
              <a:rPr lang="fa-IR" dirty="0" smtClean="0">
                <a:cs typeface="B Nazanin" pitchFamily="2" charset="-78"/>
                <a:sym typeface="Wingdings" panose="05000000000000000000" pitchFamily="2" charset="2"/>
              </a:rPr>
              <a:t>: ( با پرداخت حق بیمه اضافی)</a:t>
            </a:r>
            <a:endParaRPr lang="fa-IR" dirty="0" smtClean="0">
              <a:cs typeface="B Nazanin" pitchFamily="2" charset="-78"/>
            </a:endParaRPr>
          </a:p>
          <a:p>
            <a:pPr marL="285750" indent="-285750" algn="just" rtl="1" eaLnBrk="1" hangingPunct="1">
              <a:lnSpc>
                <a:spcPct val="80000"/>
              </a:lnSpc>
              <a:buFont typeface="Arial" panose="020B0604020202020204" pitchFamily="34" charset="0"/>
              <a:buChar char="•"/>
              <a:defRPr/>
            </a:pPr>
            <a:r>
              <a:rPr lang="fa-IR" sz="1800" dirty="0" smtClean="0">
                <a:cs typeface="B Nazanin" pitchFamily="2" charset="-78"/>
              </a:rPr>
              <a:t>زلزله و آتشفشان</a:t>
            </a:r>
          </a:p>
          <a:p>
            <a:pPr marL="285750" indent="-285750" algn="just" rtl="1" eaLnBrk="1" hangingPunct="1">
              <a:lnSpc>
                <a:spcPct val="80000"/>
              </a:lnSpc>
              <a:buFont typeface="Arial" panose="020B0604020202020204" pitchFamily="34" charset="0"/>
              <a:buChar char="•"/>
              <a:defRPr/>
            </a:pPr>
            <a:r>
              <a:rPr lang="fa-IR" dirty="0" smtClean="0">
                <a:cs typeface="B Nazanin" pitchFamily="2" charset="-78"/>
              </a:rPr>
              <a:t>جنگ ،شورش،آشوب وبلوا</a:t>
            </a:r>
          </a:p>
          <a:p>
            <a:pPr marL="285750" indent="-285750" algn="just" rtl="1" eaLnBrk="1" hangingPunct="1">
              <a:lnSpc>
                <a:spcPct val="80000"/>
              </a:lnSpc>
              <a:buFont typeface="Arial" panose="020B0604020202020204" pitchFamily="34" charset="0"/>
              <a:buChar char="•"/>
              <a:defRPr/>
            </a:pPr>
            <a:r>
              <a:rPr lang="fa-IR" sz="1800" dirty="0" smtClean="0">
                <a:cs typeface="B Nazanin" pitchFamily="2" charset="-78"/>
              </a:rPr>
              <a:t>ورزشهای رزمی و حرفه ای ،شکار،سوارکاری،قایقر انی،هواپیماهای آموزشی،غواصی و ...</a:t>
            </a:r>
          </a:p>
        </p:txBody>
      </p:sp>
    </p:spTree>
    <p:extLst>
      <p:ext uri="{BB962C8B-B14F-4D97-AF65-F5344CB8AC3E}">
        <p14:creationId xmlns:p14="http://schemas.microsoft.com/office/powerpoint/2010/main" val="2725704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a:cs typeface="B Mitra" pitchFamily="2" charset="-78"/>
              </a:rPr>
              <a:t>پوشش های اضافی بيمه 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159814" y="2178929"/>
            <a:ext cx="9520518" cy="3859518"/>
          </a:xfrm>
          <a:prstGeom prst="rect">
            <a:avLst/>
          </a:prstGeom>
          <a:noFill/>
        </p:spPr>
        <p:txBody>
          <a:bodyPr wrap="square">
            <a:spAutoFit/>
          </a:bodyPr>
          <a:lstStyle/>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dirty="0" smtClean="0">
                <a:solidFill>
                  <a:schemeClr val="accent2">
                    <a:lumMod val="75000"/>
                  </a:schemeClr>
                </a:solidFill>
                <a:cs typeface="B Nazanin" pitchFamily="2" charset="-78"/>
              </a:rPr>
              <a:t>2-پوشش امراض خاص :</a:t>
            </a:r>
          </a:p>
          <a:p>
            <a:pPr marL="0" indent="0" algn="just" rtl="1" eaLnBrk="1" hangingPunct="1">
              <a:lnSpc>
                <a:spcPct val="80000"/>
              </a:lnSpc>
              <a:buNone/>
              <a:defRPr/>
            </a:pPr>
            <a:r>
              <a:rPr lang="fa-IR" dirty="0" smtClean="0">
                <a:cs typeface="B Nazanin" pitchFamily="2" charset="-78"/>
              </a:rPr>
              <a:t> </a:t>
            </a:r>
          </a:p>
          <a:p>
            <a:pPr marL="0" indent="0" algn="just" rtl="1" eaLnBrk="1" hangingPunct="1">
              <a:lnSpc>
                <a:spcPct val="80000"/>
              </a:lnSpc>
              <a:buNone/>
              <a:defRPr/>
            </a:pPr>
            <a:r>
              <a:rPr lang="fa-IR" sz="1800" dirty="0" smtClean="0">
                <a:solidFill>
                  <a:schemeClr val="accent6">
                    <a:lumMod val="75000"/>
                  </a:schemeClr>
                </a:solidFill>
                <a:cs typeface="B Nazanin" pitchFamily="2" charset="-78"/>
              </a:rPr>
              <a:t>سکته قلبی</a:t>
            </a:r>
            <a:r>
              <a:rPr lang="fa-IR" sz="1800" dirty="0" smtClean="0">
                <a:cs typeface="B Nazanin" pitchFamily="2" charset="-78"/>
              </a:rPr>
              <a:t>: از بین رفتن بخشی از عضله قلب در اثر خونرسانی ناکافی</a:t>
            </a:r>
          </a:p>
          <a:p>
            <a:pPr marL="0" indent="0" algn="just" rtl="1" eaLnBrk="1" hangingPunct="1">
              <a:lnSpc>
                <a:spcPct val="80000"/>
              </a:lnSpc>
              <a:buNone/>
              <a:defRPr/>
            </a:pPr>
            <a:r>
              <a:rPr lang="fa-IR" dirty="0" smtClean="0">
                <a:solidFill>
                  <a:schemeClr val="accent6">
                    <a:lumMod val="75000"/>
                  </a:schemeClr>
                </a:solidFill>
                <a:cs typeface="B Nazanin" pitchFamily="2" charset="-78"/>
              </a:rPr>
              <a:t>سکته مغزی</a:t>
            </a:r>
            <a:r>
              <a:rPr lang="fa-IR" dirty="0" smtClean="0">
                <a:cs typeface="B Nazanin" pitchFamily="2" charset="-78"/>
              </a:rPr>
              <a:t>: وقایع عروق مغزی شامل انفارکتوس،خونریزی یا آمبولی که باعث عوارض نورولوژیک بیش از 24 ساعت گردد</a:t>
            </a:r>
          </a:p>
          <a:p>
            <a:pPr marL="0" indent="0" algn="just" rtl="1" eaLnBrk="1" hangingPunct="1">
              <a:lnSpc>
                <a:spcPct val="80000"/>
              </a:lnSpc>
              <a:buNone/>
              <a:defRPr/>
            </a:pPr>
            <a:r>
              <a:rPr lang="fa-IR" sz="1800" dirty="0" smtClean="0">
                <a:solidFill>
                  <a:schemeClr val="accent6">
                    <a:lumMod val="75000"/>
                  </a:schemeClr>
                </a:solidFill>
                <a:cs typeface="B Nazanin" pitchFamily="2" charset="-78"/>
              </a:rPr>
              <a:t>جراحی قلب باز</a:t>
            </a:r>
            <a:r>
              <a:rPr lang="fa-IR" sz="1800" dirty="0" smtClean="0">
                <a:cs typeface="B Nazanin" pitchFamily="2" charset="-78"/>
              </a:rPr>
              <a:t>: جهت بای پس عروق کرونر که در آنزیو گرافی تنگ یا مسدود گزارش شده است.(تعویض دریچه قلب)که لزوم آن که لزوم آن توسط اسناد و مدارک قبل از جراحی مشخص شده باشد.</a:t>
            </a:r>
          </a:p>
          <a:p>
            <a:pPr marL="0" indent="0" algn="just" rtl="1" eaLnBrk="1" hangingPunct="1">
              <a:lnSpc>
                <a:spcPct val="80000"/>
              </a:lnSpc>
              <a:buNone/>
              <a:defRPr/>
            </a:pPr>
            <a:r>
              <a:rPr lang="fa-IR" dirty="0" smtClean="0">
                <a:solidFill>
                  <a:schemeClr val="accent6">
                    <a:lumMod val="75000"/>
                  </a:schemeClr>
                </a:solidFill>
                <a:cs typeface="B Nazanin" pitchFamily="2" charset="-78"/>
              </a:rPr>
              <a:t>سرطان</a:t>
            </a:r>
            <a:r>
              <a:rPr lang="fa-IR" dirty="0" smtClean="0">
                <a:cs typeface="B Nazanin" pitchFamily="2" charset="-78"/>
              </a:rPr>
              <a:t>: رشد سلولهای بد خیم در در ارگانها و بافتها که به بافتهای مجاور هجوم آورده است و شامل هزینه های بستری شیمی درمانی و رادیو تراپی میگردد.</a:t>
            </a:r>
          </a:p>
          <a:p>
            <a:pPr marL="0" indent="0" algn="just" rtl="1" eaLnBrk="1" hangingPunct="1">
              <a:lnSpc>
                <a:spcPct val="80000"/>
              </a:lnSpc>
              <a:buNone/>
              <a:defRPr/>
            </a:pPr>
            <a:r>
              <a:rPr lang="fa-IR" sz="1800" dirty="0" smtClean="0">
                <a:solidFill>
                  <a:schemeClr val="accent6">
                    <a:lumMod val="75000"/>
                  </a:schemeClr>
                </a:solidFill>
                <a:cs typeface="B Nazanin" pitchFamily="2" charset="-78"/>
              </a:rPr>
              <a:t>پیوند اعضای طبیعی بدن</a:t>
            </a:r>
            <a:r>
              <a:rPr lang="fa-IR" sz="1800" dirty="0" smtClean="0">
                <a:cs typeface="B Nazanin" pitchFamily="2" charset="-78"/>
              </a:rPr>
              <a:t>: شامل پیوند یکی از اعضای قلب،کبد،ریه،کلیه و مغز استخوان و </a:t>
            </a:r>
            <a:r>
              <a:rPr lang="fa-IR" sz="1800" dirty="0" smtClean="0">
                <a:solidFill>
                  <a:schemeClr val="accent6">
                    <a:lumMod val="75000"/>
                  </a:schemeClr>
                </a:solidFill>
                <a:cs typeface="B Nazanin" pitchFamily="2" charset="-78"/>
              </a:rPr>
              <a:t>هزینه های احتمالی خریدعضو </a:t>
            </a:r>
            <a:r>
              <a:rPr lang="fa-IR" sz="1800" dirty="0" smtClean="0">
                <a:cs typeface="B Nazanin" pitchFamily="2" charset="-78"/>
              </a:rPr>
              <a:t>با تایید مراجع ذیصلاح</a:t>
            </a:r>
          </a:p>
          <a:p>
            <a:pPr marL="0" indent="0" algn="just" rtl="1" eaLnBrk="1" hangingPunct="1">
              <a:lnSpc>
                <a:spcPct val="80000"/>
              </a:lnSpc>
              <a:buNone/>
              <a:defRPr/>
            </a:pPr>
            <a:r>
              <a:rPr lang="fa-IR" dirty="0" smtClean="0">
                <a:solidFill>
                  <a:schemeClr val="accent6">
                    <a:lumMod val="75000"/>
                  </a:schemeClr>
                </a:solidFill>
                <a:cs typeface="B Nazanin" pitchFamily="2" charset="-78"/>
              </a:rPr>
              <a:t>پوشش کرونا </a:t>
            </a:r>
            <a:r>
              <a:rPr lang="fa-IR" dirty="0" smtClean="0">
                <a:cs typeface="B Nazanin" pitchFamily="2" charset="-78"/>
              </a:rPr>
              <a:t>: در صورت مثبت بودن تست</a:t>
            </a:r>
          </a:p>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sz="1800" b="1" dirty="0" smtClean="0">
                <a:solidFill>
                  <a:srgbClr val="FF0000"/>
                </a:solidFill>
                <a:cs typeface="B Nazanin" pitchFamily="2" charset="-78"/>
              </a:rPr>
              <a:t>استثنائات </a:t>
            </a:r>
            <a:r>
              <a:rPr lang="fa-IR" sz="1800" dirty="0" smtClean="0">
                <a:cs typeface="B Nazanin" pitchFamily="2" charset="-78"/>
              </a:rPr>
              <a:t>:</a:t>
            </a:r>
          </a:p>
          <a:p>
            <a:pPr marL="285750" indent="-285750" algn="just" rtl="1" eaLnBrk="1" hangingPunct="1">
              <a:lnSpc>
                <a:spcPct val="80000"/>
              </a:lnSpc>
              <a:buFont typeface="Arial" panose="020B0604020202020204" pitchFamily="34" charset="0"/>
              <a:buChar char="•"/>
              <a:defRPr/>
            </a:pPr>
            <a:r>
              <a:rPr lang="fa-IR" dirty="0" smtClean="0">
                <a:cs typeface="B Nazanin" pitchFamily="2" charset="-78"/>
              </a:rPr>
              <a:t>شروع بیماری قبل از پوشش بیمه نامه باشد</a:t>
            </a:r>
          </a:p>
          <a:p>
            <a:pPr marL="285750" indent="-285750" algn="just" rtl="1" eaLnBrk="1" hangingPunct="1">
              <a:lnSpc>
                <a:spcPct val="80000"/>
              </a:lnSpc>
              <a:buFont typeface="Arial" panose="020B0604020202020204" pitchFamily="34" charset="0"/>
              <a:buChar char="•"/>
              <a:defRPr/>
            </a:pPr>
            <a:r>
              <a:rPr lang="fa-IR" sz="1800" dirty="0" smtClean="0">
                <a:cs typeface="B Nazanin" pitchFamily="2" charset="-78"/>
              </a:rPr>
              <a:t>مبتلا شدن در اثر استفاده از مشروبات الکلی،اعتیاد،مواد مخدر یا داروهای روان گردان</a:t>
            </a:r>
          </a:p>
          <a:p>
            <a:pPr marL="285750" indent="-285750" algn="just" rtl="1" eaLnBrk="1" hangingPunct="1">
              <a:lnSpc>
                <a:spcPct val="80000"/>
              </a:lnSpc>
              <a:buFont typeface="Arial" panose="020B0604020202020204" pitchFamily="34" charset="0"/>
              <a:buChar char="•"/>
              <a:defRPr/>
            </a:pPr>
            <a:r>
              <a:rPr lang="fa-IR" dirty="0" smtClean="0">
                <a:cs typeface="B Nazanin" pitchFamily="2" charset="-78"/>
              </a:rPr>
              <a:t>هر نوع بیماری غیر از موارد مذکور</a:t>
            </a:r>
            <a:r>
              <a:rPr lang="fa-IR" sz="1800" dirty="0" smtClean="0">
                <a:cs typeface="B Nazanin" pitchFamily="2" charset="-78"/>
              </a:rPr>
              <a:t> </a:t>
            </a:r>
          </a:p>
        </p:txBody>
      </p:sp>
      <p:pic>
        <p:nvPicPr>
          <p:cNvPr id="7" name="Picture 6"/>
          <p:cNvPicPr>
            <a:picLocks noChangeAspect="1"/>
          </p:cNvPicPr>
          <p:nvPr/>
        </p:nvPicPr>
        <p:blipFill>
          <a:blip r:embed="rId3"/>
          <a:stretch>
            <a:fillRect/>
          </a:stretch>
        </p:blipFill>
        <p:spPr>
          <a:xfrm>
            <a:off x="476830" y="4704882"/>
            <a:ext cx="2838410" cy="1743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9954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 پوشش های اضافی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159814" y="2178929"/>
            <a:ext cx="9520518" cy="4635115"/>
          </a:xfrm>
          <a:prstGeom prst="rect">
            <a:avLst/>
          </a:prstGeom>
          <a:noFill/>
        </p:spPr>
        <p:txBody>
          <a:bodyPr wrap="square">
            <a:spAutoFit/>
          </a:bodyPr>
          <a:lstStyle/>
          <a:p>
            <a:pPr marL="0" indent="0" algn="r"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dirty="0" smtClean="0">
                <a:solidFill>
                  <a:schemeClr val="accent2">
                    <a:lumMod val="75000"/>
                  </a:schemeClr>
                </a:solidFill>
                <a:cs typeface="B Nazanin" pitchFamily="2" charset="-78"/>
              </a:rPr>
              <a:t>2-پوشش  نقص عضو و یا از کارافتادگی دائم ناشی از حادثه :</a:t>
            </a:r>
          </a:p>
          <a:p>
            <a:pPr marL="0" indent="0" algn="just" rtl="1" eaLnBrk="1" hangingPunct="1">
              <a:lnSpc>
                <a:spcPct val="80000"/>
              </a:lnSpc>
              <a:buNone/>
              <a:defRPr/>
            </a:pPr>
            <a:endParaRPr lang="fa-IR" dirty="0">
              <a:solidFill>
                <a:schemeClr val="accent2">
                  <a:lumMod val="75000"/>
                </a:schemeClr>
              </a:solidFill>
              <a:cs typeface="B Nazanin" pitchFamily="2" charset="-78"/>
            </a:endParaRPr>
          </a:p>
          <a:p>
            <a:pPr marL="0" indent="0" algn="just" rtl="1" eaLnBrk="1" hangingPunct="1">
              <a:lnSpc>
                <a:spcPct val="80000"/>
              </a:lnSpc>
              <a:buNone/>
              <a:defRPr/>
            </a:pPr>
            <a:r>
              <a:rPr lang="fa-IR" dirty="0" smtClean="0">
                <a:solidFill>
                  <a:schemeClr val="accent1">
                    <a:lumMod val="75000"/>
                  </a:schemeClr>
                </a:solidFill>
                <a:cs typeface="B Nazanin" pitchFamily="2" charset="-78"/>
              </a:rPr>
              <a:t>حادثه</a:t>
            </a:r>
            <a:r>
              <a:rPr lang="fa-IR" dirty="0" smtClean="0">
                <a:cs typeface="B Nazanin" pitchFamily="2" charset="-78"/>
              </a:rPr>
              <a:t>: هر واقعه ناگهانی که ناشی از یک عامل خارجی و بدون قصد و اراده بیمه شده بروز کرده و منجر به نقص عضو و از کارافتادگی دائم بیمه شده گردیده است.</a:t>
            </a:r>
          </a:p>
          <a:p>
            <a:pPr marL="0" indent="0" algn="just" rtl="1" eaLnBrk="1" hangingPunct="1">
              <a:lnSpc>
                <a:spcPct val="80000"/>
              </a:lnSpc>
              <a:buNone/>
              <a:defRPr/>
            </a:pPr>
            <a:r>
              <a:rPr lang="fa-IR" dirty="0" smtClean="0">
                <a:solidFill>
                  <a:schemeClr val="accent1">
                    <a:lumMod val="75000"/>
                  </a:schemeClr>
                </a:solidFill>
                <a:cs typeface="B Nazanin" pitchFamily="2" charset="-78"/>
              </a:rPr>
              <a:t>نقص عضو یا از کار افتادگی دائم</a:t>
            </a:r>
            <a:r>
              <a:rPr lang="fa-IR" dirty="0" smtClean="0">
                <a:cs typeface="B Nazanin" pitchFamily="2" charset="-78"/>
              </a:rPr>
              <a:t>: عبارت است از تغییر شکل وئ یا از دست دادن توانایی انجام کار عضوی از اعضای بدن که ناشی از حادثه باشد و </a:t>
            </a:r>
            <a:r>
              <a:rPr lang="fa-IR" u="sng" dirty="0" smtClean="0">
                <a:cs typeface="B Nazanin" pitchFamily="2" charset="-78"/>
              </a:rPr>
              <a:t>دائم و قطعی</a:t>
            </a:r>
            <a:r>
              <a:rPr lang="fa-IR" dirty="0" smtClean="0">
                <a:cs typeface="B Nazanin" pitchFamily="2" charset="-78"/>
              </a:rPr>
              <a:t> باشد.</a:t>
            </a:r>
          </a:p>
          <a:p>
            <a:pPr marL="0" indent="0" algn="just" rtl="1" eaLnBrk="1" hangingPunct="1">
              <a:lnSpc>
                <a:spcPct val="80000"/>
              </a:lnSpc>
              <a:buNone/>
              <a:defRPr/>
            </a:pPr>
            <a:r>
              <a:rPr lang="fa-IR" dirty="0" smtClean="0">
                <a:solidFill>
                  <a:schemeClr val="accent1">
                    <a:lumMod val="75000"/>
                  </a:schemeClr>
                </a:solidFill>
                <a:cs typeface="B Nazanin" pitchFamily="2" charset="-78"/>
              </a:rPr>
              <a:t>سرمایه بیمه نقص عضو</a:t>
            </a:r>
            <a:r>
              <a:rPr lang="fa-IR" dirty="0" smtClean="0">
                <a:cs typeface="B Nazanin" pitchFamily="2" charset="-78"/>
              </a:rPr>
              <a:t>: مبلغی است که در بیمه نامه درج گردیده است و در صورت نقص عضو یا از کار افتادیگ دائه ملاک پرداخت غرامت به بیمه شده یا قیم وی خواهد بود.</a:t>
            </a:r>
          </a:p>
          <a:p>
            <a:pPr marL="0" indent="0" algn="just" rtl="1" eaLnBrk="1" hangingPunct="1">
              <a:lnSpc>
                <a:spcPct val="80000"/>
              </a:lnSpc>
              <a:buNone/>
              <a:defRPr/>
            </a:pPr>
            <a:endParaRPr lang="fa-IR" dirty="0" smtClean="0">
              <a:cs typeface="B Nazanin" pitchFamily="2" charset="-78"/>
            </a:endParaRPr>
          </a:p>
          <a:p>
            <a:pPr marL="0" indent="0" algn="just" rtl="1" eaLnBrk="1" hangingPunct="1">
              <a:lnSpc>
                <a:spcPct val="80000"/>
              </a:lnSpc>
              <a:buNone/>
              <a:defRPr/>
            </a:pPr>
            <a:r>
              <a:rPr lang="fa-IR" dirty="0" smtClean="0">
                <a:solidFill>
                  <a:srgbClr val="FF0000"/>
                </a:solidFill>
                <a:cs typeface="B Nazanin" pitchFamily="2" charset="-78"/>
              </a:rPr>
              <a:t>استثنائات</a:t>
            </a:r>
            <a:r>
              <a:rPr lang="fa-IR" dirty="0" smtClean="0">
                <a:cs typeface="B Nazanin" pitchFamily="2" charset="-78"/>
              </a:rPr>
              <a:t>:</a:t>
            </a:r>
          </a:p>
          <a:p>
            <a:pPr marL="0" indent="0" algn="just" rtl="1" eaLnBrk="1" hangingPunct="1">
              <a:lnSpc>
                <a:spcPct val="80000"/>
              </a:lnSpc>
              <a:buNone/>
              <a:defRPr/>
            </a:pPr>
            <a:r>
              <a:rPr lang="fa-IR" sz="1700" dirty="0" smtClean="0">
                <a:cs typeface="B Nazanin" pitchFamily="2" charset="-78"/>
              </a:rPr>
              <a:t>خودکشی یا اقدام به آن</a:t>
            </a:r>
          </a:p>
          <a:p>
            <a:pPr marL="0" indent="0" algn="just" rtl="1" eaLnBrk="1" hangingPunct="1">
              <a:lnSpc>
                <a:spcPct val="80000"/>
              </a:lnSpc>
              <a:buNone/>
              <a:defRPr/>
            </a:pPr>
            <a:r>
              <a:rPr lang="fa-IR" sz="1700" dirty="0" smtClean="0">
                <a:cs typeface="B Nazanin" pitchFamily="2" charset="-78"/>
              </a:rPr>
              <a:t>استعمال هر گونه داروی محرک یا روان گردان بدون تجویز پزشک</a:t>
            </a:r>
          </a:p>
          <a:p>
            <a:pPr marL="0" indent="0" algn="just" rtl="1" eaLnBrk="1" hangingPunct="1">
              <a:lnSpc>
                <a:spcPct val="80000"/>
              </a:lnSpc>
              <a:buNone/>
              <a:defRPr/>
            </a:pPr>
            <a:r>
              <a:rPr lang="fa-IR" sz="1700" dirty="0" smtClean="0">
                <a:cs typeface="B Nazanin" pitchFamily="2" charset="-78"/>
              </a:rPr>
              <a:t>ارتکاب بیمه شده به اعمال مجرمانه</a:t>
            </a:r>
          </a:p>
          <a:p>
            <a:pPr marL="0" indent="0" algn="just" rtl="1" eaLnBrk="1" hangingPunct="1">
              <a:lnSpc>
                <a:spcPct val="80000"/>
              </a:lnSpc>
              <a:buNone/>
              <a:defRPr/>
            </a:pPr>
            <a:r>
              <a:rPr lang="fa-IR" sz="1700" dirty="0" smtClean="0">
                <a:cs typeface="B Nazanin" pitchFamily="2" charset="-78"/>
              </a:rPr>
              <a:t>حوادث ناشی از رانندگی در صورتی که گواهینامه مرتبط نداشته باشد یا تاریخ آن تمام شده باشد</a:t>
            </a:r>
          </a:p>
          <a:p>
            <a:pPr marL="0" indent="0" algn="just" rtl="1" eaLnBrk="1" hangingPunct="1">
              <a:lnSpc>
                <a:spcPct val="80000"/>
              </a:lnSpc>
              <a:buNone/>
              <a:defRPr/>
            </a:pPr>
            <a:r>
              <a:rPr lang="fa-IR" sz="1700" dirty="0" smtClean="0">
                <a:cs typeface="B Nazanin" pitchFamily="2" charset="-78"/>
              </a:rPr>
              <a:t>پرش با چتر یا سقوط آزاد</a:t>
            </a:r>
          </a:p>
          <a:p>
            <a:pPr marL="0" indent="0" algn="just" rtl="1" eaLnBrk="1" hangingPunct="1">
              <a:lnSpc>
                <a:spcPct val="80000"/>
              </a:lnSpc>
              <a:buNone/>
              <a:defRPr/>
            </a:pPr>
            <a:r>
              <a:rPr lang="fa-IR" sz="1700" dirty="0" smtClean="0">
                <a:cs typeface="B Nazanin" pitchFamily="2" charset="-78"/>
              </a:rPr>
              <a:t>صدمات عمدی که بیمه شده به خود وارد میکند</a:t>
            </a:r>
          </a:p>
          <a:p>
            <a:pPr marL="0" indent="0" algn="just" rtl="1" eaLnBrk="1" hangingPunct="1">
              <a:lnSpc>
                <a:spcPct val="80000"/>
              </a:lnSpc>
              <a:buNone/>
              <a:defRPr/>
            </a:pPr>
            <a:r>
              <a:rPr lang="fa-IR" sz="1700" dirty="0" smtClean="0">
                <a:cs typeface="B Nazanin" pitchFamily="2" charset="-78"/>
              </a:rPr>
              <a:t>هر نوع دیسک یا فتق بیمه شده</a:t>
            </a:r>
          </a:p>
          <a:p>
            <a:pPr marL="0" indent="0" algn="just" rtl="1" eaLnBrk="1" hangingPunct="1">
              <a:lnSpc>
                <a:spcPct val="80000"/>
              </a:lnSpc>
              <a:buNone/>
              <a:defRPr/>
            </a:pPr>
            <a:r>
              <a:rPr lang="fa-IR" sz="1700" dirty="0" smtClean="0">
                <a:cs typeface="B Nazanin" pitchFamily="2" charset="-78"/>
              </a:rPr>
              <a:t>انواع بیماری</a:t>
            </a:r>
          </a:p>
          <a:p>
            <a:pPr marL="0" indent="0" algn="just" rtl="1" eaLnBrk="1" hangingPunct="1">
              <a:lnSpc>
                <a:spcPct val="80000"/>
              </a:lnSpc>
              <a:buNone/>
              <a:defRPr/>
            </a:pPr>
            <a:r>
              <a:rPr lang="fa-IR" sz="1700" dirty="0" smtClean="0">
                <a:cs typeface="B Nazanin" pitchFamily="2" charset="-78"/>
              </a:rPr>
              <a:t>ابتلا به جنون بیمه شده مگر آنکه این جنون ناشی از تحقق خطر موضوع مورد بیمه باشد</a:t>
            </a:r>
          </a:p>
          <a:p>
            <a:pPr marL="0" indent="0" algn="r" rtl="1" eaLnBrk="1" hangingPunct="1">
              <a:lnSpc>
                <a:spcPct val="80000"/>
              </a:lnSpc>
              <a:buNone/>
              <a:defRPr/>
            </a:pPr>
            <a:r>
              <a:rPr lang="fa-IR" dirty="0" smtClean="0">
                <a:cs typeface="B Nazanin" pitchFamily="2" charset="-78"/>
              </a:rPr>
              <a:t> </a:t>
            </a:r>
          </a:p>
        </p:txBody>
      </p:sp>
      <p:pic>
        <p:nvPicPr>
          <p:cNvPr id="9" name="Picture 8"/>
          <p:cNvPicPr>
            <a:picLocks noChangeAspect="1"/>
          </p:cNvPicPr>
          <p:nvPr/>
        </p:nvPicPr>
        <p:blipFill>
          <a:blip r:embed="rId3"/>
          <a:stretch>
            <a:fillRect/>
          </a:stretch>
        </p:blipFill>
        <p:spPr>
          <a:xfrm>
            <a:off x="236511" y="4877657"/>
            <a:ext cx="2998703" cy="1685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994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31376"/>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 پوشش های اضافی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159814" y="2178929"/>
            <a:ext cx="9520518" cy="549381"/>
          </a:xfrm>
          <a:prstGeom prst="rect">
            <a:avLst/>
          </a:prstGeom>
          <a:noFill/>
        </p:spPr>
        <p:txBody>
          <a:bodyPr wrap="square">
            <a:spAutoFit/>
          </a:bodyPr>
          <a:lstStyle/>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160" t="28104" r="3431" b="5882"/>
          <a:stretch/>
        </p:blipFill>
        <p:spPr>
          <a:xfrm>
            <a:off x="3424518" y="1806389"/>
            <a:ext cx="4536141" cy="5020235"/>
          </a:xfrm>
          <a:prstGeom prst="rect">
            <a:avLst/>
          </a:prstGeom>
        </p:spPr>
      </p:pic>
      <p:pic>
        <p:nvPicPr>
          <p:cNvPr id="4" name="Picture 3"/>
          <p:cNvPicPr>
            <a:picLocks noChangeAspect="1"/>
          </p:cNvPicPr>
          <p:nvPr/>
        </p:nvPicPr>
        <p:blipFill>
          <a:blip r:embed="rId4"/>
          <a:stretch>
            <a:fillRect/>
          </a:stretch>
        </p:blipFill>
        <p:spPr>
          <a:xfrm>
            <a:off x="159814" y="4204447"/>
            <a:ext cx="2924045" cy="2142565"/>
          </a:xfrm>
          <a:prstGeom prst="rect">
            <a:avLst/>
          </a:prstGeom>
          <a:ln>
            <a:noFill/>
          </a:ln>
          <a:effectLst>
            <a:softEdge rad="112500"/>
          </a:effectLst>
        </p:spPr>
      </p:pic>
    </p:spTree>
    <p:extLst>
      <p:ext uri="{BB962C8B-B14F-4D97-AF65-F5344CB8AC3E}">
        <p14:creationId xmlns:p14="http://schemas.microsoft.com/office/powerpoint/2010/main" val="1801581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a:cs typeface="B Mitra" pitchFamily="2" charset="-78"/>
              </a:rPr>
              <a:t>پوشش های اضافی </a:t>
            </a:r>
            <a:r>
              <a:rPr lang="fa-IR" sz="2400" b="1" dirty="0" smtClean="0">
                <a:cs typeface="B Mitra" pitchFamily="2" charset="-78"/>
              </a:rPr>
              <a:t>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3416320"/>
          </a:xfrm>
          <a:prstGeom prst="rect">
            <a:avLst/>
          </a:prstGeom>
          <a:noFill/>
        </p:spPr>
        <p:txBody>
          <a:bodyPr wrap="square">
            <a:spAutoFit/>
          </a:bodyPr>
          <a:lstStyle/>
          <a:p>
            <a:pPr marL="0" indent="0" algn="r" rtl="1" eaLnBrk="1" hangingPunct="1">
              <a:lnSpc>
                <a:spcPct val="80000"/>
              </a:lnSpc>
              <a:buNone/>
              <a:defRPr/>
            </a:pPr>
            <a:endParaRPr lang="fa-IR" sz="1800" dirty="0" smtClean="0">
              <a:cs typeface="B Nazanin" pitchFamily="2" charset="-78"/>
            </a:endParaRPr>
          </a:p>
          <a:p>
            <a:pPr algn="just" rtl="1">
              <a:lnSpc>
                <a:spcPct val="80000"/>
              </a:lnSpc>
              <a:defRPr/>
            </a:pPr>
            <a:r>
              <a:rPr lang="fa-IR" dirty="0" smtClean="0">
                <a:solidFill>
                  <a:schemeClr val="accent2">
                    <a:lumMod val="75000"/>
                  </a:schemeClr>
                </a:solidFill>
                <a:cs typeface="B Nazanin" pitchFamily="2" charset="-78"/>
              </a:rPr>
              <a:t>3-پوشش معافیت از پرداخت حق بیمه :</a:t>
            </a:r>
          </a:p>
          <a:p>
            <a:pPr algn="just" rtl="1">
              <a:lnSpc>
                <a:spcPct val="80000"/>
              </a:lnSpc>
              <a:defRPr/>
            </a:pPr>
            <a:r>
              <a:rPr lang="fa-IR" dirty="0" smtClean="0">
                <a:solidFill>
                  <a:schemeClr val="accent6">
                    <a:lumMod val="75000"/>
                  </a:schemeClr>
                </a:solidFill>
                <a:cs typeface="B Nazanin" pitchFamily="2" charset="-78"/>
              </a:rPr>
              <a:t>(اگر بیمه شده به صورت کامل و دائم از کارافتاده گردد از پرداخت حق بیمه و پوشش ها و هزینه های بیمه نامه معاف می باشد و پرداخت آن به عهده  شرکت بیمه گر میباشد)</a:t>
            </a:r>
          </a:p>
          <a:p>
            <a:pPr algn="just" rtl="1">
              <a:lnSpc>
                <a:spcPct val="80000"/>
              </a:lnSpc>
              <a:defRPr/>
            </a:pPr>
            <a:r>
              <a:rPr lang="fa-IR" dirty="0" smtClean="0">
                <a:cs typeface="B Nazanin" pitchFamily="2" charset="-78"/>
              </a:rPr>
              <a:t>از کارافتادگی دائم یا کامل: ناتوانی کامل بیمه شده در انجام هرگونه شغل یا فعالیت متناسب با تجربه وی که موجب اختلال کلی عملکرد وی شود.</a:t>
            </a:r>
          </a:p>
          <a:p>
            <a:pPr algn="just" rtl="1">
              <a:lnSpc>
                <a:spcPct val="80000"/>
              </a:lnSpc>
              <a:defRPr/>
            </a:pPr>
            <a:r>
              <a:rPr lang="fa-IR" dirty="0" smtClean="0">
                <a:cs typeface="B Nazanin" pitchFamily="2" charset="-78"/>
              </a:rPr>
              <a:t>مشروط بر اینکه: 1-ازکارافتادگی حداقل شش ماه بلا انقطاع ادامه داشته باشد</a:t>
            </a:r>
          </a:p>
          <a:p>
            <a:pPr algn="just" rtl="1">
              <a:lnSpc>
                <a:spcPct val="80000"/>
              </a:lnSpc>
              <a:defRPr/>
            </a:pPr>
            <a:r>
              <a:rPr lang="fa-IR" dirty="0">
                <a:cs typeface="B Nazanin" pitchFamily="2" charset="-78"/>
              </a:rPr>
              <a:t> </a:t>
            </a:r>
            <a:r>
              <a:rPr lang="fa-IR" dirty="0" smtClean="0">
                <a:cs typeface="B Nazanin" pitchFamily="2" charset="-78"/>
              </a:rPr>
              <a:t>                    2-شروع منشا از کارافتادگی یک سال پس ازتاریخ شروع این پوشش اضافی باشد</a:t>
            </a:r>
          </a:p>
          <a:p>
            <a:pPr algn="just" rtl="1">
              <a:lnSpc>
                <a:spcPct val="80000"/>
              </a:lnSpc>
              <a:defRPr/>
            </a:pPr>
            <a:r>
              <a:rPr lang="fa-IR" dirty="0">
                <a:cs typeface="B Nazanin" pitchFamily="2" charset="-78"/>
              </a:rPr>
              <a:t> </a:t>
            </a:r>
            <a:r>
              <a:rPr lang="fa-IR" dirty="0" smtClean="0">
                <a:cs typeface="B Nazanin" pitchFamily="2" charset="-78"/>
              </a:rPr>
              <a:t>                    3-پرداخت کل حق بیمه از تاریخ تایید از کارافتادگی توسط بیمه گر به عهده بیمه گزار است</a:t>
            </a:r>
          </a:p>
          <a:p>
            <a:pPr algn="just" rtl="1">
              <a:lnSpc>
                <a:spcPct val="80000"/>
              </a:lnSpc>
              <a:defRPr/>
            </a:pPr>
            <a:r>
              <a:rPr lang="fa-IR" dirty="0">
                <a:cs typeface="B Nazanin" pitchFamily="2" charset="-78"/>
              </a:rPr>
              <a:t> </a:t>
            </a:r>
            <a:r>
              <a:rPr lang="fa-IR" dirty="0" smtClean="0">
                <a:cs typeface="B Nazanin" pitchFamily="2" charset="-78"/>
              </a:rPr>
              <a:t>                    4-بیمه شده شاغل و سنین بین 18الی 60 سال باشد</a:t>
            </a:r>
          </a:p>
          <a:p>
            <a:pPr algn="just" rtl="1">
              <a:lnSpc>
                <a:spcPct val="80000"/>
              </a:lnSpc>
              <a:defRPr/>
            </a:pPr>
            <a:endParaRPr lang="fa-IR" dirty="0" smtClean="0">
              <a:cs typeface="B Nazanin" pitchFamily="2" charset="-78"/>
            </a:endParaRPr>
          </a:p>
          <a:p>
            <a:pPr algn="just" rtl="1">
              <a:lnSpc>
                <a:spcPct val="80000"/>
              </a:lnSpc>
              <a:defRPr/>
            </a:pPr>
            <a:r>
              <a:rPr lang="fa-IR" dirty="0" smtClean="0">
                <a:solidFill>
                  <a:schemeClr val="accent2">
                    <a:lumMod val="75000"/>
                  </a:schemeClr>
                </a:solidFill>
                <a:cs typeface="B Nazanin" pitchFamily="2" charset="-78"/>
              </a:rPr>
              <a:t>*افرادی که در طول مدت بیمه نامه 60 ساله می شوند و یا افراد بیکار و خانه دار مشمول این پوشش نیستند.</a:t>
            </a:r>
            <a:endParaRPr lang="fa-IR" dirty="0" smtClean="0">
              <a:cs typeface="B Nazanin" pitchFamily="2" charset="-78"/>
            </a:endParaRPr>
          </a:p>
          <a:p>
            <a:pPr algn="r" rtl="1">
              <a:lnSpc>
                <a:spcPct val="80000"/>
              </a:lnSpc>
              <a:defRPr/>
            </a:pPr>
            <a:endParaRPr lang="fa-IR" sz="1800"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91" y="4907288"/>
            <a:ext cx="1721392" cy="1721392"/>
          </a:xfrm>
          <a:prstGeom prst="rect">
            <a:avLst/>
          </a:prstGeom>
        </p:spPr>
      </p:pic>
    </p:spTree>
    <p:extLst>
      <p:ext uri="{BB962C8B-B14F-4D97-AF65-F5344CB8AC3E}">
        <p14:creationId xmlns:p14="http://schemas.microsoft.com/office/powerpoint/2010/main" val="92420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C43D4-F796-4191-B51F-E533D85E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4139835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a:cs typeface="B Mitra" pitchFamily="2" charset="-78"/>
              </a:rPr>
              <a:t>پوشش های اضافی بيمه 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3637919"/>
          </a:xfrm>
          <a:prstGeom prst="rect">
            <a:avLst/>
          </a:prstGeom>
          <a:noFill/>
        </p:spPr>
        <p:txBody>
          <a:bodyPr wrap="square">
            <a:spAutoFit/>
          </a:bodyPr>
          <a:lstStyle/>
          <a:p>
            <a:pPr marL="0" indent="0" algn="r" rtl="1" eaLnBrk="1" hangingPunct="1">
              <a:lnSpc>
                <a:spcPct val="80000"/>
              </a:lnSpc>
              <a:buNone/>
              <a:defRPr/>
            </a:pPr>
            <a:endParaRPr lang="fa-IR" sz="1800" dirty="0" smtClean="0">
              <a:cs typeface="B Nazanin" pitchFamily="2" charset="-78"/>
            </a:endParaRPr>
          </a:p>
          <a:p>
            <a:pPr algn="just" rtl="1">
              <a:lnSpc>
                <a:spcPct val="80000"/>
              </a:lnSpc>
              <a:defRPr/>
            </a:pPr>
            <a:r>
              <a:rPr lang="fa-IR" dirty="0" smtClean="0">
                <a:solidFill>
                  <a:schemeClr val="accent2">
                    <a:lumMod val="75000"/>
                  </a:schemeClr>
                </a:solidFill>
                <a:cs typeface="B Nazanin" pitchFamily="2" charset="-78"/>
              </a:rPr>
              <a:t>4-پوشش پرداخت مقرری روزانه بستری شدن در مراکز درمانی مجاز :</a:t>
            </a:r>
          </a:p>
          <a:p>
            <a:pPr algn="just" rtl="1">
              <a:lnSpc>
                <a:spcPct val="80000"/>
              </a:lnSpc>
              <a:defRPr/>
            </a:pPr>
            <a:endParaRPr lang="fa-IR" sz="1800" dirty="0" smtClean="0">
              <a:cs typeface="B Nazanin" pitchFamily="2" charset="-78"/>
            </a:endParaRPr>
          </a:p>
          <a:p>
            <a:pPr marL="0" indent="0" algn="just" rtl="1" eaLnBrk="1" hangingPunct="1">
              <a:lnSpc>
                <a:spcPct val="80000"/>
              </a:lnSpc>
              <a:buNone/>
              <a:defRPr/>
            </a:pPr>
            <a:r>
              <a:rPr lang="fa-IR" sz="1800" dirty="0" smtClean="0">
                <a:cs typeface="B Nazanin" pitchFamily="2" charset="-78"/>
              </a:rPr>
              <a:t>اگر فردی در اثر حادثه در مراکز درمانی بستری گردد از روز سوم به بعد به تعداد روزهایی که بستری میباشد تا سقف سرمایه تعیین شده در بیمه نامه مقرری دریافت می نماید.</a:t>
            </a:r>
          </a:p>
          <a:p>
            <a:pPr marL="0" indent="0" algn="just" rtl="1" eaLnBrk="1" hangingPunct="1">
              <a:lnSpc>
                <a:spcPct val="80000"/>
              </a:lnSpc>
              <a:buNone/>
              <a:defRPr/>
            </a:pPr>
            <a:endParaRPr lang="fa-IR" dirty="0" smtClean="0">
              <a:cs typeface="B Nazanin" pitchFamily="2" charset="-78"/>
            </a:endParaRPr>
          </a:p>
          <a:p>
            <a:pPr marL="0" indent="0" algn="just" rtl="1" eaLnBrk="1" hangingPunct="1">
              <a:lnSpc>
                <a:spcPct val="80000"/>
              </a:lnSpc>
              <a:buNone/>
              <a:defRPr/>
            </a:pPr>
            <a:r>
              <a:rPr lang="fa-IR" sz="1800" dirty="0" smtClean="0">
                <a:solidFill>
                  <a:schemeClr val="accent2">
                    <a:lumMod val="75000"/>
                  </a:schemeClr>
                </a:solidFill>
                <a:cs typeface="B Nazanin" pitchFamily="2" charset="-78"/>
              </a:rPr>
              <a:t>5-پرداخت هزینه های پزشکی</a:t>
            </a:r>
            <a:r>
              <a:rPr lang="fa-IR" sz="1800" dirty="0" smtClean="0">
                <a:cs typeface="B Nazanin" pitchFamily="2" charset="-78"/>
              </a:rPr>
              <a:t>:</a:t>
            </a:r>
          </a:p>
          <a:p>
            <a:pPr marL="0" indent="0" algn="just" rtl="1" eaLnBrk="1" hangingPunct="1">
              <a:lnSpc>
                <a:spcPct val="80000"/>
              </a:lnSpc>
              <a:buNone/>
              <a:defRPr/>
            </a:pPr>
            <a:r>
              <a:rPr lang="fa-IR" dirty="0" smtClean="0">
                <a:cs typeface="B Nazanin" pitchFamily="2" charset="-78"/>
              </a:rPr>
              <a:t>اگر فردی در اثر حادثه مشمول پرداخت هزینه های پزشکی گردد .</a:t>
            </a:r>
          </a:p>
          <a:p>
            <a:pPr marL="0" indent="0" algn="just" rtl="1" eaLnBrk="1" hangingPunct="1">
              <a:lnSpc>
                <a:spcPct val="80000"/>
              </a:lnSpc>
              <a:buNone/>
              <a:defRPr/>
            </a:pPr>
            <a:endParaRPr lang="fa-IR" dirty="0">
              <a:cs typeface="B Nazanin" pitchFamily="2" charset="-78"/>
            </a:endParaRPr>
          </a:p>
          <a:p>
            <a:pPr marL="0" indent="0" algn="just" rtl="1" eaLnBrk="1" hangingPunct="1">
              <a:lnSpc>
                <a:spcPct val="80000"/>
              </a:lnSpc>
              <a:buNone/>
              <a:defRPr/>
            </a:pPr>
            <a:r>
              <a:rPr lang="fa-IR" dirty="0" smtClean="0">
                <a:solidFill>
                  <a:schemeClr val="accent2">
                    <a:lumMod val="75000"/>
                  </a:schemeClr>
                </a:solidFill>
                <a:cs typeface="B Nazanin" pitchFamily="2" charset="-78"/>
              </a:rPr>
              <a:t>6-پرداخت مستمری در صورت از کار افتادگی دائم:</a:t>
            </a:r>
          </a:p>
          <a:p>
            <a:pPr marL="0" indent="0" algn="just" rtl="1" eaLnBrk="1" hangingPunct="1">
              <a:lnSpc>
                <a:spcPct val="80000"/>
              </a:lnSpc>
              <a:buNone/>
              <a:defRPr/>
            </a:pPr>
            <a:r>
              <a:rPr lang="fa-IR" dirty="0" smtClean="0">
                <a:cs typeface="B Nazanin" pitchFamily="2" charset="-78"/>
              </a:rPr>
              <a:t>اگر شخصی در طول مدت بیمه نامه از کارافتاده گردد مبلغ سرمایه تعیین شده این پوشش برابر توئافقات انجام شده به وی پرداخت میگردد.</a:t>
            </a:r>
          </a:p>
          <a:p>
            <a:pPr marL="0" indent="0" algn="r" rtl="1" eaLnBrk="1" hangingPunct="1">
              <a:lnSpc>
                <a:spcPct val="80000"/>
              </a:lnSpc>
              <a:buNone/>
              <a:defRPr/>
            </a:pPr>
            <a:endParaRPr lang="fa-IR" dirty="0">
              <a:cs typeface="B Nazanin" pitchFamily="2" charset="-78"/>
            </a:endParaRPr>
          </a:p>
          <a:p>
            <a:pPr marL="0" indent="0" algn="r" rtl="1" eaLnBrk="1" hangingPunct="1">
              <a:lnSpc>
                <a:spcPct val="80000"/>
              </a:lnSpc>
              <a:buNone/>
              <a:defRPr/>
            </a:pPr>
            <a:endParaRPr lang="fa-IR"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91" y="4907288"/>
            <a:ext cx="1721392" cy="1721392"/>
          </a:xfrm>
          <a:prstGeom prst="rect">
            <a:avLst/>
          </a:prstGeom>
        </p:spPr>
      </p:pic>
    </p:spTree>
    <p:extLst>
      <p:ext uri="{BB962C8B-B14F-4D97-AF65-F5344CB8AC3E}">
        <p14:creationId xmlns:p14="http://schemas.microsoft.com/office/powerpoint/2010/main" val="2625493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 فرم پیشنهاد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770980"/>
          </a:xfrm>
          <a:prstGeom prst="rect">
            <a:avLst/>
          </a:prstGeom>
          <a:noFill/>
        </p:spPr>
        <p:txBody>
          <a:bodyPr wrap="square">
            <a:spAutoFit/>
          </a:bodyPr>
          <a:lstStyle/>
          <a:p>
            <a:pPr algn="r" rtl="1">
              <a:lnSpc>
                <a:spcPct val="80000"/>
              </a:lnSpc>
              <a:defRPr/>
            </a:pPr>
            <a:endParaRPr lang="fa-IR" sz="1800"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85" y="1846695"/>
            <a:ext cx="3832202" cy="4820489"/>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52240" y="1877855"/>
            <a:ext cx="3415719" cy="4792944"/>
          </a:xfrm>
          <a:prstGeom prst="rect">
            <a:avLst/>
          </a:prstGeom>
        </p:spPr>
      </p:pic>
    </p:spTree>
    <p:extLst>
      <p:ext uri="{BB962C8B-B14F-4D97-AF65-F5344CB8AC3E}">
        <p14:creationId xmlns:p14="http://schemas.microsoft.com/office/powerpoint/2010/main" val="219901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عوامل اضافه نرخ در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770980"/>
          </a:xfrm>
          <a:prstGeom prst="rect">
            <a:avLst/>
          </a:prstGeom>
          <a:noFill/>
        </p:spPr>
        <p:txBody>
          <a:bodyPr wrap="square">
            <a:spAutoFit/>
          </a:bodyPr>
          <a:lstStyle/>
          <a:p>
            <a:pPr algn="r" rtl="1">
              <a:lnSpc>
                <a:spcPct val="80000"/>
              </a:lnSpc>
              <a:defRPr/>
            </a:pPr>
            <a:endParaRPr lang="fa-IR" sz="1800"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135" t="9593" r="11899" b="37944"/>
          <a:stretch/>
        </p:blipFill>
        <p:spPr>
          <a:xfrm>
            <a:off x="5204389" y="2001880"/>
            <a:ext cx="4190784" cy="455274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085" t="29326" r="1589" b="24069"/>
          <a:stretch/>
        </p:blipFill>
        <p:spPr>
          <a:xfrm rot="16200000">
            <a:off x="333142" y="2239438"/>
            <a:ext cx="4692521" cy="4076344"/>
          </a:xfrm>
          <a:prstGeom prst="rect">
            <a:avLst/>
          </a:prstGeom>
        </p:spPr>
      </p:pic>
    </p:spTree>
    <p:extLst>
      <p:ext uri="{BB962C8B-B14F-4D97-AF65-F5344CB8AC3E}">
        <p14:creationId xmlns:p14="http://schemas.microsoft.com/office/powerpoint/2010/main" val="2079024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عوامل اضافه نرخ در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770980"/>
          </a:xfrm>
          <a:prstGeom prst="rect">
            <a:avLst/>
          </a:prstGeom>
          <a:noFill/>
        </p:spPr>
        <p:txBody>
          <a:bodyPr wrap="square">
            <a:spAutoFit/>
          </a:bodyPr>
          <a:lstStyle/>
          <a:p>
            <a:pPr algn="r" rtl="1">
              <a:lnSpc>
                <a:spcPct val="80000"/>
              </a:lnSpc>
              <a:defRPr/>
            </a:pPr>
            <a:endParaRPr lang="fa-IR" sz="1800"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164" t="14081" r="10070" b="8162"/>
          <a:stretch/>
        </p:blipFill>
        <p:spPr>
          <a:xfrm rot="16200000">
            <a:off x="2606469" y="188006"/>
            <a:ext cx="4666004" cy="8169782"/>
          </a:xfrm>
          <a:prstGeom prst="rect">
            <a:avLst/>
          </a:prstGeom>
        </p:spPr>
      </p:pic>
    </p:spTree>
    <p:extLst>
      <p:ext uri="{BB962C8B-B14F-4D97-AF65-F5344CB8AC3E}">
        <p14:creationId xmlns:p14="http://schemas.microsoft.com/office/powerpoint/2010/main" val="3419219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جدول معاینات در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770980"/>
          </a:xfrm>
          <a:prstGeom prst="rect">
            <a:avLst/>
          </a:prstGeom>
          <a:noFill/>
        </p:spPr>
        <p:txBody>
          <a:bodyPr wrap="square">
            <a:spAutoFit/>
          </a:bodyPr>
          <a:lstStyle/>
          <a:p>
            <a:pPr algn="r" rtl="1">
              <a:lnSpc>
                <a:spcPct val="80000"/>
              </a:lnSpc>
              <a:defRPr/>
            </a:pPr>
            <a:endParaRPr lang="fa-IR" sz="1800"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6" t="24424" r="-176" b="30343"/>
          <a:stretch/>
        </p:blipFill>
        <p:spPr>
          <a:xfrm>
            <a:off x="461474" y="1905712"/>
            <a:ext cx="9357644" cy="4802737"/>
          </a:xfrm>
          <a:prstGeom prst="rect">
            <a:avLst/>
          </a:prstGeom>
        </p:spPr>
      </p:pic>
    </p:spTree>
    <p:extLst>
      <p:ext uri="{BB962C8B-B14F-4D97-AF65-F5344CB8AC3E}">
        <p14:creationId xmlns:p14="http://schemas.microsoft.com/office/powerpoint/2010/main" val="3903890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میزان تاثیرمشاغل در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178929"/>
            <a:ext cx="9520518" cy="770980"/>
          </a:xfrm>
          <a:prstGeom prst="rect">
            <a:avLst/>
          </a:prstGeom>
          <a:noFill/>
        </p:spPr>
        <p:txBody>
          <a:bodyPr wrap="square">
            <a:spAutoFit/>
          </a:bodyPr>
          <a:lstStyle/>
          <a:p>
            <a:pPr algn="r" rtl="1">
              <a:lnSpc>
                <a:spcPct val="80000"/>
              </a:lnSpc>
              <a:defRPr/>
            </a:pPr>
            <a:endParaRPr lang="fa-IR" sz="1800"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a:p>
            <a:pPr marL="0" indent="0" algn="r" rtl="1" eaLnBrk="1" hangingPunct="1">
              <a:lnSpc>
                <a:spcPct val="80000"/>
              </a:lnSpc>
              <a:buNone/>
              <a:defRPr/>
            </a:pPr>
            <a:r>
              <a:rPr lang="fa-IR" dirty="0" smtClean="0">
                <a:cs typeface="B Nazanin" pitchFamily="2" charset="-78"/>
              </a:rPr>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719" t="27788" r="10422" b="22617"/>
          <a:stretch/>
        </p:blipFill>
        <p:spPr>
          <a:xfrm>
            <a:off x="4948517" y="1927412"/>
            <a:ext cx="4791636" cy="486783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120" t="5114" r="9023" b="49526"/>
          <a:stretch/>
        </p:blipFill>
        <p:spPr>
          <a:xfrm>
            <a:off x="219634" y="1927411"/>
            <a:ext cx="4728883" cy="4787153"/>
          </a:xfrm>
          <a:prstGeom prst="rect">
            <a:avLst/>
          </a:prstGeom>
        </p:spPr>
      </p:pic>
    </p:spTree>
    <p:extLst>
      <p:ext uri="{BB962C8B-B14F-4D97-AF65-F5344CB8AC3E}">
        <p14:creationId xmlns:p14="http://schemas.microsoft.com/office/powerpoint/2010/main" val="1856691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2129117" y="1003158"/>
            <a:ext cx="6167718" cy="461665"/>
          </a:xfrm>
          <a:prstGeom prst="rect">
            <a:avLst/>
          </a:prstGeom>
          <a:noFill/>
        </p:spPr>
        <p:txBody>
          <a:bodyPr wrap="square">
            <a:spAutoFit/>
          </a:bodyPr>
          <a:lstStyle/>
          <a:p>
            <a:pPr algn="ctr"/>
            <a:r>
              <a:rPr lang="fa-IR" sz="2400" b="1" dirty="0" smtClean="0">
                <a:cs typeface="B Mitra" pitchFamily="2" charset="-78"/>
              </a:rPr>
              <a:t>سایرشرایط در بيمه </a:t>
            </a:r>
            <a:r>
              <a:rPr lang="fa-IR" sz="2400" b="1" dirty="0">
                <a:cs typeface="B Mitra" pitchFamily="2" charset="-78"/>
              </a:rPr>
              <a:t>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305094" y="1775012"/>
            <a:ext cx="9520518" cy="4081117"/>
          </a:xfrm>
          <a:prstGeom prst="rect">
            <a:avLst/>
          </a:prstGeom>
          <a:noFill/>
        </p:spPr>
        <p:txBody>
          <a:bodyPr wrap="square">
            <a:spAutoFit/>
          </a:bodyPr>
          <a:lstStyle/>
          <a:p>
            <a:pPr algn="r" rtl="1">
              <a:lnSpc>
                <a:spcPct val="80000"/>
              </a:lnSpc>
              <a:defRPr/>
            </a:pPr>
            <a:endParaRPr lang="fa-IR" sz="1800" dirty="0" smtClean="0">
              <a:cs typeface="B Nazanin" pitchFamily="2" charset="-78"/>
            </a:endParaRPr>
          </a:p>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dirty="0" smtClean="0">
                <a:cs typeface="B Nazanin" pitchFamily="2" charset="-78"/>
              </a:rPr>
              <a:t>* سن بیمه شده از بدو تولد تا هشتاد سالگی تمام می باشد.</a:t>
            </a:r>
          </a:p>
          <a:p>
            <a:pPr marL="0" indent="0" algn="just" rtl="1" eaLnBrk="1" hangingPunct="1">
              <a:lnSpc>
                <a:spcPct val="80000"/>
              </a:lnSpc>
              <a:buNone/>
              <a:defRPr/>
            </a:pPr>
            <a:endParaRPr lang="fa-IR" sz="1800" dirty="0" smtClean="0">
              <a:cs typeface="B Nazanin" pitchFamily="2" charset="-78"/>
            </a:endParaRPr>
          </a:p>
          <a:p>
            <a:pPr marL="0" indent="0" algn="just" rtl="1" eaLnBrk="1" hangingPunct="1">
              <a:lnSpc>
                <a:spcPct val="80000"/>
              </a:lnSpc>
              <a:buNone/>
              <a:defRPr/>
            </a:pPr>
            <a:r>
              <a:rPr lang="fa-IR" dirty="0" smtClean="0">
                <a:cs typeface="B Nazanin" pitchFamily="2" charset="-78"/>
              </a:rPr>
              <a:t>1-سرمایه فوت به هر علت تا سقف 20.000.000.000 ریال </a:t>
            </a:r>
          </a:p>
          <a:p>
            <a:pPr marL="0" indent="0" algn="just" rtl="1" eaLnBrk="1" hangingPunct="1">
              <a:lnSpc>
                <a:spcPct val="80000"/>
              </a:lnSpc>
              <a:buNone/>
              <a:defRPr/>
            </a:pPr>
            <a:r>
              <a:rPr lang="fa-IR" dirty="0" smtClean="0">
                <a:cs typeface="B Nazanin" pitchFamily="2" charset="-78"/>
              </a:rPr>
              <a:t>2-سرمایه فوت در اثر حادثه تا پنج برابر سرمایه فوت به هر علت</a:t>
            </a:r>
          </a:p>
          <a:p>
            <a:pPr marL="0" indent="0" algn="just" rtl="1" eaLnBrk="1" hangingPunct="1">
              <a:lnSpc>
                <a:spcPct val="80000"/>
              </a:lnSpc>
              <a:buNone/>
              <a:defRPr/>
            </a:pPr>
            <a:r>
              <a:rPr lang="fa-IR" dirty="0" smtClean="0">
                <a:cs typeface="B Nazanin" pitchFamily="2" charset="-78"/>
              </a:rPr>
              <a:t>3-سرمایه نقص عضو و از کارافتادگی معادل سرمایه فوت در اثر حادثه</a:t>
            </a:r>
          </a:p>
          <a:p>
            <a:pPr marL="0" indent="0" algn="just" rtl="1" eaLnBrk="1" hangingPunct="1">
              <a:lnSpc>
                <a:spcPct val="80000"/>
              </a:lnSpc>
              <a:buNone/>
              <a:defRPr/>
            </a:pPr>
            <a:r>
              <a:rPr lang="fa-IR" dirty="0" smtClean="0">
                <a:cs typeface="B Nazanin" pitchFamily="2" charset="-78"/>
              </a:rPr>
              <a:t>4-پرداخت سرمایه بیکاری در صورت ازکارافتادگی دائم معادل سرمایه فوت به هر علت</a:t>
            </a:r>
          </a:p>
          <a:p>
            <a:pPr marL="0" indent="0" algn="just" rtl="1" eaLnBrk="1" hangingPunct="1">
              <a:lnSpc>
                <a:spcPct val="80000"/>
              </a:lnSpc>
              <a:buNone/>
              <a:defRPr/>
            </a:pPr>
            <a:r>
              <a:rPr lang="fa-IR" dirty="0" smtClean="0">
                <a:cs typeface="B Nazanin" pitchFamily="2" charset="-78"/>
              </a:rPr>
              <a:t>5-پوشش امراض خاص حداکثر معادل سرمایه فوت به هر علت تا سقف 1.500.000.000 ریال</a:t>
            </a:r>
          </a:p>
          <a:p>
            <a:pPr marL="0" indent="0" algn="just" rtl="1" eaLnBrk="1" hangingPunct="1">
              <a:lnSpc>
                <a:spcPct val="80000"/>
              </a:lnSpc>
              <a:buNone/>
              <a:defRPr/>
            </a:pPr>
            <a:r>
              <a:rPr lang="fa-IR" dirty="0" smtClean="0">
                <a:cs typeface="B Nazanin" pitchFamily="2" charset="-78"/>
              </a:rPr>
              <a:t>6-در صورتی که سرمایه فوت از مبلغ 1.000.000.000 ریال بالاتر باشد حداقل حق بیمه پرداختی سالانه باید 4% سرمایه فوت درخواستی باشد.</a:t>
            </a:r>
          </a:p>
          <a:p>
            <a:pPr marL="0" indent="0" algn="just" rtl="1" eaLnBrk="1" hangingPunct="1">
              <a:lnSpc>
                <a:spcPct val="80000"/>
              </a:lnSpc>
              <a:buNone/>
              <a:defRPr/>
            </a:pPr>
            <a:r>
              <a:rPr lang="fa-IR" dirty="0" smtClean="0">
                <a:cs typeface="B Nazanin" pitchFamily="2" charset="-78"/>
              </a:rPr>
              <a:t>7-پرداخت خسارت در خصوص امراض خاص به صورت سرمایه ای است یعنی در سال بروز بیماری ،کل سرمایه بیمه ای همان سال پرداخت میگردد.</a:t>
            </a:r>
          </a:p>
          <a:p>
            <a:pPr marL="0" indent="0" algn="just" rtl="1" eaLnBrk="1" hangingPunct="1">
              <a:lnSpc>
                <a:spcPct val="80000"/>
              </a:lnSpc>
              <a:buNone/>
              <a:defRPr/>
            </a:pPr>
            <a:r>
              <a:rPr lang="fa-IR" dirty="0" smtClean="0">
                <a:cs typeface="B Nazanin" pitchFamily="2" charset="-78"/>
              </a:rPr>
              <a:t>8-سقف سنی ارائه پوشش امراض خاص تا سن 65 سال می باشد.</a:t>
            </a:r>
          </a:p>
          <a:p>
            <a:pPr marL="0" indent="0" algn="just" rtl="1" eaLnBrk="1" hangingPunct="1">
              <a:lnSpc>
                <a:spcPct val="80000"/>
              </a:lnSpc>
              <a:buNone/>
              <a:defRPr/>
            </a:pPr>
            <a:r>
              <a:rPr lang="fa-IR" dirty="0" smtClean="0">
                <a:cs typeface="B Nazanin" pitchFamily="2" charset="-78"/>
              </a:rPr>
              <a:t>9- میزان مقرری روزانه بستری شدن میزان معادل 5 در هزار سرمایه فوت در اثر حادثه تا سقف 50.000.000 ریال</a:t>
            </a:r>
          </a:p>
          <a:p>
            <a:pPr marL="0" indent="0" algn="just" rtl="1" eaLnBrk="1" hangingPunct="1">
              <a:lnSpc>
                <a:spcPct val="80000"/>
              </a:lnSpc>
              <a:buNone/>
              <a:defRPr/>
            </a:pPr>
            <a:r>
              <a:rPr lang="fa-IR" dirty="0" smtClean="0">
                <a:cs typeface="B Nazanin" pitchFamily="2" charset="-78"/>
              </a:rPr>
              <a:t>10- هزینه پزشکی معادل 20% سرمایه فوت در اثر حادثه تا مبلغ 1.000.000.000 ریال</a:t>
            </a:r>
          </a:p>
          <a:p>
            <a:pPr algn="just" rtl="1">
              <a:lnSpc>
                <a:spcPct val="80000"/>
              </a:lnSpc>
              <a:defRPr/>
            </a:pPr>
            <a:r>
              <a:rPr lang="fa-IR" dirty="0" smtClean="0">
                <a:cs typeface="B Nazanin" pitchFamily="2" charset="-78"/>
              </a:rPr>
              <a:t>11-پرداخت مستمری </a:t>
            </a:r>
            <a:r>
              <a:rPr lang="fa-IR" dirty="0">
                <a:cs typeface="B Nazanin" pitchFamily="2" charset="-78"/>
              </a:rPr>
              <a:t>( </a:t>
            </a:r>
            <a:r>
              <a:rPr lang="fa-IR" dirty="0" smtClean="0">
                <a:cs typeface="B Nazanin" pitchFamily="2" charset="-78"/>
              </a:rPr>
              <a:t>سقف سرمایه از </a:t>
            </a:r>
            <a:r>
              <a:rPr lang="fa-IR" dirty="0">
                <a:cs typeface="B Nazanin" pitchFamily="2" charset="-78"/>
              </a:rPr>
              <a:t>1 تا چهار برابر حق بیمه پرداختی </a:t>
            </a:r>
            <a:r>
              <a:rPr lang="fa-IR" dirty="0" smtClean="0">
                <a:cs typeface="B Nazanin" pitchFamily="2" charset="-78"/>
              </a:rPr>
              <a:t>سالانه) </a:t>
            </a:r>
            <a:r>
              <a:rPr lang="fa-IR" dirty="0">
                <a:cs typeface="B Nazanin" pitchFamily="2" charset="-78"/>
              </a:rPr>
              <a:t>از 18 الی 70 سال</a:t>
            </a:r>
          </a:p>
          <a:p>
            <a:pPr marL="0" indent="0" algn="r" rtl="1" eaLnBrk="1" hangingPunct="1">
              <a:lnSpc>
                <a:spcPct val="80000"/>
              </a:lnSpc>
              <a:buNone/>
              <a:defRPr/>
            </a:pPr>
            <a:endParaRPr lang="fa-IR" dirty="0" smtClean="0">
              <a:cs typeface="B Nazanin" pitchFamily="2" charset="-78"/>
            </a:endParaRPr>
          </a:p>
        </p:txBody>
      </p:sp>
      <p:pic>
        <p:nvPicPr>
          <p:cNvPr id="2" name="Picture 1"/>
          <p:cNvPicPr>
            <a:picLocks noChangeAspect="1"/>
          </p:cNvPicPr>
          <p:nvPr/>
        </p:nvPicPr>
        <p:blipFill>
          <a:blip r:embed="rId3"/>
          <a:stretch>
            <a:fillRect/>
          </a:stretch>
        </p:blipFill>
        <p:spPr>
          <a:xfrm>
            <a:off x="373045" y="5190565"/>
            <a:ext cx="2119144" cy="145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9553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6" y="-102549"/>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239533" y="1864982"/>
            <a:ext cx="9791973"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r" rtl="1" eaLnBrk="1" hangingPunct="1">
              <a:buNone/>
              <a:defRPr/>
            </a:pPr>
            <a:r>
              <a:rPr lang="fa-IR" sz="1800" b="1" spc="50" dirty="0" smtClean="0">
                <a:ln w="9525" cmpd="sng">
                  <a:solidFill>
                    <a:schemeClr val="accent1"/>
                  </a:solidFill>
                  <a:prstDash val="solid"/>
                </a:ln>
                <a:solidFill>
                  <a:schemeClr val="tx1"/>
                </a:solidFill>
                <a:effectLst>
                  <a:glow rad="38100">
                    <a:schemeClr val="accent1">
                      <a:alpha val="40000"/>
                    </a:schemeClr>
                  </a:glow>
                </a:effectLst>
                <a:cs typeface="B Nazanin" pitchFamily="2" charset="-78"/>
              </a:rPr>
              <a:t>4- بیمه های مستمری:</a:t>
            </a:r>
            <a:endParaRPr lang="fa-IR" dirty="0" smtClean="0">
              <a:solidFill>
                <a:schemeClr val="tx1"/>
              </a:solidFill>
              <a:cs typeface="B Nazanin" pitchFamily="2" charset="-78"/>
            </a:endParaRPr>
          </a:p>
          <a:p>
            <a:pPr algn="r" rtl="1" eaLnBrk="1" hangingPunct="1">
              <a:defRPr/>
            </a:pPr>
            <a:endParaRPr lang="fa-IR" dirty="0" smtClean="0">
              <a:cs typeface="B Nazanin" pitchFamily="2" charset="-78"/>
            </a:endParaRPr>
          </a:p>
          <a:p>
            <a:pPr marL="285750" indent="-285750" algn="just" rtl="1" eaLnBrk="1" hangingPunct="1">
              <a:buFont typeface="Arial" panose="020B0604020202020204" pitchFamily="34" charset="0"/>
              <a:buChar char="•"/>
              <a:defRPr/>
            </a:pPr>
            <a:r>
              <a:rPr lang="fa-IR" sz="1800" dirty="0" smtClean="0">
                <a:cs typeface="B Nazanin" pitchFamily="2" charset="-78"/>
              </a:rPr>
              <a:t>قرارداد بیمه ایست که بیمه گر تعهد میکند در قبال پرداخت حق بیمه توسط بیمه گزار مبلغ بیمه را به صورت مستمری </a:t>
            </a:r>
            <a:r>
              <a:rPr lang="fa-IR" sz="1800" u="sng" dirty="0" smtClean="0">
                <a:cs typeface="B Nazanin" pitchFamily="2" charset="-78"/>
              </a:rPr>
              <a:t>تا مدتی معین</a:t>
            </a:r>
            <a:r>
              <a:rPr lang="fa-IR" sz="1800" dirty="0" smtClean="0">
                <a:cs typeface="B Nazanin" pitchFamily="2" charset="-78"/>
              </a:rPr>
              <a:t> </a:t>
            </a:r>
            <a:r>
              <a:rPr lang="fa-IR" sz="1800" u="sng" dirty="0" smtClean="0">
                <a:cs typeface="B Nazanin" pitchFamily="2" charset="-78"/>
              </a:rPr>
              <a:t>در زمان حیات بیمه شده</a:t>
            </a:r>
            <a:r>
              <a:rPr lang="fa-IR" sz="1800" dirty="0" smtClean="0">
                <a:cs typeface="B Nazanin" pitchFamily="2" charset="-78"/>
              </a:rPr>
              <a:t>  به وی پرداخت کند.</a:t>
            </a:r>
          </a:p>
          <a:p>
            <a:pPr marL="285750" indent="-285750" algn="just" rtl="1" eaLnBrk="1" hangingPunct="1">
              <a:buFont typeface="Arial" panose="020B0604020202020204" pitchFamily="34" charset="0"/>
              <a:buChar char="•"/>
              <a:defRPr/>
            </a:pPr>
            <a:r>
              <a:rPr lang="fa-IR" dirty="0" smtClean="0">
                <a:cs typeface="B Nazanin" pitchFamily="2" charset="-78"/>
              </a:rPr>
              <a:t>انواع بیمه های مستمری:1-قطعی2-به شرط حیات-ترکیبی</a:t>
            </a:r>
          </a:p>
          <a:p>
            <a:pPr marL="285750" indent="-285750" algn="just" rtl="1" eaLnBrk="1" hangingPunct="1">
              <a:buFont typeface="Arial" panose="020B0604020202020204" pitchFamily="34" charset="0"/>
              <a:buChar char="•"/>
              <a:defRPr/>
            </a:pPr>
            <a:r>
              <a:rPr lang="fa-IR" b="1" dirty="0" smtClean="0">
                <a:solidFill>
                  <a:schemeClr val="accent2">
                    <a:lumMod val="75000"/>
                  </a:schemeClr>
                </a:solidFill>
                <a:cs typeface="B Nazanin" pitchFamily="2" charset="-78"/>
              </a:rPr>
              <a:t>1-مستمری قطعی</a:t>
            </a:r>
            <a:r>
              <a:rPr lang="fa-IR" dirty="0" smtClean="0">
                <a:cs typeface="B Nazanin" pitchFamily="2" charset="-78"/>
              </a:rPr>
              <a:t>: دارای بازه زمانی است و فرد در قبال حق بیمه ای که پرداخت میکند درخواست میکند به صورت 5 سال،10 سال و ... از بیمه مستمری دریافت کند اگر فرد حین بیمه نامه فوت کند کل مستمری را به صورت یکجا به خانواده ایشان پرداخت میکنند </a:t>
            </a:r>
          </a:p>
          <a:p>
            <a:pPr marL="285750" indent="-285750" algn="just" rtl="1" eaLnBrk="1" hangingPunct="1">
              <a:buFont typeface="Arial" panose="020B0604020202020204" pitchFamily="34" charset="0"/>
              <a:buChar char="•"/>
              <a:defRPr/>
            </a:pPr>
            <a:r>
              <a:rPr lang="fa-IR" dirty="0" smtClean="0">
                <a:cs typeface="B Nazanin" pitchFamily="2" charset="-78"/>
              </a:rPr>
              <a:t> </a:t>
            </a:r>
            <a:r>
              <a:rPr lang="fa-IR" b="1" dirty="0" smtClean="0">
                <a:solidFill>
                  <a:schemeClr val="accent2">
                    <a:lumMod val="75000"/>
                  </a:schemeClr>
                </a:solidFill>
                <a:cs typeface="B Nazanin" pitchFamily="2" charset="-78"/>
              </a:rPr>
              <a:t>2-مستمری به شرط حیات</a:t>
            </a:r>
            <a:r>
              <a:rPr lang="fa-IR" dirty="0" smtClean="0">
                <a:cs typeface="B Nazanin" pitchFamily="2" charset="-78"/>
              </a:rPr>
              <a:t>: فرد اگر زنده باشد به او مستمری میدهند و در صورت فوت کند مستمری قطع میشود</a:t>
            </a:r>
          </a:p>
          <a:p>
            <a:pPr marL="285750" indent="-285750" algn="just" rtl="1" eaLnBrk="1" hangingPunct="1">
              <a:buFont typeface="Arial" panose="020B0604020202020204" pitchFamily="34" charset="0"/>
              <a:buChar char="•"/>
              <a:defRPr/>
            </a:pPr>
            <a:r>
              <a:rPr lang="fa-IR" dirty="0" smtClean="0">
                <a:cs typeface="B Nazanin" pitchFamily="2" charset="-78"/>
              </a:rPr>
              <a:t>*</a:t>
            </a:r>
            <a:r>
              <a:rPr lang="fa-IR" b="1" dirty="0" smtClean="0">
                <a:cs typeface="B Nazanin" pitchFamily="2" charset="-78"/>
              </a:rPr>
              <a:t>مستمری به شرط حیات مدت معین </a:t>
            </a:r>
            <a:r>
              <a:rPr lang="fa-IR" dirty="0" smtClean="0">
                <a:cs typeface="B Nazanin" pitchFamily="2" charset="-78"/>
              </a:rPr>
              <a:t>:بازه زمانی دارد اگر فرد در این بازه در حیات باشد مستمری میگیرد</a:t>
            </a:r>
          </a:p>
          <a:p>
            <a:pPr marL="285750" indent="-285750" algn="just" rtl="1" eaLnBrk="1" hangingPunct="1">
              <a:buFont typeface="Arial" panose="020B0604020202020204" pitchFamily="34" charset="0"/>
              <a:buChar char="•"/>
              <a:defRPr/>
            </a:pPr>
            <a:r>
              <a:rPr lang="fa-IR" dirty="0" smtClean="0">
                <a:cs typeface="B Nazanin" pitchFamily="2" charset="-78"/>
              </a:rPr>
              <a:t>*</a:t>
            </a:r>
            <a:r>
              <a:rPr lang="fa-IR" b="1" dirty="0" smtClean="0">
                <a:cs typeface="B Nazanin" pitchFamily="2" charset="-78"/>
              </a:rPr>
              <a:t>مستمری به شرط حیات مادام العمر</a:t>
            </a:r>
            <a:r>
              <a:rPr lang="fa-IR" dirty="0" smtClean="0">
                <a:cs typeface="B Nazanin" pitchFamily="2" charset="-78"/>
              </a:rPr>
              <a:t>: محدودیت زمانی ندارد و فرد تا زمانی که زنده است مستمری دریافت میکند</a:t>
            </a:r>
            <a:endParaRPr lang="fa-IR" sz="1800" dirty="0" smtClean="0">
              <a:cs typeface="B Nazanin" pitchFamily="2" charset="-78"/>
            </a:endParaRPr>
          </a:p>
          <a:p>
            <a:pPr marL="0" indent="0" algn="just" rtl="1" eaLnBrk="1" hangingPunct="1">
              <a:buNone/>
              <a:defRPr/>
            </a:pPr>
            <a:r>
              <a:rPr lang="fa-IR" b="1" dirty="0" smtClean="0">
                <a:solidFill>
                  <a:schemeClr val="accent2">
                    <a:lumMod val="75000"/>
                  </a:schemeClr>
                </a:solidFill>
                <a:cs typeface="B Nazanin" pitchFamily="2" charset="-78"/>
              </a:rPr>
              <a:t>      3- مستمری ترکیبی</a:t>
            </a:r>
            <a:r>
              <a:rPr lang="fa-IR" dirty="0" smtClean="0">
                <a:cs typeface="B Nazanin" pitchFamily="2" charset="-78"/>
              </a:rPr>
              <a:t>: بازه زمانی معینی دارد که در این بازه به صورت قطعی مستمری دریافت میکند (چه فوت کند چه در حیات           باشد) اما بعد از این بازه بیمه گر متعهد به پرداخت مستمری در صورتی است که فرد زنده باشد. </a:t>
            </a:r>
            <a:endParaRPr lang="fa-IR" sz="1800" dirty="0" smtClean="0">
              <a:cs typeface="B Nazanin" pitchFamily="2" charset="-78"/>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stretch>
            <a:fillRect/>
          </a:stretch>
        </p:blipFill>
        <p:spPr>
          <a:xfrm>
            <a:off x="520938" y="5038166"/>
            <a:ext cx="2813933" cy="1717286"/>
          </a:xfrm>
          <a:prstGeom prst="rect">
            <a:avLst/>
          </a:prstGeom>
          <a:ln>
            <a:noFill/>
          </a:ln>
          <a:effectLst>
            <a:softEdge rad="112500"/>
          </a:effectLst>
        </p:spPr>
      </p:pic>
    </p:spTree>
    <p:extLst>
      <p:ext uri="{BB962C8B-B14F-4D97-AF65-F5344CB8AC3E}">
        <p14:creationId xmlns:p14="http://schemas.microsoft.com/office/powerpoint/2010/main" val="4067711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4" name="Straight Connector 3">
            <a:extLst>
              <a:ext uri="{FF2B5EF4-FFF2-40B4-BE49-F238E27FC236}">
                <a16:creationId xmlns:a16="http://schemas.microsoft.com/office/drawing/2014/main" id="{2597FDBE-0827-4091-B1E9-677647977958}"/>
              </a:ext>
            </a:extLst>
          </p:cNvPr>
          <p:cNvCxnSpPr/>
          <p:nvPr/>
        </p:nvCxnSpPr>
        <p:spPr>
          <a:xfrm>
            <a:off x="0" y="1739153"/>
            <a:ext cx="100046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B01259-A0F4-47FD-9FB4-7BAA3CAF21C7}"/>
              </a:ext>
            </a:extLst>
          </p:cNvPr>
          <p:cNvSpPr txBox="1"/>
          <p:nvPr/>
        </p:nvSpPr>
        <p:spPr>
          <a:xfrm>
            <a:off x="1981200" y="1030052"/>
            <a:ext cx="6167718" cy="461665"/>
          </a:xfrm>
          <a:prstGeom prst="rect">
            <a:avLst/>
          </a:prstGeom>
          <a:noFill/>
        </p:spPr>
        <p:txBody>
          <a:bodyPr wrap="square">
            <a:spAutoFit/>
          </a:bodyPr>
          <a:lstStyle/>
          <a:p>
            <a:pPr algn="ctr"/>
            <a:r>
              <a:rPr lang="fa-IR" sz="2400" b="1" dirty="0" smtClean="0">
                <a:cs typeface="B Mitra" pitchFamily="2" charset="-78"/>
              </a:rPr>
              <a:t>مزایای بيمه </a:t>
            </a:r>
            <a:r>
              <a:rPr lang="fa-IR" sz="2400" b="1" dirty="0">
                <a:cs typeface="B Mitra" pitchFamily="2" charset="-78"/>
              </a:rPr>
              <a:t>عمر و سرمايه گذاري</a:t>
            </a:r>
            <a:endParaRPr lang="en-US" sz="2400" b="1" dirty="0"/>
          </a:p>
        </p:txBody>
      </p:sp>
      <p:sp>
        <p:nvSpPr>
          <p:cNvPr id="9" name="Rectangle 8">
            <a:extLst>
              <a:ext uri="{FF2B5EF4-FFF2-40B4-BE49-F238E27FC236}">
                <a16:creationId xmlns:a16="http://schemas.microsoft.com/office/drawing/2014/main" id="{62938053-0645-4378-8220-0D6C1060CB42}"/>
              </a:ext>
            </a:extLst>
          </p:cNvPr>
          <p:cNvSpPr/>
          <p:nvPr/>
        </p:nvSpPr>
        <p:spPr>
          <a:xfrm>
            <a:off x="6472517" y="2379221"/>
            <a:ext cx="2913529" cy="770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hangingPunct="1">
              <a:defRPr/>
            </a:pPr>
            <a:r>
              <a:rPr lang="fa-IR" sz="1800" b="1" dirty="0">
                <a:latin typeface="Times New Roman" pitchFamily="18" charset="0"/>
                <a:cs typeface="B Nazanin" pitchFamily="2" charset="-78"/>
              </a:rPr>
              <a:t>مطابق </a:t>
            </a:r>
            <a:r>
              <a:rPr lang="ar-SA" sz="1800" b="1" dirty="0">
                <a:latin typeface="Times New Roman" pitchFamily="18" charset="0"/>
                <a:cs typeface="B Nazanin" pitchFamily="2" charset="-78"/>
              </a:rPr>
              <a:t>با نيازها</a:t>
            </a:r>
            <a:endParaRPr lang="fa-IR" sz="1800" b="1" dirty="0">
              <a:latin typeface="Times New Roman" pitchFamily="18" charset="0"/>
              <a:cs typeface="B Nazanin" pitchFamily="2" charset="-78"/>
            </a:endParaRPr>
          </a:p>
        </p:txBody>
      </p:sp>
      <p:sp>
        <p:nvSpPr>
          <p:cNvPr id="10" name="Rectangle 9">
            <a:extLst>
              <a:ext uri="{FF2B5EF4-FFF2-40B4-BE49-F238E27FC236}">
                <a16:creationId xmlns:a16="http://schemas.microsoft.com/office/drawing/2014/main" id="{A4D023ED-4B2C-4CA2-BBF4-7C1273EBC02D}"/>
              </a:ext>
            </a:extLst>
          </p:cNvPr>
          <p:cNvSpPr/>
          <p:nvPr/>
        </p:nvSpPr>
        <p:spPr>
          <a:xfrm>
            <a:off x="1541930" y="5701553"/>
            <a:ext cx="2913529" cy="77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hangingPunct="1">
              <a:defRPr/>
            </a:pPr>
            <a:r>
              <a:rPr lang="fa-IR" sz="1800" b="1" dirty="0">
                <a:latin typeface="Times New Roman" pitchFamily="18" charset="0"/>
                <a:cs typeface="B Nazanin" pitchFamily="2" charset="-78"/>
              </a:rPr>
              <a:t>طراحي توسط بيمه گذار</a:t>
            </a:r>
            <a:endParaRPr lang="en-US" sz="1800" dirty="0">
              <a:latin typeface="Times New Roman" pitchFamily="18" charset="0"/>
              <a:cs typeface="B Nazanin" pitchFamily="2" charset="-78"/>
            </a:endParaRPr>
          </a:p>
        </p:txBody>
      </p:sp>
      <p:sp>
        <p:nvSpPr>
          <p:cNvPr id="11" name="Rectangle 10">
            <a:extLst>
              <a:ext uri="{FF2B5EF4-FFF2-40B4-BE49-F238E27FC236}">
                <a16:creationId xmlns:a16="http://schemas.microsoft.com/office/drawing/2014/main" id="{567496E3-4C93-46F7-8218-74D9FE3FCA35}"/>
              </a:ext>
            </a:extLst>
          </p:cNvPr>
          <p:cNvSpPr/>
          <p:nvPr/>
        </p:nvSpPr>
        <p:spPr>
          <a:xfrm>
            <a:off x="4052048" y="4071792"/>
            <a:ext cx="2823882" cy="77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hangingPunct="1">
              <a:defRPr/>
            </a:pPr>
            <a:r>
              <a:rPr lang="ar-SA" sz="1800" b="1" dirty="0">
                <a:latin typeface="Times New Roman" pitchFamily="18" charset="0"/>
                <a:cs typeface="B Nazanin" pitchFamily="2" charset="-78"/>
              </a:rPr>
              <a:t>انعطاف پذير</a:t>
            </a:r>
            <a:endParaRPr lang="fa-IR" sz="1800" b="1" dirty="0">
              <a:latin typeface="Times New Roman" pitchFamily="18" charset="0"/>
              <a:cs typeface="B Nazanin" pitchFamily="2" charset="-78"/>
            </a:endParaRPr>
          </a:p>
        </p:txBody>
      </p:sp>
    </p:spTree>
    <p:extLst>
      <p:ext uri="{BB962C8B-B14F-4D97-AF65-F5344CB8AC3E}">
        <p14:creationId xmlns:p14="http://schemas.microsoft.com/office/powerpoint/2010/main" val="2121141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4" name="Content Placeholder 3">
            <a:extLst>
              <a:ext uri="{FF2B5EF4-FFF2-40B4-BE49-F238E27FC236}">
                <a16:creationId xmlns:a16="http://schemas.microsoft.com/office/drawing/2014/main" id="{2A7F8C03-C89C-4154-94D9-2011ECE0FAA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93058" y="679664"/>
            <a:ext cx="9018495" cy="5498672"/>
          </a:xfrm>
          <a:prstGeom prst="rect">
            <a:avLst/>
          </a:prstGeom>
        </p:spPr>
      </p:pic>
    </p:spTree>
    <p:extLst>
      <p:ext uri="{BB962C8B-B14F-4D97-AF65-F5344CB8AC3E}">
        <p14:creationId xmlns:p14="http://schemas.microsoft.com/office/powerpoint/2010/main" val="2628293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smtClean="0">
                <a:cs typeface="B Mitra" pitchFamily="2" charset="-78"/>
              </a:rPr>
              <a:t>بيمه عمر </a:t>
            </a:r>
            <a:r>
              <a:rPr lang="fa-IR" sz="2400" b="1" dirty="0">
                <a:cs typeface="B Mitra" pitchFamily="2" charset="-78"/>
              </a:rPr>
              <a:t>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234460"/>
            <a:ext cx="9520518" cy="3194721"/>
          </a:xfrm>
          <a:prstGeom prst="rect">
            <a:avLst/>
          </a:prstGeom>
          <a:noFill/>
        </p:spPr>
        <p:txBody>
          <a:bodyPr wrap="square">
            <a:spAutoFit/>
          </a:bodyPr>
          <a:lstStyle/>
          <a:p>
            <a:pPr marL="0" indent="0" algn="r" rtl="1" eaLnBrk="1" hangingPunct="1">
              <a:lnSpc>
                <a:spcPct val="80000"/>
              </a:lnSpc>
              <a:buNone/>
              <a:defRPr/>
            </a:pPr>
            <a:r>
              <a:rPr lang="fa-IR" b="1" dirty="0" smtClean="0">
                <a:cs typeface="B Nazanin" pitchFamily="2" charset="-78"/>
              </a:rPr>
              <a:t>تاریخچه بیمه های زندگی:</a:t>
            </a:r>
          </a:p>
          <a:p>
            <a:pPr marL="0" indent="0" algn="r" rtl="1" eaLnBrk="1" hangingPunct="1">
              <a:lnSpc>
                <a:spcPct val="80000"/>
              </a:lnSpc>
              <a:buNone/>
              <a:defRPr/>
            </a:pPr>
            <a:endParaRPr lang="fa-IR" b="1" dirty="0" smtClean="0">
              <a:cs typeface="B Nazanin" pitchFamily="2" charset="-78"/>
            </a:endParaRPr>
          </a:p>
          <a:p>
            <a:pPr marL="0" indent="0" algn="just" rtl="1" eaLnBrk="1" hangingPunct="1">
              <a:lnSpc>
                <a:spcPct val="80000"/>
              </a:lnSpc>
              <a:buNone/>
              <a:defRPr/>
            </a:pPr>
            <a:r>
              <a:rPr lang="fa-IR" sz="1800" dirty="0" smtClean="0">
                <a:cs typeface="B Nazanin" pitchFamily="2" charset="-78"/>
              </a:rPr>
              <a:t>قبل از اینکه بیمه به شکل امروزی باشد،انجمن هایی وجود داشت که مردم در آن عضو میشدند و بابت این عضویت حق عضویت پرداخت میکردند و در مقابل نیز اگر این فرد فوت می نمود چه در اثر حادثه و چه در اثر بیماری ، انجمن هزینه کفن و دفن و همچنین مبلغی رو به بازماندگان فرد متوفی پرداخت میکردند.</a:t>
            </a:r>
          </a:p>
          <a:p>
            <a:pPr marL="0" indent="0" algn="just" rtl="1" eaLnBrk="1" hangingPunct="1">
              <a:lnSpc>
                <a:spcPct val="80000"/>
              </a:lnSpc>
              <a:buNone/>
              <a:defRPr/>
            </a:pPr>
            <a:r>
              <a:rPr lang="fa-IR" dirty="0" smtClean="0">
                <a:cs typeface="B Nazanin" pitchFamily="2" charset="-78"/>
              </a:rPr>
              <a:t>بیمه های عمر به شکل امروز بعد از بیمه های آتش سوزی به وجود آمدند ،در قرن 15 چند تاجر دور هم جمع شدند و فوت فردی به نام ویلیام در انگلستان تحت پوشش بیمه عمربه مدت یکسال قرار دادند.میزان سرمایه در این بیمه نامه 383 پوند بود و حق بیمه 80% سرمایه فوت در نظر گرفته شد.قبل از اتمام این یکسال فرد فوت کرد و تجار موظف شدند که سرمایه این بیمه نامه را به بازماندگان فرد متوفی پرداخت کنند.</a:t>
            </a:r>
          </a:p>
          <a:p>
            <a:pPr marL="0" indent="0" algn="just" rtl="1" eaLnBrk="1" hangingPunct="1">
              <a:lnSpc>
                <a:spcPct val="80000"/>
              </a:lnSpc>
              <a:buNone/>
              <a:defRPr/>
            </a:pPr>
            <a:r>
              <a:rPr lang="fa-IR" sz="1800" dirty="0" smtClean="0">
                <a:cs typeface="B Nazanin" pitchFamily="2" charset="-78"/>
              </a:rPr>
              <a:t>تا قبل از قرن 17 بیمه عمر حالت شرط بندی داشت،به این ترتیب که چند نفر دور هم جمع میشدند و بر سر حیات یا فوت یک شخص با هم شرط می بستند، بعد از مدتی با توجه به این امر که ممکن بود جان شخصی که بر سر او شرط بستند توسط یکی از طرفین به خطر بیفتد کلیسا با این امر و مخالفت کرد و بدین ترتیب در انگلستان ممنوع شد.</a:t>
            </a:r>
          </a:p>
          <a:p>
            <a:pPr marL="0" indent="0" algn="just" rtl="1" eaLnBrk="1" hangingPunct="1">
              <a:lnSpc>
                <a:spcPct val="80000"/>
              </a:lnSpc>
              <a:buNone/>
              <a:defRPr/>
            </a:pPr>
            <a:r>
              <a:rPr lang="fa-IR" dirty="0" smtClean="0">
                <a:cs typeface="B Nazanin" pitchFamily="2" charset="-78"/>
              </a:rPr>
              <a:t>پس از قرن 17 بیمه عمر رنگ و بوی دیگری به خود گرفت و قواعد و چارچوب فنی در آن رعایت گردید.</a:t>
            </a:r>
          </a:p>
          <a:p>
            <a:pPr marL="0" indent="0" algn="just" rtl="1" eaLnBrk="1" hangingPunct="1">
              <a:lnSpc>
                <a:spcPct val="80000"/>
              </a:lnSpc>
              <a:buNone/>
              <a:defRPr/>
            </a:pPr>
            <a:r>
              <a:rPr lang="fa-IR" dirty="0" smtClean="0">
                <a:cs typeface="B Nazanin" pitchFamily="2" charset="-78"/>
              </a:rPr>
              <a:t>در قرن 19 با ظهور علم اکچوری حق بیمه ها حالت فنی تر به خود گرفت.</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634" y="5093293"/>
            <a:ext cx="2198825" cy="1708746"/>
          </a:xfrm>
          <a:prstGeom prst="rect">
            <a:avLst/>
          </a:prstGeom>
          <a:ln>
            <a:noFill/>
          </a:ln>
          <a:effectLst>
            <a:softEdge rad="112500"/>
          </a:effectLst>
        </p:spPr>
      </p:pic>
    </p:spTree>
    <p:extLst>
      <p:ext uri="{BB962C8B-B14F-4D97-AF65-F5344CB8AC3E}">
        <p14:creationId xmlns:p14="http://schemas.microsoft.com/office/powerpoint/2010/main" val="425131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234460"/>
            <a:ext cx="9520518" cy="3194721"/>
          </a:xfrm>
          <a:prstGeom prst="rect">
            <a:avLst/>
          </a:prstGeom>
          <a:noFill/>
        </p:spPr>
        <p:txBody>
          <a:bodyPr wrap="square">
            <a:spAutoFit/>
          </a:bodyPr>
          <a:lstStyle/>
          <a:p>
            <a:pPr algn="just" rtl="1">
              <a:lnSpc>
                <a:spcPct val="80000"/>
              </a:lnSpc>
              <a:defRPr/>
            </a:pPr>
            <a:r>
              <a:rPr lang="fa-IR" dirty="0">
                <a:cs typeface="B Nazanin" pitchFamily="2" charset="-78"/>
              </a:rPr>
              <a:t>*در سال 1314 در ایران اولین بیمه نامه عمر مختلط توسط نمایندگی یک شرکت آلمانی به نام ویکتوریا برای آقای جبار صالح نیا که یک تاجر بود صادر شد.که در آن ویکتوریا متعهد شد اگر فرد زنده بماند به خود شخص  سرمایه یا اگرفوت کند به بازماندگانش خسارت پرداخت کند.</a:t>
            </a:r>
          </a:p>
          <a:p>
            <a:pPr marL="0" indent="0" algn="just" rtl="1" eaLnBrk="1" hangingPunct="1">
              <a:lnSpc>
                <a:spcPct val="80000"/>
              </a:lnSpc>
              <a:buNone/>
              <a:defRPr/>
            </a:pPr>
            <a:r>
              <a:rPr lang="fa-IR" sz="1800" dirty="0" smtClean="0">
                <a:cs typeface="B Nazanin" pitchFamily="2" charset="-78"/>
              </a:rPr>
              <a:t>از سال 1315 که شرکت بیمه ایران تاسیس شد اقدام به ارائه بیمه عمر و پس انداز نمود و قرار شد که پرتفوی عمر و پس انداز سایر شرکتهای بیمه نیز به بیمه ایران منتقل گردد.</a:t>
            </a:r>
            <a:endParaRPr lang="fa-IR" dirty="0">
              <a:cs typeface="B Nazanin" pitchFamily="2" charset="-78"/>
            </a:endParaRPr>
          </a:p>
          <a:p>
            <a:pPr marL="0" indent="0" algn="just" rtl="1" eaLnBrk="1" hangingPunct="1">
              <a:lnSpc>
                <a:spcPct val="80000"/>
              </a:lnSpc>
              <a:buNone/>
              <a:defRPr/>
            </a:pPr>
            <a:r>
              <a:rPr lang="fa-IR" sz="1800" dirty="0" smtClean="0">
                <a:cs typeface="B Nazanin" pitchFamily="2" charset="-78"/>
              </a:rPr>
              <a:t>در سال1350 جلس قانون تاسیس بیمه مرکزی را تصویب و ابلاغ کرد و از این تاریخ تمامی محصولات بیمه ای ارائه شده مخصوصا بیمه های عمر حالت فرآیندی و فین به خود گرفت.</a:t>
            </a:r>
          </a:p>
          <a:p>
            <a:pPr marL="0" indent="0" algn="just" rtl="1" eaLnBrk="1" hangingPunct="1">
              <a:lnSpc>
                <a:spcPct val="80000"/>
              </a:lnSpc>
              <a:buNone/>
              <a:defRPr/>
            </a:pPr>
            <a:r>
              <a:rPr lang="fa-IR" dirty="0" smtClean="0">
                <a:cs typeface="B Nazanin" pitchFamily="2" charset="-78"/>
              </a:rPr>
              <a:t>در سال 1353 شرکتی تحت عنوان ایران آمریکا فعالیت بیمه ای خودش را آغاز کرد و با تاسیس این شرکت تیم های حرفه ای برای فروش و آموزش علاقمندان به این بیمه نامه ها  آموزش و هدایت نمود.</a:t>
            </a:r>
          </a:p>
          <a:p>
            <a:pPr marL="0" indent="0" algn="just" rtl="1" eaLnBrk="1" hangingPunct="1">
              <a:lnSpc>
                <a:spcPct val="80000"/>
              </a:lnSpc>
              <a:buNone/>
              <a:defRPr/>
            </a:pPr>
            <a:r>
              <a:rPr lang="fa-IR" sz="1800" dirty="0" smtClean="0">
                <a:cs typeface="B Nazanin" pitchFamily="2" charset="-78"/>
              </a:rPr>
              <a:t>بیمه ایران نیز به همراه شرکت ایران آمریکا شرکت بیمه ای جدیدی  به نام ایران عمر را تاسیس کرد و اقدام به عرضه و فروش بیمه های زندگی نمود.</a:t>
            </a:r>
          </a:p>
          <a:p>
            <a:pPr marL="0" indent="0" algn="just" rtl="1" eaLnBrk="1" hangingPunct="1">
              <a:lnSpc>
                <a:spcPct val="80000"/>
              </a:lnSpc>
              <a:buNone/>
              <a:defRPr/>
            </a:pPr>
            <a:r>
              <a:rPr lang="fa-IR" dirty="0" smtClean="0">
                <a:cs typeface="B Nazanin" pitchFamily="2" charset="-78"/>
              </a:rPr>
              <a:t>در اون سال ها بیمه ایران 920 عدد بیمه نامه فروخته بود که با تاسیس این شرکت 1300 فقره بیمه نامه را به فروش رساند.</a:t>
            </a:r>
          </a:p>
          <a:p>
            <a:pPr marL="0" indent="0" algn="just" rtl="1" eaLnBrk="1" hangingPunct="1">
              <a:lnSpc>
                <a:spcPct val="80000"/>
              </a:lnSpc>
              <a:buNone/>
              <a:defRPr/>
            </a:pPr>
            <a:r>
              <a:rPr lang="fa-IR" sz="1800" dirty="0" smtClean="0">
                <a:cs typeface="B Nazanin" pitchFamily="2" charset="-78"/>
              </a:rPr>
              <a:t>و در آخر نیز از سال 1380 به بهد با تاسیس شرکتهای خصوصی بیمه های عمر رشد کردند.</a:t>
            </a:r>
          </a:p>
          <a:p>
            <a:pPr marL="0" indent="0" algn="r" rtl="1" eaLnBrk="1" hangingPunct="1">
              <a:lnSpc>
                <a:spcPct val="80000"/>
              </a:lnSpc>
              <a:buNone/>
              <a:defRPr/>
            </a:pPr>
            <a:endParaRPr lang="fa-IR" sz="1800" dirty="0" smtClean="0">
              <a:cs typeface="B Nazanin" pitchFamily="2" charset="-78"/>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1641" y="5131511"/>
            <a:ext cx="2514787" cy="1414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8537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99994" y="2234460"/>
            <a:ext cx="9796036" cy="4302716"/>
          </a:xfrm>
          <a:prstGeom prst="rect">
            <a:avLst/>
          </a:prstGeom>
          <a:noFill/>
        </p:spPr>
        <p:txBody>
          <a:bodyPr wrap="square">
            <a:spAutoFit/>
          </a:bodyPr>
          <a:lstStyle/>
          <a:p>
            <a:pPr marL="0" indent="0" algn="just" rtl="1" eaLnBrk="1" hangingPunct="1">
              <a:lnSpc>
                <a:spcPct val="80000"/>
              </a:lnSpc>
              <a:buNone/>
              <a:defRPr/>
            </a:pPr>
            <a:r>
              <a:rPr lang="fa-IR" sz="1800" b="1" u="sng" dirty="0" smtClean="0">
                <a:cs typeface="B Nazanin" pitchFamily="2" charset="-78"/>
              </a:rPr>
              <a:t>تعاریف اصطلاحات</a:t>
            </a:r>
            <a:r>
              <a:rPr lang="fa-IR" sz="1800" b="1" dirty="0" smtClean="0">
                <a:cs typeface="B Nazanin" pitchFamily="2" charset="-78"/>
              </a:rPr>
              <a:t>:</a:t>
            </a:r>
          </a:p>
          <a:p>
            <a:pPr marL="0" indent="0" algn="just" rtl="1" eaLnBrk="1" hangingPunct="1">
              <a:lnSpc>
                <a:spcPct val="80000"/>
              </a:lnSpc>
              <a:buNone/>
              <a:defRPr/>
            </a:pPr>
            <a:r>
              <a:rPr lang="fa-IR" dirty="0" smtClean="0">
                <a:solidFill>
                  <a:schemeClr val="accent2">
                    <a:lumMod val="75000"/>
                  </a:schemeClr>
                </a:solidFill>
                <a:cs typeface="B Nazanin" pitchFamily="2" charset="-78"/>
              </a:rPr>
              <a:t>بیمه گر</a:t>
            </a:r>
            <a:r>
              <a:rPr lang="fa-IR" dirty="0" smtClean="0">
                <a:cs typeface="B Nazanin" pitchFamily="2" charset="-78"/>
              </a:rPr>
              <a:t>: شرکت حقوقی است که با مجوز رسمی از بیمه مرکزی اقدام به فروش بیمه نامه میکندو مشخصات آن در بیمه نامه قید گردیده و در قبال دریافت حق بیمه جان یا مال پرداخت کننده حق بیمه را در قابل خطرات موضوع بیمه تحت پوشش قرار می دهد.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بیمه گزار</a:t>
            </a:r>
            <a:r>
              <a:rPr lang="fa-IR" dirty="0" smtClean="0">
                <a:cs typeface="B Nazanin" pitchFamily="2" charset="-78"/>
              </a:rPr>
              <a:t>: شخصی حقیقی یا حقوقی است است که قرارداد بیمه ای با ایشان منعقد و حق بیمه از وی مطابق با تفاهمات دریافت میگردد.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بیمه شده</a:t>
            </a:r>
            <a:r>
              <a:rPr lang="fa-IR" dirty="0" smtClean="0">
                <a:cs typeface="B Nazanin" pitchFamily="2" charset="-78"/>
              </a:rPr>
              <a:t>: شخصی حقیقی است که فوت یا حیات وی موضوع قرارداد بیمه ای باشد.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ذینفعان</a:t>
            </a:r>
            <a:r>
              <a:rPr lang="fa-IR" dirty="0" smtClean="0">
                <a:cs typeface="B Nazanin" pitchFamily="2" charset="-78"/>
              </a:rPr>
              <a:t>: شخصی حقیقی یا حقوقی است که توسط بیمه گزار و با موافقت بیمه شده تعیین میگرددو اسامی آنان در بیمه نامه درج که در صورت فوت یا حیات بیمه شده از سرمایه بیمه بهره میبرند.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اندوخته سرمایه گزاری</a:t>
            </a:r>
            <a:r>
              <a:rPr lang="fa-IR" dirty="0" smtClean="0">
                <a:cs typeface="B Nazanin" pitchFamily="2" charset="-78"/>
              </a:rPr>
              <a:t>: مبلغی است که هر ساله پس از کسر حق بیمه پوشش های اضافی و سایر هزینه ها تشکیل و با اندوخته سالهای قبل جمع میشود و به آن سود روزشمار تعلق میگیرد.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سرمایه بیمه فوت</a:t>
            </a:r>
            <a:r>
              <a:rPr lang="fa-IR" dirty="0" smtClean="0">
                <a:cs typeface="B Nazanin" pitchFamily="2" charset="-78"/>
              </a:rPr>
              <a:t>: مجموع سرمایه فوت بیمه نامه +اندوخته سرمایه گزاری</a:t>
            </a:r>
          </a:p>
          <a:p>
            <a:pPr marL="0" indent="0" algn="just" rtl="1" eaLnBrk="1" hangingPunct="1">
              <a:lnSpc>
                <a:spcPct val="80000"/>
              </a:lnSpc>
              <a:buNone/>
              <a:defRPr/>
            </a:pPr>
            <a:r>
              <a:rPr lang="fa-IR" dirty="0" smtClean="0">
                <a:solidFill>
                  <a:schemeClr val="accent2">
                    <a:lumMod val="75000"/>
                  </a:schemeClr>
                </a:solidFill>
                <a:cs typeface="B Nazanin" pitchFamily="2" charset="-78"/>
              </a:rPr>
              <a:t>سرمایه بیمه حیات</a:t>
            </a:r>
            <a:r>
              <a:rPr lang="fa-IR" dirty="0" smtClean="0">
                <a:cs typeface="B Nazanin" pitchFamily="2" charset="-78"/>
              </a:rPr>
              <a:t>: اندوخته سرمایه گزاری در انتهای بیمه نامه</a:t>
            </a:r>
          </a:p>
          <a:p>
            <a:pPr marL="0" indent="0" algn="just" rtl="1" eaLnBrk="1" hangingPunct="1">
              <a:lnSpc>
                <a:spcPct val="80000"/>
              </a:lnSpc>
              <a:buNone/>
              <a:defRPr/>
            </a:pPr>
            <a:r>
              <a:rPr lang="fa-IR" dirty="0" smtClean="0">
                <a:solidFill>
                  <a:schemeClr val="accent2">
                    <a:lumMod val="75000"/>
                  </a:schemeClr>
                </a:solidFill>
                <a:cs typeface="B Nazanin" pitchFamily="2" charset="-78"/>
              </a:rPr>
              <a:t>ارزش بازخریدی</a:t>
            </a:r>
            <a:r>
              <a:rPr lang="fa-IR" dirty="0" smtClean="0">
                <a:cs typeface="B Nazanin" pitchFamily="2" charset="-78"/>
              </a:rPr>
              <a:t>: بهای واگزاری بیمه نامه در هر زمان که ارزش آن در سال اول 90%،در سال دوم 92%،در سال سوم94%،در سال چهارم 96% در سال پنجم 98% و در سال ششم 100% اندوخته می باشد.که پس از کسر هزینه های محقق شده محسابه و طی جدول به بیمه گزار در زمان صدور بیمه نامه تحویل میگردد.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بیمه نامه معوق</a:t>
            </a:r>
            <a:r>
              <a:rPr lang="fa-IR" dirty="0" smtClean="0">
                <a:cs typeface="B Nazanin" pitchFamily="2" charset="-78"/>
              </a:rPr>
              <a:t>: بیمه نامه ای که اقساط رو مطابق تفاهمات پرداخت در سررید مشخص شده پرداخت نکرده است مشروط یر این که اندوخته صفر نباشد</a:t>
            </a:r>
          </a:p>
          <a:p>
            <a:pPr marL="0" indent="0" algn="just" rtl="1" eaLnBrk="1" hangingPunct="1">
              <a:lnSpc>
                <a:spcPct val="80000"/>
              </a:lnSpc>
              <a:buNone/>
              <a:defRPr/>
            </a:pPr>
            <a:r>
              <a:rPr lang="fa-IR" dirty="0" smtClean="0">
                <a:solidFill>
                  <a:schemeClr val="accent2">
                    <a:lumMod val="75000"/>
                  </a:schemeClr>
                </a:solidFill>
                <a:cs typeface="B Nazanin" pitchFamily="2" charset="-78"/>
              </a:rPr>
              <a:t>بیمه نامه معلق</a:t>
            </a:r>
            <a:r>
              <a:rPr lang="fa-IR" dirty="0" smtClean="0">
                <a:cs typeface="B Nazanin" pitchFamily="2" charset="-78"/>
              </a:rPr>
              <a:t>: بیمه نامه معوقی است که اندوخته صفر شده است.</a:t>
            </a:r>
          </a:p>
          <a:p>
            <a:pPr marL="0" indent="0" algn="r" rtl="1" eaLnBrk="1" hangingPunct="1">
              <a:lnSpc>
                <a:spcPct val="80000"/>
              </a:lnSpc>
              <a:buNone/>
              <a:defRPr/>
            </a:pPr>
            <a:endParaRPr lang="fa-IR" dirty="0" smtClean="0">
              <a:cs typeface="B Nazanin" pitchFamily="2" charset="-78"/>
            </a:endParaRPr>
          </a:p>
          <a:p>
            <a:pPr marL="0" indent="0" algn="r" rtl="1" eaLnBrk="1" hangingPunct="1">
              <a:lnSpc>
                <a:spcPct val="80000"/>
              </a:lnSpc>
              <a:buNone/>
              <a:defRPr/>
            </a:pPr>
            <a:endParaRPr lang="fa-IR" sz="1800" dirty="0" smtClean="0">
              <a:cs typeface="B Nazanin" pitchFamily="2" charset="-78"/>
            </a:endParaRPr>
          </a:p>
        </p:txBody>
      </p:sp>
    </p:spTree>
    <p:extLst>
      <p:ext uri="{BB962C8B-B14F-4D97-AF65-F5344CB8AC3E}">
        <p14:creationId xmlns:p14="http://schemas.microsoft.com/office/powerpoint/2010/main" val="163059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cxnSp>
        <p:nvCxnSpPr>
          <p:cNvPr id="6" name="Straight Connector 5">
            <a:extLst>
              <a:ext uri="{FF2B5EF4-FFF2-40B4-BE49-F238E27FC236}">
                <a16:creationId xmlns:a16="http://schemas.microsoft.com/office/drawing/2014/main" id="{64D2FE33-782A-465A-91FB-5E75AC74C7C4}"/>
              </a:ext>
            </a:extLst>
          </p:cNvPr>
          <p:cNvCxnSpPr/>
          <p:nvPr/>
        </p:nvCxnSpPr>
        <p:spPr>
          <a:xfrm>
            <a:off x="0" y="1775012"/>
            <a:ext cx="99597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2BF8D6-E762-4495-B550-26D56B199591}"/>
              </a:ext>
            </a:extLst>
          </p:cNvPr>
          <p:cNvSpPr txBox="1"/>
          <p:nvPr/>
        </p:nvSpPr>
        <p:spPr>
          <a:xfrm>
            <a:off x="1896035" y="976264"/>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10" name="TextBox 9">
            <a:extLst>
              <a:ext uri="{FF2B5EF4-FFF2-40B4-BE49-F238E27FC236}">
                <a16:creationId xmlns:a16="http://schemas.microsoft.com/office/drawing/2014/main" id="{D1720F47-AEE7-4DF1-9082-C60FEC7AC904}"/>
              </a:ext>
            </a:extLst>
          </p:cNvPr>
          <p:cNvSpPr txBox="1"/>
          <p:nvPr/>
        </p:nvSpPr>
        <p:spPr>
          <a:xfrm>
            <a:off x="219635" y="2234460"/>
            <a:ext cx="9520518" cy="2308324"/>
          </a:xfrm>
          <a:prstGeom prst="rect">
            <a:avLst/>
          </a:prstGeom>
          <a:noFill/>
        </p:spPr>
        <p:txBody>
          <a:bodyPr wrap="square">
            <a:spAutoFit/>
          </a:bodyPr>
          <a:lstStyle/>
          <a:p>
            <a:pPr marL="0" indent="0" algn="r" rtl="1" eaLnBrk="1" hangingPunct="1">
              <a:lnSpc>
                <a:spcPct val="80000"/>
              </a:lnSpc>
              <a:buNone/>
              <a:defRPr/>
            </a:pPr>
            <a:r>
              <a:rPr lang="fa-IR" sz="1800" b="1" dirty="0" smtClean="0">
                <a:cs typeface="B Nazanin" pitchFamily="2" charset="-78"/>
              </a:rPr>
              <a:t>انواع بیمه های زندگی:</a:t>
            </a:r>
          </a:p>
          <a:p>
            <a:pPr marL="0" indent="0" algn="r" rtl="1" eaLnBrk="1" hangingPunct="1">
              <a:lnSpc>
                <a:spcPct val="80000"/>
              </a:lnSpc>
              <a:buNone/>
              <a:defRPr/>
            </a:pPr>
            <a:endParaRPr lang="fa-IR" sz="1800" b="1" dirty="0">
              <a:cs typeface="B Nazanin" pitchFamily="2" charset="-78"/>
            </a:endParaRPr>
          </a:p>
          <a:p>
            <a:pPr marL="0" indent="0" algn="r" rtl="1" eaLnBrk="1" hangingPunct="1">
              <a:lnSpc>
                <a:spcPct val="80000"/>
              </a:lnSpc>
              <a:buNone/>
              <a:defRPr/>
            </a:pPr>
            <a:endParaRPr lang="fa-IR" b="1" dirty="0" smtClean="0">
              <a:cs typeface="B Nazanin" pitchFamily="2" charset="-78"/>
            </a:endParaRPr>
          </a:p>
          <a:p>
            <a:pPr marL="0" indent="0" algn="r" rtl="1" eaLnBrk="1" hangingPunct="1">
              <a:lnSpc>
                <a:spcPct val="80000"/>
              </a:lnSpc>
              <a:buNone/>
              <a:defRPr/>
            </a:pPr>
            <a:r>
              <a:rPr lang="fa-IR" b="1" dirty="0" smtClean="0">
                <a:cs typeface="B Nazanin" pitchFamily="2" charset="-78"/>
              </a:rPr>
              <a:t>1-بیمه های زندگی به شرط فوت</a:t>
            </a:r>
          </a:p>
          <a:p>
            <a:pPr marL="0" indent="0" algn="r" rtl="1" eaLnBrk="1" hangingPunct="1">
              <a:lnSpc>
                <a:spcPct val="80000"/>
              </a:lnSpc>
              <a:buNone/>
              <a:defRPr/>
            </a:pPr>
            <a:endParaRPr lang="fa-IR" b="1" dirty="0" smtClean="0">
              <a:cs typeface="B Nazanin" pitchFamily="2" charset="-78"/>
            </a:endParaRPr>
          </a:p>
          <a:p>
            <a:pPr marL="0" indent="0" algn="r" rtl="1" eaLnBrk="1" hangingPunct="1">
              <a:lnSpc>
                <a:spcPct val="80000"/>
              </a:lnSpc>
              <a:buNone/>
              <a:defRPr/>
            </a:pPr>
            <a:r>
              <a:rPr lang="fa-IR" b="1" dirty="0" smtClean="0">
                <a:cs typeface="B Nazanin" pitchFamily="2" charset="-78"/>
              </a:rPr>
              <a:t>2-بیمه های زندگی به شرط حیات</a:t>
            </a:r>
          </a:p>
          <a:p>
            <a:pPr marL="0" indent="0" algn="r" rtl="1" eaLnBrk="1" hangingPunct="1">
              <a:lnSpc>
                <a:spcPct val="80000"/>
              </a:lnSpc>
              <a:buNone/>
              <a:defRPr/>
            </a:pPr>
            <a:endParaRPr lang="fa-IR" b="1" dirty="0" smtClean="0">
              <a:cs typeface="B Nazanin" pitchFamily="2" charset="-78"/>
            </a:endParaRPr>
          </a:p>
          <a:p>
            <a:pPr marL="0" indent="0" algn="r" rtl="1" eaLnBrk="1" hangingPunct="1">
              <a:lnSpc>
                <a:spcPct val="80000"/>
              </a:lnSpc>
              <a:buNone/>
              <a:defRPr/>
            </a:pPr>
            <a:r>
              <a:rPr lang="fa-IR" b="1" dirty="0" smtClean="0">
                <a:cs typeface="B Nazanin" pitchFamily="2" charset="-78"/>
              </a:rPr>
              <a:t>3- بیمه های زندگی مختلط</a:t>
            </a:r>
          </a:p>
          <a:p>
            <a:pPr marL="0" indent="0" algn="r" rtl="1" eaLnBrk="1" hangingPunct="1">
              <a:lnSpc>
                <a:spcPct val="80000"/>
              </a:lnSpc>
              <a:buNone/>
              <a:defRPr/>
            </a:pPr>
            <a:endParaRPr lang="fa-IR" b="1" dirty="0" smtClean="0">
              <a:cs typeface="B Nazanin" pitchFamily="2" charset="-78"/>
            </a:endParaRPr>
          </a:p>
          <a:p>
            <a:pPr marL="0" indent="0" algn="r" rtl="1" eaLnBrk="1" hangingPunct="1">
              <a:lnSpc>
                <a:spcPct val="80000"/>
              </a:lnSpc>
              <a:buNone/>
              <a:defRPr/>
            </a:pPr>
            <a:r>
              <a:rPr lang="fa-IR" b="1" dirty="0" smtClean="0">
                <a:cs typeface="B Nazanin" pitchFamily="2" charset="-78"/>
              </a:rPr>
              <a:t>4-بیمه ها ی مستمری</a:t>
            </a:r>
            <a:endParaRPr lang="fa-IR" b="1" dirty="0">
              <a:cs typeface="B Nazanin"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99" y="2414193"/>
            <a:ext cx="4327258" cy="2889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6341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17930"/>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125506" y="1959697"/>
            <a:ext cx="9654989" cy="2585323"/>
          </a:xfrm>
          <a:prstGeom prst="rect">
            <a:avLst/>
          </a:prstGeom>
          <a:noFill/>
        </p:spPr>
        <p:txBody>
          <a:bodyPr wrap="square">
            <a:spAutoFit/>
          </a:bodyPr>
          <a:lstStyle/>
          <a:p>
            <a:pPr marL="0" indent="0" algn="just" rtl="1" eaLnBrk="1" hangingPunct="1">
              <a:buNone/>
              <a:defRPr/>
            </a:pPr>
            <a:r>
              <a:rPr lang="fa-IR" sz="1800" b="1" dirty="0" smtClean="0">
                <a:solidFill>
                  <a:schemeClr val="accent2">
                    <a:lumMod val="75000"/>
                  </a:schemeClr>
                </a:solidFill>
                <a:cs typeface="B Nazanin" pitchFamily="2" charset="-78"/>
              </a:rPr>
              <a:t>بیمه های زندگی به شرط فوت</a:t>
            </a:r>
            <a:r>
              <a:rPr lang="fa-IR" sz="1800" dirty="0" smtClean="0">
                <a:cs typeface="B Nazanin" pitchFamily="2" charset="-78"/>
              </a:rPr>
              <a:t>: </a:t>
            </a:r>
          </a:p>
          <a:p>
            <a:pPr marL="0" indent="0" algn="just" rtl="1" eaLnBrk="1" hangingPunct="1">
              <a:buNone/>
              <a:defRPr/>
            </a:pPr>
            <a:r>
              <a:rPr lang="fa-IR" sz="1800" dirty="0" smtClean="0">
                <a:cs typeface="B Nazanin" pitchFamily="2" charset="-78"/>
              </a:rPr>
              <a:t>( </a:t>
            </a:r>
            <a:r>
              <a:rPr lang="fa-IR" sz="1800" u="sng" dirty="0" smtClean="0">
                <a:cs typeface="B Nazanin" pitchFamily="2" charset="-78"/>
              </a:rPr>
              <a:t>دارای بازه زمانی می باشد </a:t>
            </a:r>
            <a:r>
              <a:rPr lang="fa-IR" sz="1800" dirty="0" smtClean="0">
                <a:cs typeface="B Nazanin" pitchFamily="2" charset="-78"/>
              </a:rPr>
              <a:t>و </a:t>
            </a:r>
            <a:r>
              <a:rPr lang="fa-IR" sz="1800" u="sng" dirty="0" smtClean="0">
                <a:cs typeface="B Nazanin" pitchFamily="2" charset="-78"/>
              </a:rPr>
              <a:t>تعهد بیمه گر زمانی شروع می شود که در آن بازه تعیین شده بیمه شده فوت کند به هر دلیلی حادثه یا بیماری به جز استثنائات ، سرمایه بیمه نامه به ذینفعان وی پرداخت می گردد</a:t>
            </a:r>
            <a:r>
              <a:rPr lang="fa-IR" sz="1800" dirty="0" smtClean="0">
                <a:cs typeface="B Nazanin" pitchFamily="2" charset="-78"/>
              </a:rPr>
              <a:t>).</a:t>
            </a:r>
          </a:p>
          <a:p>
            <a:pPr marL="0" indent="0" algn="just" rtl="1" eaLnBrk="1" hangingPunct="1">
              <a:buNone/>
              <a:defRPr/>
            </a:pPr>
            <a:r>
              <a:rPr lang="fa-IR" sz="1800" dirty="0" smtClean="0">
                <a:cs typeface="B Nazanin" pitchFamily="2" charset="-78"/>
              </a:rPr>
              <a:t> </a:t>
            </a:r>
          </a:p>
          <a:p>
            <a:pPr marL="0" indent="0" algn="just" rtl="1" eaLnBrk="1" hangingPunct="1">
              <a:buNone/>
              <a:defRPr/>
            </a:pPr>
            <a:r>
              <a:rPr lang="fa-IR" dirty="0" smtClean="0">
                <a:cs typeface="B Nazanin" pitchFamily="2" charset="-78"/>
              </a:rPr>
              <a:t>بیمه های زندگی به شرط فوت دو دسته اند: </a:t>
            </a:r>
          </a:p>
          <a:p>
            <a:pPr marL="0" indent="0" algn="just" rtl="1" eaLnBrk="1" hangingPunct="1">
              <a:buNone/>
              <a:defRPr/>
            </a:pPr>
            <a:r>
              <a:rPr lang="fa-IR" sz="1800" dirty="0" smtClean="0">
                <a:cs typeface="B Nazanin" pitchFamily="2" charset="-78"/>
              </a:rPr>
              <a:t>1- </a:t>
            </a:r>
            <a:r>
              <a:rPr lang="fa-IR" sz="1800" b="1" dirty="0" smtClean="0">
                <a:solidFill>
                  <a:schemeClr val="accent2">
                    <a:lumMod val="75000"/>
                  </a:schemeClr>
                </a:solidFill>
                <a:cs typeface="B Nazanin" pitchFamily="2" charset="-78"/>
              </a:rPr>
              <a:t>بیمه تمام عمر</a:t>
            </a:r>
            <a:r>
              <a:rPr lang="fa-IR" sz="1800" dirty="0" smtClean="0">
                <a:cs typeface="B Nazanin" pitchFamily="2" charset="-78"/>
              </a:rPr>
              <a:t>: مدت بیمه نامه از زمانی که بیمه نامه صادر می شود تا زمانی که بیمه شده فوت می کند می باشدو خسارت حتمی الوقوع است.به دو صورت ثابت یا افزایشی قابل ارائه می باشد( چون بازه زمانی ندارد مشمول کاهش نمی شود)</a:t>
            </a:r>
          </a:p>
          <a:p>
            <a:pPr marL="0" indent="0" algn="just" rtl="1" eaLnBrk="1" hangingPunct="1">
              <a:buNone/>
              <a:defRPr/>
            </a:pPr>
            <a:r>
              <a:rPr lang="fa-IR" dirty="0" smtClean="0">
                <a:cs typeface="B Nazanin" pitchFamily="2" charset="-78"/>
              </a:rPr>
              <a:t>2- </a:t>
            </a:r>
            <a:r>
              <a:rPr lang="fa-IR" b="1" dirty="0" smtClean="0">
                <a:solidFill>
                  <a:schemeClr val="accent2">
                    <a:lumMod val="75000"/>
                  </a:schemeClr>
                </a:solidFill>
                <a:cs typeface="B Nazanin" pitchFamily="2" charset="-78"/>
              </a:rPr>
              <a:t>بیمه عمر زمانی</a:t>
            </a:r>
            <a:r>
              <a:rPr lang="fa-IR" dirty="0" smtClean="0">
                <a:cs typeface="B Nazanin" pitchFamily="2" charset="-78"/>
              </a:rPr>
              <a:t>: دارای محدوده زمانی مشخص است و  خسارت محتمل الوقع است.</a:t>
            </a:r>
          </a:p>
          <a:p>
            <a:pPr marL="0" indent="0" algn="just" rtl="1" eaLnBrk="1" hangingPunct="1">
              <a:buNone/>
              <a:defRPr/>
            </a:pPr>
            <a:r>
              <a:rPr lang="fa-IR" sz="1800" dirty="0" smtClean="0">
                <a:cs typeface="B Nazanin" pitchFamily="2" charset="-78"/>
              </a:rPr>
              <a:t>سه دسته اند :      </a:t>
            </a:r>
            <a:r>
              <a:rPr lang="fa-IR" sz="1800" b="1" dirty="0" smtClean="0">
                <a:solidFill>
                  <a:srgbClr val="FF0000"/>
                </a:solidFill>
                <a:cs typeface="B Nazanin" pitchFamily="2" charset="-78"/>
              </a:rPr>
              <a:t>* </a:t>
            </a:r>
            <a:r>
              <a:rPr lang="fa-IR" sz="1800" dirty="0" smtClean="0">
                <a:cs typeface="B Nazanin" pitchFamily="2" charset="-78"/>
              </a:rPr>
              <a:t> با سرمایه کاهشی                    </a:t>
            </a:r>
            <a:r>
              <a:rPr lang="fa-IR" sz="1800" b="1" dirty="0" smtClean="0">
                <a:solidFill>
                  <a:srgbClr val="FF0000"/>
                </a:solidFill>
                <a:cs typeface="B Nazanin" pitchFamily="2" charset="-78"/>
              </a:rPr>
              <a:t>*</a:t>
            </a:r>
            <a:r>
              <a:rPr lang="fa-IR" sz="1800" dirty="0" smtClean="0">
                <a:cs typeface="B Nazanin" pitchFamily="2" charset="-78"/>
              </a:rPr>
              <a:t>با سرمایه ثابت                         </a:t>
            </a:r>
            <a:r>
              <a:rPr lang="fa-IR" sz="1800" b="1" dirty="0" smtClean="0">
                <a:solidFill>
                  <a:srgbClr val="FF0000"/>
                </a:solidFill>
                <a:cs typeface="B Nazanin" pitchFamily="2" charset="-78"/>
              </a:rPr>
              <a:t>*</a:t>
            </a:r>
            <a:r>
              <a:rPr lang="fa-IR" sz="1800" dirty="0" smtClean="0">
                <a:cs typeface="B Nazanin" pitchFamily="2" charset="-78"/>
              </a:rPr>
              <a:t> با سرمایه افزایشی</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30" y="4761206"/>
            <a:ext cx="2839875" cy="16900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2530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188258" y="1893801"/>
            <a:ext cx="9654989" cy="4524315"/>
          </a:xfrm>
          <a:prstGeom prst="rect">
            <a:avLst/>
          </a:prstGeom>
          <a:noFill/>
        </p:spPr>
        <p:txBody>
          <a:bodyPr wrap="square">
            <a:spAutoFit/>
          </a:bodyPr>
          <a:lstStyle/>
          <a:p>
            <a:pPr marL="0" indent="0" algn="just" rtl="1" eaLnBrk="1" hangingPunct="1">
              <a:buNone/>
              <a:defRPr/>
            </a:pPr>
            <a:r>
              <a:rPr lang="fa-IR" sz="1800" dirty="0" smtClean="0">
                <a:cs typeface="B Nazanin" pitchFamily="2" charset="-78"/>
              </a:rPr>
              <a:t>*</a:t>
            </a:r>
            <a:r>
              <a:rPr lang="fa-IR" sz="1800" b="1" dirty="0" smtClean="0">
                <a:cs typeface="B Nazanin" pitchFamily="2" charset="-78"/>
              </a:rPr>
              <a:t>با سرمایه کاهشی(</a:t>
            </a:r>
            <a:r>
              <a:rPr lang="fa-IR" sz="1800" b="1" dirty="0" smtClean="0">
                <a:ln w="6600">
                  <a:solidFill>
                    <a:schemeClr val="accent2"/>
                  </a:solidFill>
                  <a:prstDash val="solid"/>
                </a:ln>
                <a:solidFill>
                  <a:srgbClr val="FFFFFF"/>
                </a:solidFill>
                <a:effectLst>
                  <a:outerShdw dist="38100" dir="2700000" algn="tl" rotWithShape="0">
                    <a:schemeClr val="accent2"/>
                  </a:outerShdw>
                </a:effectLst>
                <a:cs typeface="B Nazanin" pitchFamily="2" charset="-78"/>
              </a:rPr>
              <a:t>بیمه عمر مانده بدهکار</a:t>
            </a:r>
            <a:r>
              <a:rPr lang="fa-IR" sz="1800" b="1" dirty="0" smtClean="0">
                <a:cs typeface="B Nazanin" pitchFamily="2" charset="-78"/>
              </a:rPr>
              <a:t>): </a:t>
            </a:r>
            <a:r>
              <a:rPr lang="fa-IR" sz="1800" dirty="0" smtClean="0">
                <a:cs typeface="B Nazanin" pitchFamily="2" charset="-78"/>
              </a:rPr>
              <a:t>همه ما وقتی از موسسه بیمه ای وام دریافت میکنیم نگران این هستیم که بعد از فوت ما اقساط به چه ترتیب پرداخت خواهد شد؟</a:t>
            </a:r>
          </a:p>
          <a:p>
            <a:pPr marL="0" indent="0" algn="just" rtl="1" eaLnBrk="1" hangingPunct="1">
              <a:buNone/>
              <a:defRPr/>
            </a:pPr>
            <a:endParaRPr lang="fa-IR" dirty="0">
              <a:cs typeface="B Nazanin" pitchFamily="2" charset="-78"/>
            </a:endParaRPr>
          </a:p>
          <a:p>
            <a:pPr marL="0" indent="0" algn="just" rtl="1" eaLnBrk="1" hangingPunct="1">
              <a:buNone/>
              <a:defRPr/>
            </a:pPr>
            <a:r>
              <a:rPr lang="fa-IR" sz="1800" dirty="0" smtClean="0">
                <a:cs typeface="B Nazanin" pitchFamily="2" charset="-78"/>
              </a:rPr>
              <a:t>خصوصیات این بیمه نامه:</a:t>
            </a:r>
          </a:p>
          <a:p>
            <a:pPr marL="285750" indent="-285750" algn="just" rtl="1" eaLnBrk="1" hangingPunct="1">
              <a:buFont typeface="Arial" panose="020B0604020202020204" pitchFamily="34" charset="0"/>
              <a:buChar char="•"/>
              <a:defRPr/>
            </a:pPr>
            <a:r>
              <a:rPr lang="fa-IR" dirty="0" smtClean="0">
                <a:cs typeface="B Nazanin" pitchFamily="2" charset="-78"/>
              </a:rPr>
              <a:t>ارزانترین بیمه نامه موجود است.</a:t>
            </a:r>
          </a:p>
          <a:p>
            <a:pPr marL="285750" indent="-285750" algn="just" rtl="1">
              <a:buFont typeface="Arial" panose="020B0604020202020204" pitchFamily="34" charset="0"/>
              <a:buChar char="•"/>
              <a:defRPr/>
            </a:pPr>
            <a:r>
              <a:rPr lang="fa-IR" dirty="0">
                <a:cs typeface="B Nazanin" pitchFamily="2" charset="-78"/>
              </a:rPr>
              <a:t>در این بیمه نامه سرمایه تحت پوشش بسته به نحوه پرداخت اقساط کاهش می </a:t>
            </a:r>
            <a:r>
              <a:rPr lang="fa-IR" dirty="0" smtClean="0">
                <a:cs typeface="B Nazanin" pitchFamily="2" charset="-78"/>
              </a:rPr>
              <a:t>یابد.</a:t>
            </a:r>
          </a:p>
          <a:p>
            <a:pPr marL="285750" indent="-285750" algn="just" rtl="1">
              <a:buFont typeface="Arial" panose="020B0604020202020204" pitchFamily="34" charset="0"/>
              <a:buChar char="•"/>
              <a:defRPr/>
            </a:pPr>
            <a:r>
              <a:rPr lang="fa-IR" dirty="0" smtClean="0">
                <a:cs typeface="B Nazanin" pitchFamily="2" charset="-78"/>
              </a:rPr>
              <a:t>اصل وام بیمه می شود و بیمه گر تعهدی نسبت به پرداخت سود وام ندارد.</a:t>
            </a:r>
          </a:p>
          <a:p>
            <a:pPr marL="285750" indent="-285750" algn="just" rtl="1">
              <a:buFont typeface="Arial" panose="020B0604020202020204" pitchFamily="34" charset="0"/>
              <a:buChar char="•"/>
              <a:defRPr/>
            </a:pPr>
            <a:r>
              <a:rPr lang="fa-IR" dirty="0" smtClean="0">
                <a:cs typeface="B Nazanin" pitchFamily="2" charset="-78"/>
              </a:rPr>
              <a:t>بیمه گر تعهدی نسبت به پرداخت مانده بدهی حین فوت ندارد.</a:t>
            </a:r>
          </a:p>
          <a:p>
            <a:pPr marL="285750" indent="-285750" algn="just" rtl="1">
              <a:buFont typeface="Arial" panose="020B0604020202020204" pitchFamily="34" charset="0"/>
              <a:buChar char="•"/>
              <a:defRPr/>
            </a:pPr>
            <a:r>
              <a:rPr lang="fa-IR" dirty="0" smtClean="0">
                <a:cs typeface="B Nazanin" pitchFamily="2" charset="-78"/>
              </a:rPr>
              <a:t>نحوه پرداخت حق بیمه به دو صورت یکجا یا سالانه می باشد.</a:t>
            </a:r>
          </a:p>
          <a:p>
            <a:pPr algn="just" rtl="1">
              <a:defRPr/>
            </a:pPr>
            <a:endParaRPr lang="fa-IR" dirty="0" smtClean="0">
              <a:cs typeface="B Nazanin" pitchFamily="2" charset="-78"/>
            </a:endParaRPr>
          </a:p>
          <a:p>
            <a:pPr algn="just" rtl="1">
              <a:defRPr/>
            </a:pPr>
            <a:r>
              <a:rPr lang="fa-IR" dirty="0" smtClean="0">
                <a:cs typeface="B Nazanin" pitchFamily="2" charset="-78"/>
              </a:rPr>
              <a:t>*در این بیمه نامه فرع وام بیمه نمی شود، وقتی فرد فوت می شود مانده بدهی به صورت یکجا به حساب شرکت بیمه واریز می شود و به همین سبب سود توسط بانکی کاهش می یابد.</a:t>
            </a:r>
            <a:endParaRPr lang="fa-IR" dirty="0">
              <a:cs typeface="B Nazanin" pitchFamily="2" charset="-78"/>
            </a:endParaRPr>
          </a:p>
          <a:p>
            <a:pPr marL="285750" indent="-285750" algn="r" rtl="1" eaLnBrk="1" hangingPunct="1">
              <a:buFont typeface="Arial" panose="020B0604020202020204" pitchFamily="34" charset="0"/>
              <a:buChar char="•"/>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28" y="5107476"/>
            <a:ext cx="2286000" cy="1310640"/>
          </a:xfrm>
          <a:prstGeom prst="rect">
            <a:avLst/>
          </a:prstGeom>
          <a:ln>
            <a:noFill/>
          </a:ln>
          <a:effectLst>
            <a:softEdge rad="112500"/>
          </a:effectLst>
        </p:spPr>
      </p:pic>
    </p:spTree>
    <p:extLst>
      <p:ext uri="{BB962C8B-B14F-4D97-AF65-F5344CB8AC3E}">
        <p14:creationId xmlns:p14="http://schemas.microsoft.com/office/powerpoint/2010/main" val="35219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3659-D96C-4C66-8AFF-5378FA406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912"/>
            <a:ext cx="12190815" cy="6858000"/>
          </a:xfrm>
          <a:prstGeom prst="rect">
            <a:avLst/>
          </a:prstGeom>
        </p:spPr>
      </p:pic>
      <p:cxnSp>
        <p:nvCxnSpPr>
          <p:cNvPr id="4" name="Straight Connector 3">
            <a:extLst>
              <a:ext uri="{FF2B5EF4-FFF2-40B4-BE49-F238E27FC236}">
                <a16:creationId xmlns:a16="http://schemas.microsoft.com/office/drawing/2014/main" id="{271B9023-EBE4-450A-82F4-4530615D9249}"/>
              </a:ext>
            </a:extLst>
          </p:cNvPr>
          <p:cNvCxnSpPr/>
          <p:nvPr/>
        </p:nvCxnSpPr>
        <p:spPr>
          <a:xfrm>
            <a:off x="0" y="1649506"/>
            <a:ext cx="100315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A94D06-D69A-45BE-9EDD-3B93C058FE42}"/>
              </a:ext>
            </a:extLst>
          </p:cNvPr>
          <p:cNvSpPr txBox="1"/>
          <p:nvPr/>
        </p:nvSpPr>
        <p:spPr>
          <a:xfrm>
            <a:off x="1931894" y="877651"/>
            <a:ext cx="6167718" cy="461665"/>
          </a:xfrm>
          <a:prstGeom prst="rect">
            <a:avLst/>
          </a:prstGeom>
          <a:noFill/>
        </p:spPr>
        <p:txBody>
          <a:bodyPr wrap="square">
            <a:spAutoFit/>
          </a:bodyPr>
          <a:lstStyle/>
          <a:p>
            <a:pPr algn="ctr"/>
            <a:r>
              <a:rPr lang="fa-IR" sz="2400" b="1" dirty="0">
                <a:cs typeface="B Mitra" pitchFamily="2" charset="-78"/>
              </a:rPr>
              <a:t>بيمه عمر و سرمايه گذاري</a:t>
            </a:r>
            <a:endParaRPr lang="en-US" sz="2400" b="1" dirty="0"/>
          </a:p>
        </p:txBody>
      </p:sp>
      <p:sp>
        <p:nvSpPr>
          <p:cNvPr id="8" name="TextBox 7">
            <a:extLst>
              <a:ext uri="{FF2B5EF4-FFF2-40B4-BE49-F238E27FC236}">
                <a16:creationId xmlns:a16="http://schemas.microsoft.com/office/drawing/2014/main" id="{10B1AB38-361F-4CC5-B993-EC3C6CBAACE0}"/>
              </a:ext>
            </a:extLst>
          </p:cNvPr>
          <p:cNvSpPr txBox="1"/>
          <p:nvPr/>
        </p:nvSpPr>
        <p:spPr>
          <a:xfrm>
            <a:off x="188258" y="1893801"/>
            <a:ext cx="9654989" cy="3970318"/>
          </a:xfrm>
          <a:prstGeom prst="rect">
            <a:avLst/>
          </a:prstGeom>
          <a:noFill/>
        </p:spPr>
        <p:txBody>
          <a:bodyPr wrap="square">
            <a:spAutoFit/>
          </a:bodyPr>
          <a:lstStyle/>
          <a:p>
            <a:pPr marL="0" indent="0" algn="just" rtl="1" eaLnBrk="1" hangingPunct="1">
              <a:buNone/>
              <a:defRPr/>
            </a:pPr>
            <a:r>
              <a:rPr lang="fa-IR" sz="1800" dirty="0" smtClean="0">
                <a:cs typeface="B Nazanin" pitchFamily="2" charset="-78"/>
              </a:rPr>
              <a:t>*</a:t>
            </a:r>
            <a:r>
              <a:rPr lang="fa-IR" sz="1800" b="1" dirty="0" smtClean="0">
                <a:cs typeface="B Nazanin" pitchFamily="2" charset="-78"/>
              </a:rPr>
              <a:t>با سرمایه ثابت </a:t>
            </a:r>
            <a:r>
              <a:rPr lang="fa-IR" sz="1800" dirty="0" smtClean="0">
                <a:cs typeface="B Nazanin" pitchFamily="2" charset="-78"/>
              </a:rPr>
              <a:t>: مدت بیمه نامه هر چند سال باشد سرمایه این بیمه نامه ثابت است (توسط بیمه گزار انتخاب ) و مشمول تورم نمیشود.</a:t>
            </a:r>
          </a:p>
          <a:p>
            <a:pPr marL="0" indent="0" algn="just" rtl="1" eaLnBrk="1" hangingPunct="1">
              <a:buNone/>
              <a:defRPr/>
            </a:pPr>
            <a:endParaRPr lang="fa-IR" sz="1800" dirty="0" smtClean="0">
              <a:cs typeface="B Nazanin" pitchFamily="2" charset="-78"/>
            </a:endParaRPr>
          </a:p>
          <a:p>
            <a:pPr marL="0" indent="0" algn="just" rtl="1" eaLnBrk="1" hangingPunct="1">
              <a:buNone/>
              <a:defRPr/>
            </a:pPr>
            <a:r>
              <a:rPr lang="fa-IR" dirty="0" smtClean="0">
                <a:cs typeface="B Nazanin" pitchFamily="2" charset="-78"/>
              </a:rPr>
              <a:t>*</a:t>
            </a:r>
            <a:r>
              <a:rPr lang="fa-IR" b="1" dirty="0" smtClean="0">
                <a:cs typeface="B Nazanin" pitchFamily="2" charset="-78"/>
              </a:rPr>
              <a:t>با سرمایه افزایشی </a:t>
            </a:r>
            <a:r>
              <a:rPr lang="fa-IR" dirty="0" smtClean="0">
                <a:cs typeface="B Nazanin" pitchFamily="2" charset="-78"/>
              </a:rPr>
              <a:t>: از سال دوم سرمایه بیمه نامه به دوصورت حالت صعودی به خود میگیرد</a:t>
            </a:r>
          </a:p>
          <a:p>
            <a:pPr marL="0" indent="0" algn="just" rtl="1" eaLnBrk="1" hangingPunct="1">
              <a:buNone/>
              <a:defRPr/>
            </a:pPr>
            <a:r>
              <a:rPr lang="fa-IR" dirty="0" smtClean="0">
                <a:cs typeface="B Nazanin" pitchFamily="2" charset="-78"/>
              </a:rPr>
              <a:t>تصاعد حسابی : (یک عدد ثابت اضافه می شود)</a:t>
            </a:r>
          </a:p>
          <a:p>
            <a:pPr marL="0" indent="0" algn="just" rtl="1" eaLnBrk="1" hangingPunct="1">
              <a:buNone/>
              <a:defRPr/>
            </a:pPr>
            <a:r>
              <a:rPr lang="fa-IR" dirty="0" smtClean="0">
                <a:cs typeface="B Nazanin" pitchFamily="2" charset="-78"/>
              </a:rPr>
              <a:t>تصاعد هندسی: (یک ضریب ثابت اضافه می شود)</a:t>
            </a:r>
          </a:p>
          <a:p>
            <a:pPr marL="0" indent="0" algn="just" rtl="1" eaLnBrk="1" hangingPunct="1">
              <a:buNone/>
              <a:defRPr/>
            </a:pPr>
            <a:endParaRPr lang="fa-IR" dirty="0">
              <a:cs typeface="B Nazanin" pitchFamily="2" charset="-78"/>
            </a:endParaRPr>
          </a:p>
          <a:p>
            <a:pPr algn="just" rtl="1">
              <a:defRPr/>
            </a:pPr>
            <a:r>
              <a:rPr lang="fa-IR" b="1" dirty="0">
                <a:cs typeface="B Nazanin" pitchFamily="2" charset="-78"/>
              </a:rPr>
              <a:t>ویژگی بیمه نامه های به شرط فوت</a:t>
            </a:r>
            <a:r>
              <a:rPr lang="fa-IR" dirty="0">
                <a:cs typeface="B Nazanin" pitchFamily="2" charset="-78"/>
              </a:rPr>
              <a:t>:</a:t>
            </a:r>
          </a:p>
          <a:p>
            <a:pPr algn="just" rtl="1">
              <a:defRPr/>
            </a:pPr>
            <a:r>
              <a:rPr lang="fa-IR" dirty="0">
                <a:cs typeface="B Nazanin" pitchFamily="2" charset="-78"/>
              </a:rPr>
              <a:t>*بیمه نامه ارزانی است زیرا فقط ریسک فوت را پوشش می دهد.</a:t>
            </a:r>
          </a:p>
          <a:p>
            <a:pPr algn="just" rtl="1">
              <a:defRPr/>
            </a:pPr>
            <a:r>
              <a:rPr lang="fa-IR" dirty="0">
                <a:cs typeface="B Nazanin" pitchFamily="2" charset="-78"/>
              </a:rPr>
              <a:t>*دارای ارزش بازخریدی </a:t>
            </a:r>
            <a:r>
              <a:rPr lang="fa-IR" dirty="0" smtClean="0">
                <a:cs typeface="B Nazanin" pitchFamily="2" charset="-78"/>
              </a:rPr>
              <a:t>هستند.</a:t>
            </a:r>
            <a:endParaRPr lang="fa-IR" dirty="0">
              <a:cs typeface="B Nazanin" pitchFamily="2" charset="-78"/>
            </a:endParaRPr>
          </a:p>
          <a:p>
            <a:pPr algn="just" rtl="1">
              <a:defRPr/>
            </a:pPr>
            <a:r>
              <a:rPr lang="fa-IR" dirty="0">
                <a:cs typeface="B Nazanin" pitchFamily="2" charset="-78"/>
              </a:rPr>
              <a:t>*سادگی در امر پوشش ها(فقط فوت)</a:t>
            </a:r>
          </a:p>
          <a:p>
            <a:pPr marL="0" indent="0" algn="r" rtl="1" eaLnBrk="1" hangingPunct="1">
              <a:buNone/>
              <a:defRPr/>
            </a:pPr>
            <a:r>
              <a:rPr lang="fa-IR" dirty="0" smtClean="0">
                <a:cs typeface="B Nazanin" pitchFamily="2" charset="-78"/>
              </a:rPr>
              <a:t> </a:t>
            </a:r>
          </a:p>
          <a:p>
            <a:pPr marL="285750" indent="-285750" algn="r" rtl="1" eaLnBrk="1" hangingPunct="1">
              <a:buFont typeface="Arial" panose="020B0604020202020204" pitchFamily="34" charset="0"/>
              <a:buChar char="•"/>
              <a:defRPr/>
            </a:pPr>
            <a:endParaRPr lang="fa-IR" dirty="0" smtClean="0">
              <a:cs typeface="B Nazanin" pitchFamily="2" charset="-78"/>
            </a:endParaRPr>
          </a:p>
          <a:p>
            <a:pPr marL="285750" indent="-285750" algn="r" rtl="1" eaLnBrk="1" hangingPunct="1">
              <a:buFont typeface="Arial" panose="020B0604020202020204" pitchFamily="34" charset="0"/>
              <a:buChar char="•"/>
              <a:defRPr/>
            </a:pPr>
            <a:endParaRPr lang="fa-IR" sz="1800" dirty="0" smtClean="0">
              <a:cs typeface="B Nazanin" pitchFamily="2" charset="-78"/>
            </a:endParaRPr>
          </a:p>
          <a:p>
            <a:pPr marL="0" indent="0" algn="r" rtl="1" eaLnBrk="1" hangingPunct="1">
              <a:buNone/>
              <a:defRPr/>
            </a:pPr>
            <a:endParaRPr lang="fa-IR" sz="1800" dirty="0" smtClean="0">
              <a:cs typeface="B Nazanin" pitchFamily="2" charset="-78"/>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28" y="4657458"/>
            <a:ext cx="2721124" cy="1760658"/>
          </a:xfrm>
          <a:prstGeom prst="rect">
            <a:avLst/>
          </a:prstGeom>
          <a:ln>
            <a:noFill/>
          </a:ln>
          <a:effectLst>
            <a:softEdge rad="112500"/>
          </a:effectLst>
        </p:spPr>
      </p:pic>
    </p:spTree>
    <p:extLst>
      <p:ext uri="{BB962C8B-B14F-4D97-AF65-F5344CB8AC3E}">
        <p14:creationId xmlns:p14="http://schemas.microsoft.com/office/powerpoint/2010/main" val="1559170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3099</Words>
  <Application>Microsoft Office PowerPoint</Application>
  <PresentationFormat>Widescreen</PresentationFormat>
  <Paragraphs>268</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 Mitra</vt:lpstr>
      <vt:lpstr>B Nazanin</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Milad Kaffashianfam</dc:creator>
  <cp:lastModifiedBy>الهام قربانی</cp:lastModifiedBy>
  <cp:revision>350</cp:revision>
  <dcterms:created xsi:type="dcterms:W3CDTF">2023-05-30T21:30:14Z</dcterms:created>
  <dcterms:modified xsi:type="dcterms:W3CDTF">2023-07-10T06:03:25Z</dcterms:modified>
</cp:coreProperties>
</file>