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9" r:id="rId1"/>
  </p:sldMasterIdLst>
  <p:sldIdLst>
    <p:sldId id="318" r:id="rId2"/>
    <p:sldId id="257" r:id="rId3"/>
    <p:sldId id="264" r:id="rId4"/>
    <p:sldId id="258" r:id="rId5"/>
    <p:sldId id="328" r:id="rId6"/>
    <p:sldId id="259" r:id="rId7"/>
    <p:sldId id="260" r:id="rId8"/>
    <p:sldId id="345" r:id="rId9"/>
    <p:sldId id="346" r:id="rId10"/>
    <p:sldId id="329" r:id="rId11"/>
    <p:sldId id="263" r:id="rId12"/>
    <p:sldId id="347" r:id="rId13"/>
    <p:sldId id="330" r:id="rId14"/>
    <p:sldId id="334" r:id="rId15"/>
    <p:sldId id="335" r:id="rId16"/>
    <p:sldId id="336" r:id="rId17"/>
    <p:sldId id="348" r:id="rId18"/>
    <p:sldId id="337" r:id="rId19"/>
    <p:sldId id="349" r:id="rId20"/>
    <p:sldId id="338" r:id="rId21"/>
    <p:sldId id="339" r:id="rId22"/>
    <p:sldId id="340" r:id="rId23"/>
    <p:sldId id="341" r:id="rId24"/>
    <p:sldId id="342" r:id="rId25"/>
    <p:sldId id="266" r:id="rId26"/>
    <p:sldId id="343" r:id="rId27"/>
    <p:sldId id="350" r:id="rId28"/>
    <p:sldId id="344" r:id="rId29"/>
    <p:sldId id="362" r:id="rId30"/>
    <p:sldId id="268" r:id="rId31"/>
    <p:sldId id="351" r:id="rId32"/>
    <p:sldId id="331" r:id="rId33"/>
    <p:sldId id="352" r:id="rId34"/>
    <p:sldId id="332" r:id="rId35"/>
    <p:sldId id="353" r:id="rId36"/>
    <p:sldId id="354" r:id="rId37"/>
    <p:sldId id="355" r:id="rId38"/>
    <p:sldId id="333" r:id="rId39"/>
    <p:sldId id="273" r:id="rId40"/>
    <p:sldId id="284" r:id="rId41"/>
    <p:sldId id="357" r:id="rId42"/>
    <p:sldId id="358" r:id="rId43"/>
    <p:sldId id="359" r:id="rId44"/>
    <p:sldId id="360" r:id="rId45"/>
    <p:sldId id="356" r:id="rId46"/>
    <p:sldId id="361" r:id="rId47"/>
    <p:sldId id="31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112" d="100"/>
          <a:sy n="112"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E3B2448-4E1A-4B91-B313-0B7D06F9D7BB}" type="datetimeFigureOut">
              <a:rPr lang="en-US" smtClean="0"/>
              <a:t>4/24/2023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377479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3B2448-4E1A-4B91-B313-0B7D06F9D7B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386169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3B2448-4E1A-4B91-B313-0B7D06F9D7B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457053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3B2448-4E1A-4B91-B313-0B7D06F9D7B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6C518-387E-41DB-81CC-BCE0A647D486}"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04672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3B2448-4E1A-4B91-B313-0B7D06F9D7B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392719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E3B2448-4E1A-4B91-B313-0B7D06F9D7BB}"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2728328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E3B2448-4E1A-4B91-B313-0B7D06F9D7BB}"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4219927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3B2448-4E1A-4B91-B313-0B7D06F9D7B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361843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3B2448-4E1A-4B91-B313-0B7D06F9D7B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307945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3B2448-4E1A-4B91-B313-0B7D06F9D7B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295909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3B2448-4E1A-4B91-B313-0B7D06F9D7BB}"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404061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3B2448-4E1A-4B91-B313-0B7D06F9D7B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214649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3B2448-4E1A-4B91-B313-0B7D06F9D7BB}"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1717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3B2448-4E1A-4B91-B313-0B7D06F9D7BB}"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379481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B2448-4E1A-4B91-B313-0B7D06F9D7BB}"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199708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3B2448-4E1A-4B91-B313-0B7D06F9D7B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90472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3B2448-4E1A-4B91-B313-0B7D06F9D7BB}"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6C518-387E-41DB-81CC-BCE0A647D486}" type="slidenum">
              <a:rPr lang="en-US" smtClean="0"/>
              <a:t>‹#›</a:t>
            </a:fld>
            <a:endParaRPr lang="en-US"/>
          </a:p>
        </p:txBody>
      </p:sp>
    </p:spTree>
    <p:extLst>
      <p:ext uri="{BB962C8B-B14F-4D97-AF65-F5344CB8AC3E}">
        <p14:creationId xmlns:p14="http://schemas.microsoft.com/office/powerpoint/2010/main" val="50654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E3B2448-4E1A-4B91-B313-0B7D06F9D7BB}" type="datetimeFigureOut">
              <a:rPr lang="en-US" smtClean="0"/>
              <a:t>4/24/2023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866C518-387E-41DB-81CC-BCE0A647D486}" type="slidenum">
              <a:rPr lang="en-US" smtClean="0"/>
              <a:t>‹#›</a:t>
            </a:fld>
            <a:endParaRPr lang="en-US"/>
          </a:p>
        </p:txBody>
      </p:sp>
    </p:spTree>
    <p:extLst>
      <p:ext uri="{BB962C8B-B14F-4D97-AF65-F5344CB8AC3E}">
        <p14:creationId xmlns:p14="http://schemas.microsoft.com/office/powerpoint/2010/main" val="3386453479"/>
      </p:ext>
    </p:extLst>
  </p:cSld>
  <p:clrMap bg1="dk1" tx1="lt1" bg2="dk2" tx2="lt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 id="2147484085" r:id="rId16"/>
    <p:sldLayoutId id="21474840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با ی">
            <a:extLst>
              <a:ext uri="{FF2B5EF4-FFF2-40B4-BE49-F238E27FC236}">
                <a16:creationId xmlns:a16="http://schemas.microsoft.com/office/drawing/2014/main" id="{49192B4C-15DA-BFB4-E8D8-0387809A0A49}"/>
              </a:ext>
            </a:extLst>
          </p:cNvPr>
          <p:cNvPicPr>
            <a:picLocks noGrp="1" noChangeAspect="1"/>
          </p:cNvPicPr>
          <p:nvPr>
            <p:ph idx="1"/>
          </p:nvPr>
        </p:nvPicPr>
        <p:blipFill>
          <a:blip r:embed="rId2">
            <a:duotone>
              <a:prstClr val="black"/>
              <a:srgbClr val="D9C3A5">
                <a:tint val="50000"/>
                <a:satMod val="180000"/>
              </a:srgbClr>
            </a:duotone>
          </a:blip>
          <a:stretch>
            <a:fillRect/>
          </a:stretch>
        </p:blipFill>
        <p:spPr>
          <a:xfrm>
            <a:off x="65988" y="337648"/>
            <a:ext cx="12042718" cy="6116128"/>
          </a:xfrm>
          <a:prstGeom prst="rect">
            <a:avLst/>
          </a:prstGeom>
          <a:ln>
            <a:solidFill>
              <a:schemeClr val="tx1">
                <a:lumMod val="95000"/>
                <a:lumOff val="5000"/>
              </a:schemeClr>
            </a:solidFill>
          </a:ln>
        </p:spPr>
      </p:pic>
      <p:sp>
        <p:nvSpPr>
          <p:cNvPr id="2" name="Title 1">
            <a:extLst>
              <a:ext uri="{FF2B5EF4-FFF2-40B4-BE49-F238E27FC236}">
                <a16:creationId xmlns:a16="http://schemas.microsoft.com/office/drawing/2014/main" id="{C85E2899-2463-81EC-D5CE-3524CAD486AD}"/>
              </a:ext>
            </a:extLst>
          </p:cNvPr>
          <p:cNvSpPr>
            <a:spLocks noGrp="1"/>
          </p:cNvSpPr>
          <p:nvPr>
            <p:ph type="title"/>
          </p:nvPr>
        </p:nvSpPr>
        <p:spPr>
          <a:xfrm>
            <a:off x="7729510" y="2779883"/>
            <a:ext cx="4313208" cy="2475781"/>
          </a:xfrm>
        </p:spPr>
        <p:txBody>
          <a:bodyPr/>
          <a:lstStyle/>
          <a:p>
            <a:pPr algn="ctr"/>
            <a:r>
              <a:rPr lang="fa-IR" dirty="0" smtClean="0">
                <a:solidFill>
                  <a:srgbClr val="002060"/>
                </a:solidFill>
                <a:cs typeface="2  Titr" panose="00000700000000000000" pitchFamily="2" charset="-78"/>
              </a:rPr>
              <a:t>(بیمه تکمیل درمان)</a:t>
            </a:r>
            <a:br>
              <a:rPr lang="fa-IR" dirty="0" smtClean="0">
                <a:solidFill>
                  <a:srgbClr val="002060"/>
                </a:solidFill>
                <a:cs typeface="2  Titr" panose="00000700000000000000" pitchFamily="2" charset="-78"/>
              </a:rPr>
            </a:br>
            <a:r>
              <a:rPr lang="fa-IR" dirty="0" smtClean="0">
                <a:solidFill>
                  <a:srgbClr val="002060"/>
                </a:solidFill>
                <a:cs typeface="2  Titr" panose="00000700000000000000" pitchFamily="2" charset="-78"/>
              </a:rPr>
              <a:t/>
            </a:r>
            <a:br>
              <a:rPr lang="fa-IR" dirty="0" smtClean="0">
                <a:solidFill>
                  <a:srgbClr val="002060"/>
                </a:solidFill>
                <a:cs typeface="2  Titr" panose="00000700000000000000" pitchFamily="2" charset="-78"/>
              </a:rPr>
            </a:br>
            <a:r>
              <a:rPr lang="fa-IR" sz="2400" b="1" dirty="0" smtClean="0">
                <a:solidFill>
                  <a:srgbClr val="002060"/>
                </a:solidFill>
                <a:cs typeface="2  Titr" panose="00000700000000000000" pitchFamily="2" charset="-78"/>
              </a:rPr>
              <a:t>تهیه کننده : الهام قربانی</a:t>
            </a:r>
            <a:r>
              <a:rPr lang="en-US" dirty="0" smtClean="0">
                <a:solidFill>
                  <a:srgbClr val="002060"/>
                </a:solidFill>
                <a:cs typeface="2  Titr" panose="00000700000000000000" pitchFamily="2" charset="-78"/>
              </a:rPr>
              <a:t/>
            </a:r>
            <a:br>
              <a:rPr lang="en-US" dirty="0" smtClean="0">
                <a:solidFill>
                  <a:srgbClr val="002060"/>
                </a:solidFill>
                <a:cs typeface="2  Titr" panose="00000700000000000000" pitchFamily="2" charset="-78"/>
              </a:rPr>
            </a:br>
            <a:r>
              <a:rPr lang="fa-IR" dirty="0" smtClean="0">
                <a:solidFill>
                  <a:srgbClr val="002060"/>
                </a:solidFill>
                <a:cs typeface="2  Titr" panose="00000700000000000000" pitchFamily="2" charset="-78"/>
              </a:rPr>
              <a:t/>
            </a:r>
            <a:br>
              <a:rPr lang="fa-IR" dirty="0" smtClean="0">
                <a:solidFill>
                  <a:srgbClr val="002060"/>
                </a:solidFill>
                <a:cs typeface="2  Titr" panose="00000700000000000000" pitchFamily="2" charset="-78"/>
              </a:rPr>
            </a:br>
            <a:endParaRPr lang="en-US" b="1" dirty="0">
              <a:solidFill>
                <a:srgbClr val="002060"/>
              </a:solidFill>
              <a:cs typeface="2  Titr" panose="00000700000000000000" pitchFamily="2" charset="-78"/>
            </a:endParaRPr>
          </a:p>
        </p:txBody>
      </p:sp>
      <p:pic>
        <p:nvPicPr>
          <p:cNvPr id="3" name="Picture 2">
            <a:extLst>
              <a:ext uri="{FF2B5EF4-FFF2-40B4-BE49-F238E27FC236}">
                <a16:creationId xmlns:a16="http://schemas.microsoft.com/office/drawing/2014/main" id="{D0D0F59C-C0EA-D896-F0D9-6B69A17C5263}"/>
              </a:ext>
            </a:extLst>
          </p:cNvPr>
          <p:cNvPicPr>
            <a:picLocks noChangeAspect="1"/>
          </p:cNvPicPr>
          <p:nvPr/>
        </p:nvPicPr>
        <p:blipFill>
          <a:blip r:embed="rId3"/>
          <a:stretch>
            <a:fillRect/>
          </a:stretch>
        </p:blipFill>
        <p:spPr>
          <a:xfrm>
            <a:off x="314433" y="337648"/>
            <a:ext cx="1643496" cy="1626951"/>
          </a:xfrm>
          <a:prstGeom prst="rect">
            <a:avLst/>
          </a:prstGeom>
        </p:spPr>
      </p:pic>
    </p:spTree>
    <p:extLst>
      <p:ext uri="{BB962C8B-B14F-4D97-AF65-F5344CB8AC3E}">
        <p14:creationId xmlns:p14="http://schemas.microsoft.com/office/powerpoint/2010/main" val="198105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10036486" cy="688989"/>
          </a:xfrm>
        </p:spPr>
        <p:txBody>
          <a:bodyPr/>
          <a:lstStyle/>
          <a:p>
            <a:pPr algn="r"/>
            <a:r>
              <a:rPr lang="fa-IR" dirty="0" smtClean="0">
                <a:solidFill>
                  <a:schemeClr val="bg1"/>
                </a:solidFill>
                <a:cs typeface="B Titr" panose="00000700000000000000" pitchFamily="2" charset="-78"/>
              </a:rPr>
              <a:t>فصل2: پوشش های قابل ارائه</a:t>
            </a:r>
            <a:endParaRPr lang="en-US" dirty="0">
              <a:solidFill>
                <a:schemeClr val="bg1"/>
              </a:solidFill>
              <a:cs typeface="B Titr" panose="00000700000000000000" pitchFamily="2" charset="-78"/>
            </a:endParaRPr>
          </a:p>
        </p:txBody>
      </p:sp>
      <p:sp>
        <p:nvSpPr>
          <p:cNvPr id="3" name="Content Placeholder 2"/>
          <p:cNvSpPr>
            <a:spLocks noGrp="1"/>
          </p:cNvSpPr>
          <p:nvPr>
            <p:ph idx="1"/>
          </p:nvPr>
        </p:nvSpPr>
        <p:spPr>
          <a:xfrm>
            <a:off x="1141412" y="1690890"/>
            <a:ext cx="9905999" cy="4100311"/>
          </a:xfrm>
        </p:spPr>
        <p:txBody>
          <a:bodyPr>
            <a:normAutofit/>
          </a:bodyPr>
          <a:lstStyle/>
          <a:p>
            <a:pPr marL="0" indent="0" algn="r">
              <a:buNone/>
            </a:pPr>
            <a:r>
              <a:rPr lang="fa-IR" sz="3000" dirty="0" smtClean="0">
                <a:cs typeface="B Nazanin" panose="00000400000000000000" pitchFamily="2" charset="-78"/>
              </a:rPr>
              <a:t>ماده3: پوشش های قابل ارائه</a:t>
            </a:r>
          </a:p>
          <a:p>
            <a:pPr marL="0" indent="0" algn="r">
              <a:buNone/>
            </a:pPr>
            <a:r>
              <a:rPr lang="fa-IR" sz="3000" dirty="0" smtClean="0">
                <a:cs typeface="B Nazanin" panose="00000400000000000000" pitchFamily="2" charset="-78"/>
              </a:rPr>
              <a:t>الف: پوشش های اصلی      ب:پوشش های اضافی </a:t>
            </a:r>
          </a:p>
        </p:txBody>
      </p:sp>
      <p:pic>
        <p:nvPicPr>
          <p:cNvPr id="4" name="Picture 3">
            <a:extLst>
              <a:ext uri="{FF2B5EF4-FFF2-40B4-BE49-F238E27FC236}">
                <a16:creationId xmlns:a16="http://schemas.microsoft.com/office/drawing/2014/main" id="{700391D1-7D1A-1531-8ABB-14954564BA7A}"/>
              </a:ext>
            </a:extLst>
          </p:cNvPr>
          <p:cNvPicPr>
            <a:picLocks noChangeAspect="1"/>
          </p:cNvPicPr>
          <p:nvPr/>
        </p:nvPicPr>
        <p:blipFill>
          <a:blip r:embed="rId2"/>
          <a:stretch>
            <a:fillRect/>
          </a:stretch>
        </p:blipFill>
        <p:spPr>
          <a:xfrm>
            <a:off x="339571" y="235135"/>
            <a:ext cx="1461731" cy="1447016"/>
          </a:xfrm>
          <a:prstGeom prst="rect">
            <a:avLst/>
          </a:prstGeom>
        </p:spPr>
      </p:pic>
    </p:spTree>
    <p:extLst>
      <p:ext uri="{BB962C8B-B14F-4D97-AF65-F5344CB8AC3E}">
        <p14:creationId xmlns:p14="http://schemas.microsoft.com/office/powerpoint/2010/main" val="384181396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30060"/>
            <a:ext cx="9603275" cy="723694"/>
          </a:xfrm>
        </p:spPr>
        <p:txBody>
          <a:bodyPr>
            <a:normAutofit/>
          </a:bodyPr>
          <a:lstStyle/>
          <a:p>
            <a:pPr algn="r"/>
            <a:r>
              <a:rPr lang="fa-IR" sz="3000" b="1" dirty="0" smtClean="0">
                <a:solidFill>
                  <a:srgbClr val="002060"/>
                </a:solidFill>
                <a:cs typeface="B Nazanin" panose="00000400000000000000" pitchFamily="2" charset="-78"/>
              </a:rPr>
              <a:t>ماده 3 بند الف ( پوشش های اصلی بیمه نامه)</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sz="2000" dirty="0" smtClean="0">
                <a:cs typeface="B Nazanin" panose="00000400000000000000" pitchFamily="2" charset="-78"/>
              </a:rPr>
              <a:t>1- </a:t>
            </a:r>
            <a:r>
              <a:rPr lang="fa-IR" sz="2000" dirty="0">
                <a:cs typeface="B Nazanin" panose="00000400000000000000" pitchFamily="2" charset="-78"/>
              </a:rPr>
              <a:t>جبران </a:t>
            </a:r>
            <a:r>
              <a:rPr lang="fa-IR" sz="2000" dirty="0" smtClean="0">
                <a:cs typeface="B Nazanin" panose="00000400000000000000" pitchFamily="2" charset="-78"/>
              </a:rPr>
              <a:t>هزينه هاي </a:t>
            </a:r>
            <a:r>
              <a:rPr lang="fa-IR" sz="2000" dirty="0">
                <a:cs typeface="B Nazanin" panose="00000400000000000000" pitchFamily="2" charset="-78"/>
              </a:rPr>
              <a:t>بستري،جراحي </a:t>
            </a:r>
            <a:r>
              <a:rPr lang="fa-IR" sz="2000" dirty="0" smtClean="0">
                <a:cs typeface="B Nazanin" panose="00000400000000000000" pitchFamily="2" charset="-78"/>
              </a:rPr>
              <a:t>در بيمارستان</a:t>
            </a:r>
            <a:r>
              <a:rPr lang="fa-IR" sz="2000" dirty="0">
                <a:cs typeface="B Nazanin" panose="00000400000000000000" pitchFamily="2" charset="-78"/>
              </a:rPr>
              <a:t>ه</a:t>
            </a:r>
            <a:r>
              <a:rPr lang="fa-IR" sz="2000" dirty="0" smtClean="0">
                <a:cs typeface="B Nazanin" panose="00000400000000000000" pitchFamily="2" charset="-78"/>
              </a:rPr>
              <a:t>ا و مراكز </a:t>
            </a:r>
            <a:r>
              <a:rPr lang="fa-IR" sz="2000" dirty="0">
                <a:cs typeface="B Nazanin" panose="00000400000000000000" pitchFamily="2" charset="-78"/>
              </a:rPr>
              <a:t>جراحي </a:t>
            </a:r>
            <a:r>
              <a:rPr lang="fa-IR" sz="2000" dirty="0" smtClean="0">
                <a:cs typeface="B Nazanin" panose="00000400000000000000" pitchFamily="2" charset="-78"/>
              </a:rPr>
              <a:t>محدود</a:t>
            </a:r>
            <a:r>
              <a:rPr lang="en-US" sz="2000" dirty="0" smtClean="0">
                <a:cs typeface="B Nazanin" panose="00000400000000000000" pitchFamily="2" charset="-78"/>
              </a:rPr>
              <a:t>            </a:t>
            </a:r>
          </a:p>
          <a:p>
            <a:pPr marL="0" indent="0" algn="r">
              <a:buNone/>
            </a:pPr>
            <a:r>
              <a:rPr lang="fa-IR" sz="2000" dirty="0" smtClean="0">
                <a:cs typeface="B Nazanin" panose="00000400000000000000" pitchFamily="2" charset="-78"/>
              </a:rPr>
              <a:t>0</a:t>
            </a:r>
            <a:r>
              <a:rPr lang="en-US" sz="2000" dirty="0" smtClean="0">
                <a:cs typeface="B Nazanin" panose="00000400000000000000" pitchFamily="2" charset="-78"/>
              </a:rPr>
              <a:t> </a:t>
            </a:r>
            <a:r>
              <a:rPr lang="fa-IR" sz="2000" dirty="0" smtClean="0">
                <a:cs typeface="B Nazanin" panose="00000400000000000000" pitchFamily="2" charset="-78"/>
              </a:rPr>
              <a:t>2-هزينه </a:t>
            </a:r>
            <a:r>
              <a:rPr lang="fa-IR" sz="2000" dirty="0">
                <a:cs typeface="B Nazanin" panose="00000400000000000000" pitchFamily="2" charset="-78"/>
              </a:rPr>
              <a:t>همراه </a:t>
            </a:r>
            <a:r>
              <a:rPr lang="fa-IR" sz="2000" dirty="0" smtClean="0">
                <a:cs typeface="B Nazanin" panose="00000400000000000000" pitchFamily="2" charset="-78"/>
              </a:rPr>
              <a:t>بيمه شدگان </a:t>
            </a:r>
            <a:r>
              <a:rPr lang="fa-IR" sz="2000" dirty="0">
                <a:cs typeface="B Nazanin" panose="00000400000000000000" pitchFamily="2" charset="-78"/>
              </a:rPr>
              <a:t>بستري در بيمارستان كه سن بيمار كمتر از10سال يا بيشتر از۷0سال </a:t>
            </a:r>
            <a:r>
              <a:rPr lang="fa-IR" sz="2000" dirty="0" smtClean="0">
                <a:cs typeface="B Nazanin" panose="00000400000000000000" pitchFamily="2" charset="-78"/>
              </a:rPr>
              <a:t>باشد.</a:t>
            </a:r>
          </a:p>
          <a:p>
            <a:pPr marL="0" indent="0" algn="r">
              <a:buNone/>
            </a:pPr>
            <a:r>
              <a:rPr lang="fa-IR" sz="2000" dirty="0" smtClean="0">
                <a:cs typeface="B Nazanin" panose="00000400000000000000" pitchFamily="2" charset="-78"/>
              </a:rPr>
              <a:t>3-</a:t>
            </a:r>
            <a:r>
              <a:rPr lang="fa-IR" sz="2000" dirty="0">
                <a:cs typeface="B Nazanin" panose="00000400000000000000" pitchFamily="2" charset="-78"/>
              </a:rPr>
              <a:t>هزينه آمبولانس و ساير فوريتهاي پزشکي </a:t>
            </a:r>
            <a:r>
              <a:rPr lang="fa-IR" sz="2000" dirty="0" smtClean="0">
                <a:solidFill>
                  <a:srgbClr val="FF0000"/>
                </a:solidFill>
                <a:cs typeface="B Nazanin" panose="00000400000000000000" pitchFamily="2" charset="-78"/>
              </a:rPr>
              <a:t>مشروط به بستري شدن بيمه شده </a:t>
            </a:r>
            <a:r>
              <a:rPr lang="fa-IR" sz="2000" dirty="0">
                <a:cs typeface="B Nazanin" panose="00000400000000000000" pitchFamily="2" charset="-78"/>
              </a:rPr>
              <a:t>در مراكز درماني و </a:t>
            </a:r>
            <a:r>
              <a:rPr lang="fa-IR" sz="2000" dirty="0" smtClean="0">
                <a:cs typeface="B Nazanin" panose="00000400000000000000" pitchFamily="2" charset="-78"/>
              </a:rPr>
              <a:t>يا </a:t>
            </a:r>
            <a:r>
              <a:rPr lang="fa-IR" sz="2000" dirty="0" smtClean="0">
                <a:solidFill>
                  <a:srgbClr val="FF0000"/>
                </a:solidFill>
                <a:cs typeface="B Nazanin" panose="00000400000000000000" pitchFamily="2" charset="-78"/>
              </a:rPr>
              <a:t>انتقال بيمار بستري </a:t>
            </a:r>
            <a:r>
              <a:rPr lang="fa-IR" sz="2000" dirty="0">
                <a:solidFill>
                  <a:srgbClr val="FF0000"/>
                </a:solidFill>
                <a:cs typeface="B Nazanin" panose="00000400000000000000" pitchFamily="2" charset="-78"/>
              </a:rPr>
              <a:t>شده </a:t>
            </a:r>
            <a:r>
              <a:rPr lang="fa-IR" sz="2000" dirty="0">
                <a:cs typeface="B Nazanin" panose="00000400000000000000" pitchFamily="2" charset="-78"/>
              </a:rPr>
              <a:t>به ساير مراكز تشخيصي-درماني طبق دستور پزشک معالج</a:t>
            </a:r>
            <a:r>
              <a:rPr lang="fa-IR" sz="2000" dirty="0" smtClean="0">
                <a:cs typeface="B Nazanin" panose="00000400000000000000" pitchFamily="2" charset="-78"/>
              </a:rPr>
              <a:t>.</a:t>
            </a:r>
          </a:p>
          <a:p>
            <a:pPr marL="0" indent="0" algn="r">
              <a:buNone/>
            </a:pPr>
            <a:r>
              <a:rPr lang="fa-IR" sz="2000" dirty="0" smtClean="0">
                <a:cs typeface="B Nazanin" panose="00000400000000000000" pitchFamily="2" charset="-78"/>
              </a:rPr>
              <a:t>* پروتزهای مصرفی حین عمل جراحی در دل بند بیمارستانی می باشد. </a:t>
            </a: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209" y="4127619"/>
            <a:ext cx="4122382" cy="2435551"/>
          </a:xfrm>
          <a:prstGeom prst="rect">
            <a:avLst/>
          </a:prstGeom>
          <a:ln>
            <a:noFill/>
          </a:ln>
          <a:effectLst>
            <a:softEdge rad="112500"/>
          </a:effectLst>
        </p:spPr>
      </p:pic>
    </p:spTree>
    <p:extLst>
      <p:ext uri="{BB962C8B-B14F-4D97-AF65-F5344CB8AC3E}">
        <p14:creationId xmlns:p14="http://schemas.microsoft.com/office/powerpoint/2010/main" val="2121275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30060"/>
            <a:ext cx="9603275" cy="723694"/>
          </a:xfrm>
        </p:spPr>
        <p:txBody>
          <a:bodyPr>
            <a:normAutofit/>
          </a:bodyPr>
          <a:lstStyle/>
          <a:p>
            <a:pPr algn="r"/>
            <a:r>
              <a:rPr lang="fa-IR" sz="3000" b="1" dirty="0" smtClean="0">
                <a:solidFill>
                  <a:srgbClr val="002060"/>
                </a:solidFill>
                <a:cs typeface="B Nazanin" panose="00000400000000000000" pitchFamily="2" charset="-78"/>
              </a:rPr>
              <a:t>در بند بستری موارد ذیل به بیمه گزار پیشنهاد میگردد:</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sz="2000" dirty="0">
                <a:cs typeface="B Nazanin" panose="00000400000000000000" pitchFamily="2" charset="-78"/>
              </a:rPr>
              <a:t>جبران هزینه تهیه اعضای طبیعی بدن ( تا سقف بستری</a:t>
            </a:r>
            <a:r>
              <a:rPr lang="fa-IR" sz="2000" dirty="0" smtClean="0">
                <a:cs typeface="B Nazanin" panose="00000400000000000000" pitchFamily="2" charset="-78"/>
              </a:rPr>
              <a:t>)</a:t>
            </a:r>
          </a:p>
          <a:p>
            <a:pPr marL="0" indent="0" algn="r">
              <a:buNone/>
            </a:pPr>
            <a:r>
              <a:rPr lang="fa-IR" sz="2000" dirty="0">
                <a:cs typeface="B Nazanin" panose="00000400000000000000" pitchFamily="2" charset="-78"/>
              </a:rPr>
              <a:t>دستگاه اکسیژن </a:t>
            </a:r>
            <a:r>
              <a:rPr lang="fa-IR" sz="2000" dirty="0" smtClean="0">
                <a:cs typeface="B Nazanin" panose="00000400000000000000" pitchFamily="2" charset="-78"/>
              </a:rPr>
              <a:t>ساز</a:t>
            </a:r>
          </a:p>
          <a:p>
            <a:pPr marL="0" indent="0" algn="r">
              <a:buNone/>
            </a:pPr>
            <a:r>
              <a:rPr lang="fa-IR" sz="2000" dirty="0">
                <a:cs typeface="B Nazanin" panose="00000400000000000000" pitchFamily="2" charset="-78"/>
              </a:rPr>
              <a:t>تست </a:t>
            </a:r>
            <a:r>
              <a:rPr lang="fa-IR" sz="2000" dirty="0" smtClean="0">
                <a:cs typeface="B Nazanin" panose="00000400000000000000" pitchFamily="2" charset="-78"/>
              </a:rPr>
              <a:t>خواب</a:t>
            </a:r>
          </a:p>
          <a:p>
            <a:pPr marL="0" indent="0" algn="r">
              <a:buNone/>
            </a:pPr>
            <a:r>
              <a:rPr lang="fa-IR" sz="2000" dirty="0">
                <a:cs typeface="B Nazanin" panose="00000400000000000000" pitchFamily="2" charset="-78"/>
              </a:rPr>
              <a:t>جبران هزینه داروی بیماری های خاص و بیماری های صعب العلاج ،</a:t>
            </a:r>
            <a:r>
              <a:rPr lang="fa-IR" sz="2000" dirty="0" smtClean="0">
                <a:cs typeface="B Nazanin" panose="00000400000000000000" pitchFamily="2" charset="-78"/>
              </a:rPr>
              <a:t>داروی ام اس پارکینسون </a:t>
            </a:r>
            <a:r>
              <a:rPr lang="fa-IR" sz="2000" dirty="0">
                <a:cs typeface="B Nazanin" panose="00000400000000000000" pitchFamily="2" charset="-78"/>
              </a:rPr>
              <a:t>و هپاتیت </a:t>
            </a: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spTree>
    <p:extLst>
      <p:ext uri="{BB962C8B-B14F-4D97-AF65-F5344CB8AC3E}">
        <p14:creationId xmlns:p14="http://schemas.microsoft.com/office/powerpoint/2010/main" val="2466290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30060"/>
            <a:ext cx="9603275" cy="723694"/>
          </a:xfrm>
        </p:spPr>
        <p:txBody>
          <a:bodyPr>
            <a:normAutofit/>
          </a:bodyPr>
          <a:lstStyle/>
          <a:p>
            <a:pPr algn="r"/>
            <a:r>
              <a:rPr lang="fa-IR" sz="3000" b="1" dirty="0" smtClean="0">
                <a:solidFill>
                  <a:srgbClr val="002060"/>
                </a:solidFill>
                <a:cs typeface="B Nazanin" panose="00000400000000000000" pitchFamily="2" charset="-78"/>
              </a:rPr>
              <a:t>ماده 3 بند ب ( پوشش های اضافی)</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2249487"/>
            <a:ext cx="9905999" cy="4518958"/>
          </a:xfrm>
        </p:spPr>
        <p:txBody>
          <a:bodyPr>
            <a:normAutofit/>
          </a:bodyPr>
          <a:lstStyle/>
          <a:p>
            <a:pPr marL="0" indent="0" algn="r">
              <a:buNone/>
            </a:pPr>
            <a:r>
              <a:rPr lang="fa-IR" sz="2000" dirty="0" smtClean="0">
                <a:cs typeface="B Nazanin" panose="00000400000000000000" pitchFamily="2" charset="-78"/>
              </a:rPr>
              <a:t>1-جراحی های خاص 200%                                                7-رفع عیوب انکساری 15%</a:t>
            </a:r>
          </a:p>
          <a:p>
            <a:pPr marL="0" indent="0" algn="r">
              <a:buNone/>
            </a:pPr>
            <a:r>
              <a:rPr lang="fa-IR" sz="2000" dirty="0" smtClean="0">
                <a:cs typeface="B Nazanin" panose="00000400000000000000" pitchFamily="2" charset="-78"/>
              </a:rPr>
              <a:t>2-زایمان 50%                                                                8-جراحی مجاز سرپائی   10%</a:t>
            </a:r>
          </a:p>
          <a:p>
            <a:pPr marL="0" indent="0" algn="r">
              <a:buNone/>
            </a:pPr>
            <a:r>
              <a:rPr lang="fa-IR" sz="2000" dirty="0" smtClean="0">
                <a:cs typeface="B Nazanin" panose="00000400000000000000" pitchFamily="2" charset="-78"/>
              </a:rPr>
              <a:t>3-نازائی و ناباروری  50%                                                   9-عینک و لنز طبی 2%</a:t>
            </a:r>
          </a:p>
          <a:p>
            <a:pPr marL="0" indent="0" algn="r">
              <a:buNone/>
            </a:pPr>
            <a:r>
              <a:rPr lang="fa-IR" sz="2000" dirty="0" smtClean="0">
                <a:cs typeface="B Nazanin" panose="00000400000000000000" pitchFamily="2" charset="-78"/>
              </a:rPr>
              <a:t>4-هزینه های پاراکلینیکی  (گروه 1 تا 6 ) 50%                      10-سمعک   10%</a:t>
            </a:r>
          </a:p>
          <a:p>
            <a:pPr marL="0" indent="0" algn="r">
              <a:buNone/>
            </a:pPr>
            <a:r>
              <a:rPr lang="fa-IR" sz="2000" dirty="0" smtClean="0">
                <a:cs typeface="B Nazanin" panose="00000400000000000000" pitchFamily="2" charset="-78"/>
              </a:rPr>
              <a:t>5-ویزیت و دارو     5%                                                     11-اروتز   2%</a:t>
            </a:r>
          </a:p>
          <a:p>
            <a:pPr marL="0" indent="0" algn="r">
              <a:buNone/>
            </a:pPr>
            <a:r>
              <a:rPr lang="fa-IR" sz="2000" dirty="0" smtClean="0">
                <a:cs typeface="B Nazanin" panose="00000400000000000000" pitchFamily="2" charset="-78"/>
              </a:rPr>
              <a:t>6-دندانپزشکی   15%                                                      12- جبران تهیه اعضای طبیعی بدن (تا سقف بیمارستانی)</a:t>
            </a:r>
          </a:p>
          <a:p>
            <a:pPr marL="0" indent="0" algn="r">
              <a:buNone/>
            </a:pP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spTree>
    <p:extLst>
      <p:ext uri="{BB962C8B-B14F-4D97-AF65-F5344CB8AC3E}">
        <p14:creationId xmlns:p14="http://schemas.microsoft.com/office/powerpoint/2010/main" val="37225360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30060"/>
            <a:ext cx="9603275" cy="723694"/>
          </a:xfrm>
        </p:spPr>
        <p:txBody>
          <a:bodyPr>
            <a:normAutofit/>
          </a:bodyPr>
          <a:lstStyle/>
          <a:p>
            <a:pPr algn="r"/>
            <a:r>
              <a:rPr lang="fa-IR" sz="3000" b="1" dirty="0" smtClean="0">
                <a:solidFill>
                  <a:srgbClr val="002060"/>
                </a:solidFill>
                <a:cs typeface="B Nazanin" panose="00000400000000000000" pitchFamily="2" charset="-78"/>
              </a:rPr>
              <a:t>1-جراحی خاص - (200%)</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2249487"/>
            <a:ext cx="9905999" cy="4518958"/>
          </a:xfrm>
        </p:spPr>
        <p:txBody>
          <a:bodyPr>
            <a:normAutofit/>
          </a:bodyPr>
          <a:lstStyle/>
          <a:p>
            <a:pPr marL="0" indent="0" algn="just">
              <a:buNone/>
            </a:pPr>
            <a:r>
              <a:rPr lang="fa-IR" dirty="0" smtClean="0">
                <a:cs typeface="B Nazanin" panose="00000400000000000000" pitchFamily="2" charset="-78"/>
              </a:rPr>
              <a:t>راديوتراپي،شیمی درمانی، </a:t>
            </a:r>
            <a:r>
              <a:rPr lang="fa-IR" dirty="0">
                <a:cs typeface="B Nazanin" panose="00000400000000000000" pitchFamily="2" charset="-78"/>
              </a:rPr>
              <a:t>اعمال جراحي مرتبط با سرطان، قلب، مغز و اعصاب مركزي و نخاع، ديسک و </a:t>
            </a:r>
            <a:r>
              <a:rPr lang="fa-IR" dirty="0" smtClean="0">
                <a:cs typeface="B Nazanin" panose="00000400000000000000" pitchFamily="2" charset="-78"/>
              </a:rPr>
              <a:t> ستون فقرات ، گامانايف ، پيوند ريه ، </a:t>
            </a:r>
            <a:r>
              <a:rPr lang="fa-IR" dirty="0">
                <a:cs typeface="B Nazanin" panose="00000400000000000000" pitchFamily="2" charset="-78"/>
              </a:rPr>
              <a:t>پيوند كبد، پيوند كليه، پيوند مغز استخوان و آنژيوپلاستي عروق </a:t>
            </a:r>
            <a:r>
              <a:rPr lang="fa-IR" dirty="0" smtClean="0">
                <a:cs typeface="B Nazanin" panose="00000400000000000000" pitchFamily="2" charset="-78"/>
              </a:rPr>
              <a:t>كرونر </a:t>
            </a:r>
            <a:r>
              <a:rPr lang="fa-IR" dirty="0">
                <a:cs typeface="B Nazanin" panose="00000400000000000000" pitchFamily="2" charset="-78"/>
              </a:rPr>
              <a:t>و عروق داخل </a:t>
            </a:r>
            <a:r>
              <a:rPr lang="fa-IR" dirty="0" smtClean="0">
                <a:cs typeface="B Nazanin" panose="00000400000000000000" pitchFamily="2" charset="-78"/>
              </a:rPr>
              <a:t>مغز </a:t>
            </a:r>
            <a:r>
              <a:rPr lang="fa-IR" dirty="0" smtClean="0">
                <a:solidFill>
                  <a:srgbClr val="FF0000"/>
                </a:solidFill>
                <a:cs typeface="B Nazanin" panose="00000400000000000000" pitchFamily="2" charset="-78"/>
              </a:rPr>
              <a:t>(با احتساب بند 1)                                                                                    </a:t>
            </a:r>
          </a:p>
          <a:p>
            <a:pPr marL="0" indent="0" algn="r">
              <a:buNone/>
            </a:pPr>
            <a:endParaRPr lang="en-US" sz="2000" dirty="0">
              <a:solidFill>
                <a:srgbClr val="FF0000"/>
              </a:solidFill>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pic>
        <p:nvPicPr>
          <p:cNvPr id="5" name="Picture 4"/>
          <p:cNvPicPr>
            <a:picLocks noChangeAspect="1"/>
          </p:cNvPicPr>
          <p:nvPr/>
        </p:nvPicPr>
        <p:blipFill>
          <a:blip r:embed="rId3"/>
          <a:stretch>
            <a:fillRect/>
          </a:stretch>
        </p:blipFill>
        <p:spPr>
          <a:xfrm>
            <a:off x="1451579" y="3722761"/>
            <a:ext cx="4244410" cy="2387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522764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36" y="998692"/>
            <a:ext cx="9603275" cy="723694"/>
          </a:xfrm>
        </p:spPr>
        <p:txBody>
          <a:bodyPr>
            <a:normAutofit/>
          </a:bodyPr>
          <a:lstStyle/>
          <a:p>
            <a:pPr algn="r"/>
            <a:r>
              <a:rPr lang="fa-IR" sz="3000" b="1" dirty="0" smtClean="0">
                <a:solidFill>
                  <a:srgbClr val="002060"/>
                </a:solidFill>
                <a:cs typeface="B Nazanin" panose="00000400000000000000" pitchFamily="2" charset="-78"/>
              </a:rPr>
              <a:t>2-زایمان ( 50%  </a:t>
            </a:r>
            <a:r>
              <a:rPr lang="fa-IR" sz="3000" b="1" dirty="0">
                <a:solidFill>
                  <a:srgbClr val="002060"/>
                </a:solidFill>
                <a:cs typeface="B Nazanin" panose="00000400000000000000" pitchFamily="2" charset="-78"/>
              </a:rPr>
              <a:t>)</a:t>
            </a:r>
            <a:r>
              <a:rPr lang="fa-IR" sz="3000" b="1" dirty="0" smtClean="0">
                <a:solidFill>
                  <a:srgbClr val="002060"/>
                </a:solidFill>
                <a:cs typeface="B Nazanin" panose="00000400000000000000" pitchFamily="2" charset="-78"/>
              </a:rPr>
              <a:t>    3- نازائی   (50%  ) </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2249487"/>
            <a:ext cx="9905999" cy="4518958"/>
          </a:xfrm>
        </p:spPr>
        <p:txBody>
          <a:bodyPr>
            <a:normAutofit/>
          </a:bodyPr>
          <a:lstStyle/>
          <a:p>
            <a:pPr marL="0" indent="0" algn="r">
              <a:buNone/>
            </a:pPr>
            <a:r>
              <a:rPr lang="fa-IR" dirty="0">
                <a:cs typeface="B Nazanin" panose="00000400000000000000" pitchFamily="2" charset="-78"/>
              </a:rPr>
              <a:t>جبران هزينه زايمان اعم از طبيعي و </a:t>
            </a:r>
            <a:r>
              <a:rPr lang="fa-IR" dirty="0" smtClean="0">
                <a:cs typeface="B Nazanin" panose="00000400000000000000" pitchFamily="2" charset="-78"/>
              </a:rPr>
              <a:t>سزارين</a:t>
            </a:r>
          </a:p>
          <a:p>
            <a:pPr marL="0" indent="0" algn="r">
              <a:buNone/>
            </a:pPr>
            <a:r>
              <a:rPr lang="fa-IR" dirty="0">
                <a:cs typeface="B Nazanin" panose="00000400000000000000" pitchFamily="2" charset="-78"/>
              </a:rPr>
              <a:t>جبران هزينه درمان ناباروري و نازايي شامل اعمال جراحي </a:t>
            </a:r>
            <a:r>
              <a:rPr lang="fa-IR" dirty="0" smtClean="0">
                <a:cs typeface="B Nazanin" panose="00000400000000000000" pitchFamily="2" charset="-78"/>
              </a:rPr>
              <a:t>مرتبط </a:t>
            </a:r>
            <a:r>
              <a:rPr lang="en-US" dirty="0" smtClean="0">
                <a:cs typeface="B Nazanin" panose="00000400000000000000" pitchFamily="2" charset="-78"/>
              </a:rPr>
              <a:t>، </a:t>
            </a:r>
            <a:r>
              <a:rPr lang="fa-IR" dirty="0" smtClean="0">
                <a:cs typeface="B Nazanin" panose="00000400000000000000" pitchFamily="2" charset="-78"/>
              </a:rPr>
              <a:t>ميکرواينجکشن</a:t>
            </a:r>
            <a:r>
              <a:rPr lang="en-US" sz="2000" dirty="0" smtClean="0"/>
              <a:t> </a:t>
            </a:r>
            <a:endParaRPr lang="en-US" sz="1800" dirty="0">
              <a:cs typeface="B Nazanin" panose="00000400000000000000" pitchFamily="2" charset="-78"/>
            </a:endParaRPr>
          </a:p>
          <a:p>
            <a:pPr marL="0" indent="0" algn="r">
              <a:buNone/>
            </a:pPr>
            <a:r>
              <a:rPr lang="en-US" sz="2000" dirty="0" smtClean="0"/>
              <a:t>I</a:t>
            </a:r>
            <a:r>
              <a:rPr lang="en-US" dirty="0" smtClean="0"/>
              <a:t>UI،ZIFT،GIFT</a:t>
            </a:r>
            <a:r>
              <a:rPr lang="fa-IR" dirty="0" smtClean="0"/>
              <a:t>،</a:t>
            </a:r>
            <a:r>
              <a:rPr lang="en-US" dirty="0" smtClean="0"/>
              <a:t> IVF</a:t>
            </a:r>
            <a:r>
              <a:rPr lang="fa-IR" sz="2000" dirty="0"/>
              <a:t/>
            </a:r>
            <a:br>
              <a:rPr lang="fa-IR" sz="2000" dirty="0"/>
            </a:b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pic>
        <p:nvPicPr>
          <p:cNvPr id="5" name="Picture 4"/>
          <p:cNvPicPr>
            <a:picLocks noChangeAspect="1"/>
          </p:cNvPicPr>
          <p:nvPr/>
        </p:nvPicPr>
        <p:blipFill>
          <a:blip r:embed="rId3"/>
          <a:stretch>
            <a:fillRect/>
          </a:stretch>
        </p:blipFill>
        <p:spPr>
          <a:xfrm>
            <a:off x="1733910" y="3546504"/>
            <a:ext cx="3760253" cy="29219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538594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30060"/>
            <a:ext cx="9603275" cy="723694"/>
          </a:xfrm>
        </p:spPr>
        <p:txBody>
          <a:bodyPr>
            <a:normAutofit/>
          </a:bodyPr>
          <a:lstStyle/>
          <a:p>
            <a:pPr algn="r"/>
            <a:r>
              <a:rPr lang="fa-IR" sz="3000" b="1" dirty="0" smtClean="0">
                <a:solidFill>
                  <a:srgbClr val="002060"/>
                </a:solidFill>
                <a:cs typeface="B Nazanin" panose="00000400000000000000" pitchFamily="2" charset="-78"/>
              </a:rPr>
              <a:t>4-هزینه های پاراکلینیکی ( 50%)</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3990886" y="1853754"/>
            <a:ext cx="7063968" cy="4518958"/>
          </a:xfrm>
        </p:spPr>
        <p:txBody>
          <a:bodyPr>
            <a:normAutofit fontScale="62500" lnSpcReduction="20000"/>
          </a:bodyPr>
          <a:lstStyle/>
          <a:p>
            <a:pPr algn="r" defTabSz="719138"/>
            <a:r>
              <a:rPr lang="fa-IR" dirty="0">
                <a:cs typeface="B Nazanin" panose="00000400000000000000" pitchFamily="2" charset="-78"/>
              </a:rPr>
              <a:t>1-4-جبران </a:t>
            </a:r>
            <a:r>
              <a:rPr lang="fa-IR" dirty="0" smtClean="0">
                <a:cs typeface="B Nazanin" panose="00000400000000000000" pitchFamily="2" charset="-78"/>
              </a:rPr>
              <a:t>هزينه انواع </a:t>
            </a:r>
            <a:r>
              <a:rPr lang="fa-IR" dirty="0">
                <a:cs typeface="B Nazanin" panose="00000400000000000000" pitchFamily="2" charset="-78"/>
              </a:rPr>
              <a:t>راديوگرافي، آنژيوگرافي عروق محيطي، آنژيوگرافي چشم، سونوگرافي، ماموگرافي و انواع</a:t>
            </a:r>
            <a:r>
              <a:rPr lang="fa-IR" sz="2000" dirty="0">
                <a:cs typeface="B Nazanin" panose="00000400000000000000" pitchFamily="2" charset="-78"/>
              </a:rPr>
              <a:t/>
            </a:r>
            <a:br>
              <a:rPr lang="fa-IR" sz="2000" dirty="0">
                <a:cs typeface="B Nazanin" panose="00000400000000000000" pitchFamily="2" charset="-78"/>
              </a:rPr>
            </a:br>
            <a:r>
              <a:rPr lang="fa-IR" dirty="0">
                <a:cs typeface="B Nazanin" panose="00000400000000000000" pitchFamily="2" charset="-78"/>
              </a:rPr>
              <a:t>اسکن، ام آر آي، پزشکي </a:t>
            </a:r>
            <a:r>
              <a:rPr lang="fa-IR" dirty="0" smtClean="0">
                <a:cs typeface="B Nazanin" panose="00000400000000000000" pitchFamily="2" charset="-78"/>
              </a:rPr>
              <a:t>هستهاي </a:t>
            </a:r>
            <a:r>
              <a:rPr lang="fa-IR" dirty="0">
                <a:cs typeface="B Nazanin" panose="00000400000000000000" pitchFamily="2" charset="-78"/>
              </a:rPr>
              <a:t>(شامل اسکن </a:t>
            </a:r>
            <a:r>
              <a:rPr lang="fa-IR" dirty="0" smtClean="0">
                <a:cs typeface="B Nazanin" panose="00000400000000000000" pitchFamily="2" charset="-78"/>
              </a:rPr>
              <a:t>هسته اي </a:t>
            </a:r>
            <a:r>
              <a:rPr lang="fa-IR" dirty="0">
                <a:cs typeface="B Nazanin" panose="00000400000000000000" pitchFamily="2" charset="-78"/>
              </a:rPr>
              <a:t>و درمان راديوايزوتوپ)، دانسيتومتري در </a:t>
            </a:r>
            <a:r>
              <a:rPr lang="fa-IR" dirty="0" smtClean="0">
                <a:cs typeface="B Nazanin" panose="00000400000000000000" pitchFamily="2" charset="-78"/>
              </a:rPr>
              <a:t>مجموع حداكثر </a:t>
            </a:r>
            <a:r>
              <a:rPr lang="fa-IR" dirty="0">
                <a:cs typeface="B Nazanin" panose="00000400000000000000" pitchFamily="2" charset="-78"/>
              </a:rPr>
              <a:t>تا</a:t>
            </a:r>
            <a:r>
              <a:rPr lang="fa-IR" sz="2000" dirty="0">
                <a:cs typeface="B Nazanin" panose="00000400000000000000" pitchFamily="2" charset="-78"/>
              </a:rPr>
              <a:t/>
            </a:r>
            <a:br>
              <a:rPr lang="fa-IR" sz="2000" dirty="0">
                <a:cs typeface="B Nazanin" panose="00000400000000000000" pitchFamily="2" charset="-78"/>
              </a:rPr>
            </a:br>
            <a:r>
              <a:rPr lang="fa-IR" dirty="0">
                <a:solidFill>
                  <a:srgbClr val="FF0000"/>
                </a:solidFill>
                <a:cs typeface="B Nazanin" panose="00000400000000000000" pitchFamily="2" charset="-78"/>
              </a:rPr>
              <a:t>20درصد</a:t>
            </a:r>
            <a:r>
              <a:rPr lang="fa-IR" dirty="0">
                <a:cs typeface="B Nazanin" panose="00000400000000000000" pitchFamily="2" charset="-78"/>
              </a:rPr>
              <a:t> تعهد پوششهاي اصلي ساليانه براي هر </a:t>
            </a:r>
            <a:r>
              <a:rPr lang="fa-IR" dirty="0" smtClean="0">
                <a:cs typeface="B Nazanin" panose="00000400000000000000" pitchFamily="2" charset="-78"/>
              </a:rPr>
              <a:t>بيمه شده</a:t>
            </a:r>
            <a:r>
              <a:rPr lang="fa-IR" dirty="0">
                <a:cs typeface="B Nazanin" panose="00000400000000000000" pitchFamily="2" charset="-78"/>
              </a:rPr>
              <a:t>.</a:t>
            </a:r>
            <a:r>
              <a:rPr lang="fa-IR" sz="2000" dirty="0">
                <a:cs typeface="B Nazanin" panose="00000400000000000000" pitchFamily="2" charset="-78"/>
              </a:rPr>
              <a:t/>
            </a:r>
            <a:br>
              <a:rPr lang="fa-IR" sz="2000" dirty="0">
                <a:cs typeface="B Nazanin" panose="00000400000000000000" pitchFamily="2" charset="-78"/>
              </a:rPr>
            </a:br>
            <a:r>
              <a:rPr lang="fa-IR" dirty="0">
                <a:cs typeface="B Nazanin" panose="00000400000000000000" pitchFamily="2" charset="-78"/>
              </a:rPr>
              <a:t>2-4-جبران هزينه انواع آندوسکوپي، خدمات تشخيصي قلبي و عروقي شامل انواع الکتروكارديوگرافي، </a:t>
            </a:r>
            <a:r>
              <a:rPr lang="fa-IR" dirty="0" smtClean="0">
                <a:cs typeface="B Nazanin" panose="00000400000000000000" pitchFamily="2" charset="-78"/>
              </a:rPr>
              <a:t>انواع اكوكارديوگرافي</a:t>
            </a:r>
            <a:r>
              <a:rPr lang="fa-IR" dirty="0">
                <a:cs typeface="B Nazanin" panose="00000400000000000000" pitchFamily="2" charset="-78"/>
              </a:rPr>
              <a:t>، انواع هولتر مانيتورينگ، تست ورزش، آناليز پيس ميکر</a:t>
            </a:r>
            <a:r>
              <a:rPr lang="fa-IR" dirty="0" smtClean="0">
                <a:cs typeface="B Nazanin" panose="00000400000000000000" pitchFamily="2" charset="-78"/>
              </a:rPr>
              <a:t>، تيلت </a:t>
            </a:r>
            <a:r>
              <a:rPr lang="fa-IR" dirty="0">
                <a:cs typeface="B Nazanin" panose="00000400000000000000" pitchFamily="2" charset="-78"/>
              </a:rPr>
              <a:t>تست، خدمات </a:t>
            </a:r>
            <a:r>
              <a:rPr lang="fa-IR" dirty="0" smtClean="0">
                <a:cs typeface="B Nazanin" panose="00000400000000000000" pitchFamily="2" charset="-78"/>
              </a:rPr>
              <a:t>تشخيصي</a:t>
            </a:r>
            <a:r>
              <a:rPr lang="fa-IR" sz="2000" dirty="0">
                <a:cs typeface="B Nazanin" panose="00000400000000000000" pitchFamily="2" charset="-78"/>
              </a:rPr>
              <a:t>تنفسي</a:t>
            </a:r>
            <a:br>
              <a:rPr lang="fa-IR" sz="2000" dirty="0">
                <a:cs typeface="B Nazanin" panose="00000400000000000000" pitchFamily="2" charset="-78"/>
              </a:rPr>
            </a:br>
            <a:r>
              <a:rPr lang="fa-IR" dirty="0" smtClean="0">
                <a:cs typeface="B Nazanin" panose="00000400000000000000" pitchFamily="2" charset="-78"/>
              </a:rPr>
              <a:t>شامل(اسپيرومتري و پی اف دی )خدمات </a:t>
            </a:r>
            <a:r>
              <a:rPr lang="fa-IR" dirty="0">
                <a:cs typeface="B Nazanin" panose="00000400000000000000" pitchFamily="2" charset="-78"/>
              </a:rPr>
              <a:t>تشخيصي الکتروميلوگرافي و هدايت </a:t>
            </a:r>
            <a:r>
              <a:rPr lang="fa-IR" dirty="0" smtClean="0">
                <a:cs typeface="B Nazanin" panose="00000400000000000000" pitchFamily="2" charset="-78"/>
              </a:rPr>
              <a:t>عصبي ،الکتروانسفالوگرافي</a:t>
            </a:r>
            <a:r>
              <a:rPr lang="en-US" dirty="0" smtClean="0">
                <a:cs typeface="B Nazanin" panose="00000400000000000000" pitchFamily="2" charset="-78"/>
              </a:rPr>
              <a:t>EEG</a:t>
            </a:r>
            <a:r>
              <a:rPr lang="en-US" dirty="0">
                <a:cs typeface="B Nazanin" panose="00000400000000000000" pitchFamily="2" charset="-78"/>
              </a:rPr>
              <a:t>)، </a:t>
            </a:r>
            <a:r>
              <a:rPr lang="fa-IR" dirty="0">
                <a:cs typeface="B Nazanin" panose="00000400000000000000" pitchFamily="2" charset="-78"/>
              </a:rPr>
              <a:t>خدمات تشخيصي يوروديناميک (نوار مثانه)، خدمات تشخيصي و پرتو پزشکي </a:t>
            </a:r>
            <a:r>
              <a:rPr lang="fa-IR" dirty="0" smtClean="0">
                <a:cs typeface="B Nazanin" panose="00000400000000000000" pitchFamily="2" charset="-78"/>
              </a:rPr>
              <a:t>چشم مانند </a:t>
            </a:r>
            <a:r>
              <a:rPr lang="fa-IR" dirty="0">
                <a:cs typeface="B Nazanin" panose="00000400000000000000" pitchFamily="2" charset="-78"/>
              </a:rPr>
              <a:t>اپتومتري، پريمتري، بيومتري و پنتاكم، شنوايي سنجي (انواع اديومتري) درمجموع حداكثر تا</a:t>
            </a:r>
            <a:r>
              <a:rPr lang="fa-IR" dirty="0">
                <a:solidFill>
                  <a:srgbClr val="FF0000"/>
                </a:solidFill>
                <a:cs typeface="B Nazanin" panose="00000400000000000000" pitchFamily="2" charset="-78"/>
              </a:rPr>
              <a:t>20درصد</a:t>
            </a:r>
            <a:r>
              <a:rPr lang="fa-IR" dirty="0">
                <a:cs typeface="B Nazanin" panose="00000400000000000000" pitchFamily="2" charset="-78"/>
              </a:rPr>
              <a:t> </a:t>
            </a:r>
            <a:r>
              <a:rPr lang="fa-IR" dirty="0" smtClean="0">
                <a:cs typeface="B Nazanin" panose="00000400000000000000" pitchFamily="2" charset="-78"/>
              </a:rPr>
              <a:t>تعهد پوششهاي </a:t>
            </a:r>
            <a:r>
              <a:rPr lang="fa-IR" dirty="0">
                <a:cs typeface="B Nazanin" panose="00000400000000000000" pitchFamily="2" charset="-78"/>
              </a:rPr>
              <a:t>اصلي ساليانه براي هر </a:t>
            </a:r>
            <a:r>
              <a:rPr lang="fa-IR" dirty="0" smtClean="0">
                <a:cs typeface="B Nazanin" panose="00000400000000000000" pitchFamily="2" charset="-78"/>
              </a:rPr>
              <a:t>بيمه شده</a:t>
            </a:r>
            <a:r>
              <a:rPr lang="fa-IR" dirty="0">
                <a:cs typeface="B Nazanin" panose="00000400000000000000" pitchFamily="2" charset="-78"/>
              </a:rPr>
              <a:t>.</a:t>
            </a:r>
            <a:r>
              <a:rPr lang="fa-IR" sz="2000" dirty="0">
                <a:cs typeface="B Nazanin" panose="00000400000000000000" pitchFamily="2" charset="-78"/>
              </a:rPr>
              <a:t/>
            </a:r>
            <a:br>
              <a:rPr lang="fa-IR" sz="2000" dirty="0">
                <a:cs typeface="B Nazanin" panose="00000400000000000000" pitchFamily="2" charset="-78"/>
              </a:rPr>
            </a:br>
            <a:r>
              <a:rPr lang="fa-IR" dirty="0">
                <a:cs typeface="B Nazanin" panose="00000400000000000000" pitchFamily="2" charset="-78"/>
              </a:rPr>
              <a:t>3-4-جبران هزينه انواع خدمات آزمايشهاي تشخيصي پزشکي شامل پاتولوژي و ژنتيک پزشکي، تستهاي آلرژيک</a:t>
            </a:r>
            <a:r>
              <a:rPr lang="fa-IR" sz="2000" dirty="0">
                <a:cs typeface="B Nazanin" panose="00000400000000000000" pitchFamily="2" charset="-78"/>
              </a:rPr>
              <a:t/>
            </a:r>
            <a:br>
              <a:rPr lang="fa-IR" sz="2000" dirty="0">
                <a:cs typeface="B Nazanin" panose="00000400000000000000" pitchFamily="2" charset="-78"/>
              </a:rPr>
            </a:br>
            <a:r>
              <a:rPr lang="fa-IR" dirty="0">
                <a:cs typeface="B Nazanin" panose="00000400000000000000" pitchFamily="2" charset="-78"/>
              </a:rPr>
              <a:t>در مجموع حداكثر تا</a:t>
            </a:r>
            <a:r>
              <a:rPr lang="fa-IR" dirty="0">
                <a:solidFill>
                  <a:srgbClr val="FF0000"/>
                </a:solidFill>
                <a:cs typeface="B Nazanin" panose="00000400000000000000" pitchFamily="2" charset="-78"/>
              </a:rPr>
              <a:t>10درصد</a:t>
            </a:r>
            <a:r>
              <a:rPr lang="fa-IR" dirty="0">
                <a:cs typeface="B Nazanin" panose="00000400000000000000" pitchFamily="2" charset="-78"/>
              </a:rPr>
              <a:t> تعهد پوششهاي اصلي ساليانه براي هر </a:t>
            </a:r>
            <a:r>
              <a:rPr lang="fa-IR" dirty="0" smtClean="0">
                <a:cs typeface="B Nazanin" panose="00000400000000000000" pitchFamily="2" charset="-78"/>
              </a:rPr>
              <a:t>بيمه شده</a:t>
            </a:r>
            <a:r>
              <a:rPr lang="fa-IR" dirty="0">
                <a:cs typeface="B Nazanin" panose="00000400000000000000" pitchFamily="2" charset="-78"/>
              </a:rPr>
              <a:t>.</a:t>
            </a:r>
            <a:r>
              <a:rPr lang="fa-IR" sz="2000" dirty="0">
                <a:cs typeface="B Nazanin" panose="00000400000000000000" pitchFamily="2" charset="-78"/>
              </a:rPr>
              <a:t/>
            </a:r>
            <a:br>
              <a:rPr lang="fa-IR" sz="2000" dirty="0">
                <a:cs typeface="B Nazanin" panose="00000400000000000000" pitchFamily="2" charset="-78"/>
              </a:rPr>
            </a:br>
            <a:r>
              <a:rPr lang="fa-IR" dirty="0">
                <a:cs typeface="B Nazanin" panose="00000400000000000000" pitchFamily="2" charset="-78"/>
              </a:rPr>
              <a:t>4-4-جبران هزينه تستهاي غربالگري جنين شامل ماركرهاي جنيني و آزمايشات ژنتيک جنين در مجموع حداكثر</a:t>
            </a:r>
            <a:r>
              <a:rPr lang="fa-IR" sz="2000" dirty="0">
                <a:cs typeface="B Nazanin" panose="00000400000000000000" pitchFamily="2" charset="-78"/>
              </a:rPr>
              <a:t/>
            </a:r>
            <a:br>
              <a:rPr lang="fa-IR" sz="2000" dirty="0">
                <a:cs typeface="B Nazanin" panose="00000400000000000000" pitchFamily="2" charset="-78"/>
              </a:rPr>
            </a:br>
            <a:r>
              <a:rPr lang="fa-IR" dirty="0">
                <a:cs typeface="B Nazanin" panose="00000400000000000000" pitchFamily="2" charset="-78"/>
              </a:rPr>
              <a:t>تا</a:t>
            </a:r>
            <a:r>
              <a:rPr lang="fa-IR" dirty="0">
                <a:solidFill>
                  <a:srgbClr val="FF0000"/>
                </a:solidFill>
                <a:cs typeface="B Nazanin" panose="00000400000000000000" pitchFamily="2" charset="-78"/>
              </a:rPr>
              <a:t>10درصد</a:t>
            </a:r>
            <a:r>
              <a:rPr lang="fa-IR" dirty="0">
                <a:cs typeface="B Nazanin" panose="00000400000000000000" pitchFamily="2" charset="-78"/>
              </a:rPr>
              <a:t> تعهد پوششهاي اصلي ساليانه براي هر </a:t>
            </a:r>
            <a:r>
              <a:rPr lang="fa-IR" dirty="0" smtClean="0">
                <a:cs typeface="B Nazanin" panose="00000400000000000000" pitchFamily="2" charset="-78"/>
              </a:rPr>
              <a:t>بيمه شده</a:t>
            </a:r>
            <a:r>
              <a:rPr lang="fa-IR" dirty="0">
                <a:cs typeface="B Nazanin" panose="00000400000000000000" pitchFamily="2" charset="-78"/>
              </a:rPr>
              <a:t>.</a:t>
            </a:r>
            <a:r>
              <a:rPr lang="fa-IR" sz="2000" dirty="0">
                <a:cs typeface="B Nazanin" panose="00000400000000000000" pitchFamily="2" charset="-78"/>
              </a:rPr>
              <a:t/>
            </a:r>
            <a:br>
              <a:rPr lang="fa-IR" sz="2000" dirty="0">
                <a:cs typeface="B Nazanin" panose="00000400000000000000" pitchFamily="2" charset="-78"/>
              </a:rPr>
            </a:br>
            <a:r>
              <a:rPr lang="fa-IR" dirty="0">
                <a:cs typeface="B Nazanin" panose="00000400000000000000" pitchFamily="2" charset="-78"/>
              </a:rPr>
              <a:t>5-4-جبران هزينه </a:t>
            </a:r>
            <a:r>
              <a:rPr lang="fa-IR" dirty="0" smtClean="0">
                <a:cs typeface="B Nazanin" panose="00000400000000000000" pitchFamily="2" charset="-78"/>
              </a:rPr>
              <a:t>فيزيوتراپي کار درمانی و گفتار درمانی </a:t>
            </a:r>
            <a:r>
              <a:rPr lang="fa-IR" dirty="0">
                <a:cs typeface="B Nazanin" panose="00000400000000000000" pitchFamily="2" charset="-78"/>
              </a:rPr>
              <a:t>در مجموع حداكثر تا</a:t>
            </a:r>
            <a:r>
              <a:rPr lang="fa-IR" dirty="0">
                <a:solidFill>
                  <a:srgbClr val="FF0000"/>
                </a:solidFill>
                <a:cs typeface="B Nazanin" panose="00000400000000000000" pitchFamily="2" charset="-78"/>
              </a:rPr>
              <a:t>10درصد</a:t>
            </a:r>
            <a:r>
              <a:rPr lang="fa-IR" dirty="0">
                <a:cs typeface="B Nazanin" panose="00000400000000000000" pitchFamily="2" charset="-78"/>
              </a:rPr>
              <a:t> </a:t>
            </a:r>
            <a:r>
              <a:rPr lang="fa-IR" dirty="0" smtClean="0">
                <a:cs typeface="B Nazanin" panose="00000400000000000000" pitchFamily="2" charset="-78"/>
              </a:rPr>
              <a:t>تعهد پوششهای اصلی</a:t>
            </a:r>
            <a:r>
              <a:rPr lang="fa-IR" sz="2000">
                <a:cs typeface="B Nazanin" panose="00000400000000000000" pitchFamily="2" charset="-78"/>
              </a:rPr>
              <a:t/>
            </a:r>
            <a:br>
              <a:rPr lang="fa-IR" sz="2000">
                <a:cs typeface="B Nazanin" panose="00000400000000000000" pitchFamily="2" charset="-78"/>
              </a:rPr>
            </a:br>
            <a:r>
              <a:rPr lang="fa-IR" smtClean="0">
                <a:cs typeface="B Nazanin" panose="00000400000000000000" pitchFamily="2" charset="-78"/>
              </a:rPr>
              <a:t>*جبران </a:t>
            </a:r>
            <a:r>
              <a:rPr lang="fa-IR" dirty="0" smtClean="0">
                <a:cs typeface="B Nazanin" panose="00000400000000000000" pitchFamily="2" charset="-78"/>
              </a:rPr>
              <a:t>هزينه هاي </a:t>
            </a:r>
            <a:r>
              <a:rPr lang="fa-IR" dirty="0">
                <a:cs typeface="B Nazanin" panose="00000400000000000000" pitchFamily="2" charset="-78"/>
              </a:rPr>
              <a:t>بستري جهت </a:t>
            </a:r>
            <a:r>
              <a:rPr lang="fa-IR" dirty="0" smtClean="0">
                <a:cs typeface="B Nazanin" panose="00000400000000000000" pitchFamily="2" charset="-78"/>
              </a:rPr>
              <a:t>درمان بيماريهاي روانپريشي تا</a:t>
            </a:r>
            <a:r>
              <a:rPr lang="fa-IR" dirty="0" smtClean="0">
                <a:solidFill>
                  <a:srgbClr val="FF0000"/>
                </a:solidFill>
                <a:cs typeface="B Nazanin" panose="00000400000000000000" pitchFamily="2" charset="-78"/>
              </a:rPr>
              <a:t>50درصد</a:t>
            </a:r>
            <a:r>
              <a:rPr lang="fa-IR" dirty="0" smtClean="0">
                <a:cs typeface="B Nazanin" panose="00000400000000000000" pitchFamily="2" charset="-78"/>
              </a:rPr>
              <a:t> </a:t>
            </a:r>
            <a:r>
              <a:rPr lang="fa-IR" dirty="0">
                <a:cs typeface="B Nazanin" panose="00000400000000000000" pitchFamily="2" charset="-78"/>
              </a:rPr>
              <a:t>سقف تعهد پوششهاي </a:t>
            </a:r>
            <a:r>
              <a:rPr lang="fa-IR" dirty="0" smtClean="0">
                <a:cs typeface="B Nazanin" panose="00000400000000000000" pitchFamily="2" charset="-78"/>
              </a:rPr>
              <a:t>اصلي سالیانه</a:t>
            </a:r>
            <a:r>
              <a:rPr lang="fa-IR" sz="2000" dirty="0">
                <a:cs typeface="B Nazanin" panose="00000400000000000000" pitchFamily="2" charset="-78"/>
              </a:rPr>
              <a:t/>
            </a:r>
            <a:br>
              <a:rPr lang="fa-IR" sz="2000" dirty="0">
                <a:cs typeface="B Nazanin" panose="00000400000000000000" pitchFamily="2" charset="-78"/>
              </a:rPr>
            </a:br>
            <a:r>
              <a:rPr lang="fa-IR" dirty="0" smtClean="0">
                <a:cs typeface="B Nazanin" panose="00000400000000000000" pitchFamily="2" charset="-78"/>
              </a:rPr>
              <a:t>مندرج </a:t>
            </a:r>
            <a:r>
              <a:rPr lang="fa-IR" dirty="0">
                <a:cs typeface="B Nazanin" panose="00000400000000000000" pitchFamily="2" charset="-78"/>
              </a:rPr>
              <a:t>در بند1قسمت الف ماده3</a:t>
            </a:r>
            <a:r>
              <a:rPr lang="fa-IR" dirty="0" smtClean="0">
                <a:cs typeface="B Nazanin" panose="00000400000000000000" pitchFamily="2" charset="-78"/>
              </a:rPr>
              <a:t>.</a:t>
            </a:r>
            <a:r>
              <a:rPr lang="fa-IR" sz="2000" dirty="0">
                <a:cs typeface="B Nazanin" panose="00000400000000000000" pitchFamily="2" charset="-78"/>
              </a:rPr>
              <a:t/>
            </a:r>
            <a:br>
              <a:rPr lang="fa-IR" sz="2000" dirty="0">
                <a:cs typeface="B Nazanin" panose="00000400000000000000" pitchFamily="2" charset="-78"/>
              </a:rPr>
            </a:br>
            <a:r>
              <a:rPr lang="fa-IR" dirty="0">
                <a:solidFill>
                  <a:srgbClr val="FF0000"/>
                </a:solidFill>
                <a:cs typeface="B Nazanin" panose="00000400000000000000" pitchFamily="2" charset="-78"/>
              </a:rPr>
              <a:t>تبصره1-هزينه نگهداري بيماران روانپريش تحت پوشش نيست.</a:t>
            </a:r>
            <a:r>
              <a:rPr lang="fa-IR" sz="2000" dirty="0">
                <a:cs typeface="B Nazanin" panose="00000400000000000000" pitchFamily="2" charset="-78"/>
              </a:rPr>
              <a:t/>
            </a:r>
            <a:br>
              <a:rPr lang="fa-IR" sz="2000" dirty="0">
                <a:cs typeface="B Nazanin" panose="00000400000000000000" pitchFamily="2" charset="-78"/>
              </a:rPr>
            </a:br>
            <a:r>
              <a:rPr lang="fa-IR" dirty="0">
                <a:cs typeface="B Nazanin" panose="00000400000000000000" pitchFamily="2" charset="-78"/>
              </a:rPr>
              <a:t>تبصره2-تجميع تعهدات هر يک از بندهاي1-4تا5-4براي هر </a:t>
            </a:r>
            <a:r>
              <a:rPr lang="fa-IR" dirty="0" smtClean="0">
                <a:cs typeface="B Nazanin" panose="00000400000000000000" pitchFamily="2" charset="-78"/>
              </a:rPr>
              <a:t>بيمه شده </a:t>
            </a:r>
            <a:r>
              <a:rPr lang="fa-IR" dirty="0">
                <a:cs typeface="B Nazanin" panose="00000400000000000000" pitchFamily="2" charset="-78"/>
              </a:rPr>
              <a:t>مشروط بر آنکه سقف تعهدات تجميعي</a:t>
            </a:r>
            <a:r>
              <a:rPr lang="fa-IR" sz="2000" dirty="0">
                <a:cs typeface="B Nazanin" panose="00000400000000000000" pitchFamily="2" charset="-78"/>
              </a:rPr>
              <a:t/>
            </a:r>
            <a:br>
              <a:rPr lang="fa-IR" sz="2000" dirty="0">
                <a:cs typeface="B Nazanin" panose="00000400000000000000" pitchFamily="2" charset="-78"/>
              </a:rPr>
            </a:br>
            <a:r>
              <a:rPr lang="fa-IR" dirty="0">
                <a:cs typeface="B Nazanin" panose="00000400000000000000" pitchFamily="2" charset="-78"/>
              </a:rPr>
              <a:t>بندهاي مذكور از</a:t>
            </a:r>
            <a:r>
              <a:rPr lang="fa-IR" dirty="0">
                <a:solidFill>
                  <a:srgbClr val="FF0000"/>
                </a:solidFill>
                <a:cs typeface="B Nazanin" panose="00000400000000000000" pitchFamily="2" charset="-78"/>
              </a:rPr>
              <a:t>50درصد سقف</a:t>
            </a:r>
            <a:r>
              <a:rPr lang="fa-IR" dirty="0">
                <a:cs typeface="B Nazanin" panose="00000400000000000000" pitchFamily="2" charset="-78"/>
              </a:rPr>
              <a:t> تعهدات پوششهاي اصلي ساليانه بيشتر نباشد، بلامانع است.</a:t>
            </a: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pic>
        <p:nvPicPr>
          <p:cNvPr id="5" name="Picture 4"/>
          <p:cNvPicPr>
            <a:picLocks noChangeAspect="1"/>
          </p:cNvPicPr>
          <p:nvPr/>
        </p:nvPicPr>
        <p:blipFill>
          <a:blip r:embed="rId3"/>
          <a:stretch>
            <a:fillRect/>
          </a:stretch>
        </p:blipFill>
        <p:spPr>
          <a:xfrm>
            <a:off x="717848" y="2016808"/>
            <a:ext cx="3481656" cy="3452501"/>
          </a:xfrm>
          <a:prstGeom prst="rect">
            <a:avLst/>
          </a:prstGeom>
        </p:spPr>
      </p:pic>
    </p:spTree>
    <p:extLst>
      <p:ext uri="{BB962C8B-B14F-4D97-AF65-F5344CB8AC3E}">
        <p14:creationId xmlns:p14="http://schemas.microsoft.com/office/powerpoint/2010/main" val="36158386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36" y="998692"/>
            <a:ext cx="9603275" cy="723694"/>
          </a:xfrm>
        </p:spPr>
        <p:txBody>
          <a:bodyPr>
            <a:normAutofit/>
          </a:bodyPr>
          <a:lstStyle/>
          <a:p>
            <a:pPr algn="r"/>
            <a:r>
              <a:rPr lang="fa-IR" sz="3000" b="1" dirty="0" smtClean="0">
                <a:solidFill>
                  <a:srgbClr val="002060"/>
                </a:solidFill>
                <a:cs typeface="B Nazanin" panose="00000400000000000000" pitchFamily="2" charset="-78"/>
              </a:rPr>
              <a:t>موارد ذیل به بیمه گزار پیشنهاد میگردد:</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1606610"/>
            <a:ext cx="9905999" cy="5161836"/>
          </a:xfrm>
        </p:spPr>
        <p:txBody>
          <a:bodyPr>
            <a:normAutofit lnSpcReduction="10000"/>
          </a:bodyPr>
          <a:lstStyle/>
          <a:p>
            <a:pPr algn="just" rtl="1"/>
            <a:r>
              <a:rPr lang="fa-IR" sz="1600" dirty="0">
                <a:cs typeface="B Nazanin" panose="00000400000000000000" pitchFamily="2" charset="-78"/>
              </a:rPr>
              <a:t>جبران هزینه </a:t>
            </a:r>
            <a:r>
              <a:rPr lang="fa-IR" sz="1600" dirty="0" smtClean="0">
                <a:cs typeface="B Nazanin" panose="00000400000000000000" pitchFamily="2" charset="-78"/>
              </a:rPr>
              <a:t>سیستوسکوپی(عکس مجاری ادرار) </a:t>
            </a:r>
            <a:r>
              <a:rPr lang="fa-IR" sz="1600" dirty="0">
                <a:cs typeface="B Nazanin" panose="00000400000000000000" pitchFamily="2" charset="-78"/>
              </a:rPr>
              <a:t>و </a:t>
            </a:r>
            <a:r>
              <a:rPr lang="fa-IR" sz="1600" dirty="0" smtClean="0">
                <a:cs typeface="B Nazanin" panose="00000400000000000000" pitchFamily="2" charset="-78"/>
              </a:rPr>
              <a:t>رکتوسکوپی(تشخیص بیماری انتهای روده و مقعد)، </a:t>
            </a:r>
            <a:r>
              <a:rPr lang="fa-IR" sz="1600" dirty="0">
                <a:cs typeface="B Nazanin" panose="00000400000000000000" pitchFamily="2" charset="-78"/>
              </a:rPr>
              <a:t>فالن </a:t>
            </a:r>
            <a:r>
              <a:rPr lang="fa-IR" sz="1600" dirty="0" smtClean="0">
                <a:cs typeface="B Nazanin" panose="00000400000000000000" pitchFamily="2" charset="-78"/>
              </a:rPr>
              <a:t>تست(بررسی عصب دست) ، </a:t>
            </a:r>
            <a:r>
              <a:rPr lang="fa-IR" sz="1600" dirty="0">
                <a:cs typeface="B Nazanin" panose="00000400000000000000" pitchFamily="2" charset="-78"/>
              </a:rPr>
              <a:t>تست قند، کورتون تراپی (جهت کلیه بیماری ها)، تزریق داخل مفصل، تزریق داخل ضایعه، </a:t>
            </a:r>
            <a:r>
              <a:rPr lang="fa-IR" sz="1600" dirty="0" smtClean="0">
                <a:cs typeface="B Nazanin" panose="00000400000000000000" pitchFamily="2" charset="-78"/>
              </a:rPr>
              <a:t>تمپانومتری( تست شنوایی گوش)، </a:t>
            </a:r>
            <a:r>
              <a:rPr lang="fa-IR" sz="1600" dirty="0">
                <a:cs typeface="B Nazanin" panose="00000400000000000000" pitchFamily="2" charset="-78"/>
              </a:rPr>
              <a:t>تست استرس ، مشاوره (روانشناس، روانپزشک، متخصص اعصاب و روان)، تزریقات، سرم تراپی، اکو مری </a:t>
            </a:r>
            <a:r>
              <a:rPr lang="en-US" sz="1600" dirty="0">
                <a:cs typeface="B Nazanin" panose="00000400000000000000" pitchFamily="2" charset="-78"/>
              </a:rPr>
              <a:t>TEE</a:t>
            </a:r>
            <a:r>
              <a:rPr lang="fa-IR" sz="1600" dirty="0">
                <a:cs typeface="B Nazanin" panose="00000400000000000000" pitchFamily="2" charset="-78"/>
              </a:rPr>
              <a:t>، تحریک مغناطیسی مغز </a:t>
            </a:r>
            <a:r>
              <a:rPr lang="en-US" sz="1600" dirty="0">
                <a:cs typeface="B Nazanin" panose="00000400000000000000" pitchFamily="2" charset="-78"/>
              </a:rPr>
              <a:t>TMS</a:t>
            </a:r>
            <a:r>
              <a:rPr lang="fa-IR" sz="1600" dirty="0">
                <a:cs typeface="B Nazanin" panose="00000400000000000000" pitchFamily="2" charset="-78"/>
              </a:rPr>
              <a:t>، تحریکات الکتریکی مغز </a:t>
            </a:r>
            <a:r>
              <a:rPr lang="en-US" sz="1600" dirty="0">
                <a:cs typeface="B Nazanin" panose="00000400000000000000" pitchFamily="2" charset="-78"/>
              </a:rPr>
              <a:t>TDCS</a:t>
            </a:r>
            <a:r>
              <a:rPr lang="fa-IR" sz="1600" dirty="0">
                <a:cs typeface="B Nazanin" panose="00000400000000000000" pitchFamily="2" charset="-78"/>
              </a:rPr>
              <a:t>، پانسمان و تعویض آن، انواع تزریقات چشم (تزریق آواستین از محل بیمارستانی)، </a:t>
            </a:r>
            <a:r>
              <a:rPr lang="fa-IR" sz="1600" dirty="0" smtClean="0">
                <a:cs typeface="B Nazanin" panose="00000400000000000000" pitchFamily="2" charset="-78"/>
              </a:rPr>
              <a:t>فوندوسکوپی(معاینه شبکیه چشم)، کانفواسکن(بررسی قرنیه)، </a:t>
            </a:r>
            <a:r>
              <a:rPr lang="fa-IR" sz="1600" dirty="0">
                <a:cs typeface="B Nazanin" panose="00000400000000000000" pitchFamily="2" charset="-78"/>
              </a:rPr>
              <a:t>ارب </a:t>
            </a:r>
            <a:r>
              <a:rPr lang="fa-IR" sz="1600" dirty="0" smtClean="0">
                <a:cs typeface="B Nazanin" panose="00000400000000000000" pitchFamily="2" charset="-78"/>
              </a:rPr>
              <a:t>اسکن0تشخیص شیب انتهای قرنیه)، توپوگرافی (اسکن چشم)، پاکیمتری (اندازه ضخامت قرنیه)، (محاسبه قدرت لنز داخل چشم)</a:t>
            </a:r>
            <a:r>
              <a:rPr lang="en-US" sz="1600" dirty="0" err="1" smtClean="0">
                <a:cs typeface="B Nazanin" panose="00000400000000000000" pitchFamily="2" charset="-78"/>
              </a:rPr>
              <a:t>iol</a:t>
            </a:r>
            <a:r>
              <a:rPr lang="en-US" sz="1600" dirty="0" smtClean="0">
                <a:cs typeface="B Nazanin" panose="00000400000000000000" pitchFamily="2" charset="-78"/>
              </a:rPr>
              <a:t> </a:t>
            </a:r>
            <a:r>
              <a:rPr lang="en-US" sz="1600" dirty="0">
                <a:cs typeface="B Nazanin" panose="00000400000000000000" pitchFamily="2" charset="-78"/>
              </a:rPr>
              <a:t>master</a:t>
            </a:r>
            <a:r>
              <a:rPr lang="fa-IR" sz="1600" dirty="0">
                <a:cs typeface="B Nazanin" panose="00000400000000000000" pitchFamily="2" charset="-78"/>
              </a:rPr>
              <a:t>، بادی </a:t>
            </a:r>
            <a:r>
              <a:rPr lang="fa-IR" sz="1600" dirty="0" smtClean="0">
                <a:cs typeface="B Nazanin" panose="00000400000000000000" pitchFamily="2" charset="-78"/>
              </a:rPr>
              <a:t>باکس (تشخیص حجم ریه)، رینومانومتری (نوار تنفسی)، برونکوگرافی (عکس ریه)، </a:t>
            </a:r>
            <a:r>
              <a:rPr lang="fa-IR" sz="1600" dirty="0">
                <a:cs typeface="B Nazanin" panose="00000400000000000000" pitchFamily="2" charset="-78"/>
              </a:rPr>
              <a:t>شستشوی گوش، پونکسیون مایع نخاع </a:t>
            </a:r>
            <a:r>
              <a:rPr lang="fa-IR" sz="1600" dirty="0" smtClean="0">
                <a:cs typeface="B Nazanin" panose="00000400000000000000" pitchFamily="2" charset="-78"/>
              </a:rPr>
              <a:t>کمری(نمونه برداری از نخاع)، </a:t>
            </a:r>
            <a:r>
              <a:rPr lang="fa-IR" sz="1600" dirty="0">
                <a:cs typeface="B Nazanin" panose="00000400000000000000" pitchFamily="2" charset="-78"/>
              </a:rPr>
              <a:t>آمینوسنتز، پت </a:t>
            </a:r>
            <a:r>
              <a:rPr lang="fa-IR" sz="1600" dirty="0" smtClean="0">
                <a:cs typeface="B Nazanin" panose="00000400000000000000" pitchFamily="2" charset="-78"/>
              </a:rPr>
              <a:t>اسکن( اسکن کل بدن)، </a:t>
            </a:r>
            <a:r>
              <a:rPr lang="fa-IR" sz="1600" dirty="0">
                <a:cs typeface="B Nazanin" panose="00000400000000000000" pitchFamily="2" charset="-78"/>
              </a:rPr>
              <a:t>بازتوانی قلبی، کلیه هزینه های مربوط به تست کرونا بدون در نظر گرفتن نتیجه تست به تعداد دفعات در طول مدت قرارداد (با تجویز پزشک عمومی، متخصص و ... )، پالس اکسی </a:t>
            </a:r>
            <a:r>
              <a:rPr lang="fa-IR" sz="1600" dirty="0" smtClean="0">
                <a:cs typeface="B Nazanin" panose="00000400000000000000" pitchFamily="2" charset="-78"/>
              </a:rPr>
              <a:t>متری( اکسیژن خون)، </a:t>
            </a:r>
            <a:r>
              <a:rPr lang="fa-IR" sz="1600" dirty="0">
                <a:cs typeface="B Nazanin" panose="00000400000000000000" pitchFamily="2" charset="-78"/>
              </a:rPr>
              <a:t>اوزون تراپی و اوزون </a:t>
            </a:r>
            <a:r>
              <a:rPr lang="fa-IR" sz="1600" dirty="0" smtClean="0">
                <a:cs typeface="B Nazanin" panose="00000400000000000000" pitchFamily="2" charset="-78"/>
              </a:rPr>
              <a:t>درمانی( درد استخوان و مفاصل)، </a:t>
            </a:r>
            <a:r>
              <a:rPr lang="en-US" sz="1600" dirty="0">
                <a:cs typeface="B Nazanin" panose="00000400000000000000" pitchFamily="2" charset="-78"/>
              </a:rPr>
              <a:t>PRP</a:t>
            </a:r>
            <a:r>
              <a:rPr lang="fa-IR" sz="1600" dirty="0">
                <a:cs typeface="B Nazanin" panose="00000400000000000000" pitchFamily="2" charset="-78"/>
              </a:rPr>
              <a:t> درمانی،فتو گرافی جهت هزینه دندانپزشکی،لوازم مصرفی پاراکلینیکی،خدمات در منزل، </a:t>
            </a:r>
            <a:r>
              <a:rPr lang="fa-IR" sz="1600" dirty="0" smtClean="0">
                <a:cs typeface="B Nazanin" panose="00000400000000000000" pitchFamily="2" charset="-78"/>
              </a:rPr>
              <a:t>سیتوژنتیک( مورد مطالعه قراردادن سلولها)، انتروپیون (درمان پلک برگشته به داخل)، </a:t>
            </a:r>
            <a:r>
              <a:rPr lang="fa-IR" sz="1600" dirty="0">
                <a:cs typeface="B Nazanin" panose="00000400000000000000" pitchFamily="2" charset="-78"/>
              </a:rPr>
              <a:t>هورمون شناسی، </a:t>
            </a:r>
            <a:r>
              <a:rPr lang="en-US" sz="1600" dirty="0">
                <a:cs typeface="B Nazanin" panose="00000400000000000000" pitchFamily="2" charset="-78"/>
              </a:rPr>
              <a:t>TCD</a:t>
            </a:r>
            <a:r>
              <a:rPr lang="fa-IR" sz="1600" dirty="0">
                <a:cs typeface="B Nazanin" panose="00000400000000000000" pitchFamily="2" charset="-78"/>
              </a:rPr>
              <a:t> ترانس کرانپال </a:t>
            </a:r>
            <a:r>
              <a:rPr lang="fa-IR" sz="1600" dirty="0" smtClean="0">
                <a:cs typeface="B Nazanin" panose="00000400000000000000" pitchFamily="2" charset="-78"/>
              </a:rPr>
              <a:t>داپلر(نوعی عکس رنگی که سرعت جریان خون در مغر را اندازه میگیرد)، (اسکن با لیزر)</a:t>
            </a:r>
            <a:r>
              <a:rPr lang="en-US" sz="1600" dirty="0" smtClean="0">
                <a:cs typeface="B Nazanin" panose="00000400000000000000" pitchFamily="2" charset="-78"/>
              </a:rPr>
              <a:t>GDX</a:t>
            </a:r>
            <a:r>
              <a:rPr lang="fa-IR" sz="1600" dirty="0">
                <a:cs typeface="B Nazanin" panose="00000400000000000000" pitchFamily="2" charset="-78"/>
              </a:rPr>
              <a:t>، </a:t>
            </a:r>
            <a:r>
              <a:rPr lang="en-US" sz="1600" dirty="0">
                <a:cs typeface="B Nazanin" panose="00000400000000000000" pitchFamily="2" charset="-78"/>
              </a:rPr>
              <a:t>APS</a:t>
            </a:r>
            <a:r>
              <a:rPr lang="fa-IR" sz="1600" dirty="0">
                <a:cs typeface="B Nazanin" panose="00000400000000000000" pitchFamily="2" charset="-78"/>
              </a:rPr>
              <a:t> </a:t>
            </a:r>
            <a:r>
              <a:rPr lang="fa-IR" sz="1600" dirty="0" smtClean="0">
                <a:cs typeface="B Nazanin" panose="00000400000000000000" pitchFamily="2" charset="-78"/>
              </a:rPr>
              <a:t>تراپی(بازسازی سلولهای عصبی)، </a:t>
            </a:r>
            <a:r>
              <a:rPr lang="en-US" sz="1600" dirty="0">
                <a:cs typeface="B Nazanin" panose="00000400000000000000" pitchFamily="2" charset="-78"/>
              </a:rPr>
              <a:t>Brain Mapping</a:t>
            </a:r>
            <a:r>
              <a:rPr lang="fa-IR" sz="1600" dirty="0">
                <a:cs typeface="B Nazanin" panose="00000400000000000000" pitchFamily="2" charset="-78"/>
              </a:rPr>
              <a:t>، بررسی عصب شنوایی، تریک </a:t>
            </a:r>
            <a:r>
              <a:rPr lang="fa-IR" sz="1600" dirty="0" smtClean="0">
                <a:cs typeface="B Nazanin" panose="00000400000000000000" pitchFamily="2" charset="-78"/>
              </a:rPr>
              <a:t>مغزی(تحریک مغناطیسی مغز)، </a:t>
            </a:r>
            <a:r>
              <a:rPr lang="fa-IR" sz="1600" dirty="0">
                <a:cs typeface="B Nazanin" panose="00000400000000000000" pitchFamily="2" charset="-78"/>
              </a:rPr>
              <a:t>درمان های دستی طب فیزیکی </a:t>
            </a:r>
            <a:r>
              <a:rPr lang="en-US" sz="1600" dirty="0">
                <a:cs typeface="B Nazanin" panose="00000400000000000000" pitchFamily="2" charset="-78"/>
              </a:rPr>
              <a:t>Manipulation Therapy</a:t>
            </a:r>
            <a:r>
              <a:rPr lang="fa-IR" sz="1600" dirty="0">
                <a:cs typeface="B Nazanin" panose="00000400000000000000" pitchFamily="2" charset="-78"/>
              </a:rPr>
              <a:t>، لیزر فیزیوتراپی، طب </a:t>
            </a:r>
            <a:r>
              <a:rPr lang="fa-IR" sz="1600" dirty="0" smtClean="0">
                <a:cs typeface="B Nazanin" panose="00000400000000000000" pitchFamily="2" charset="-78"/>
              </a:rPr>
              <a:t>فیزیکی(مشابه فیزیو تراپی توانبخشی)، </a:t>
            </a:r>
            <a:r>
              <a:rPr lang="fa-IR" sz="1600" dirty="0">
                <a:cs typeface="B Nazanin" panose="00000400000000000000" pitchFamily="2" charset="-78"/>
              </a:rPr>
              <a:t>شاک ویو تراپی </a:t>
            </a:r>
            <a:r>
              <a:rPr lang="fa-IR" sz="1600" dirty="0" smtClean="0">
                <a:cs typeface="B Nazanin" panose="00000400000000000000" pitchFamily="2" charset="-78"/>
              </a:rPr>
              <a:t> (فیزیو تراپی با شوک برقی)</a:t>
            </a:r>
            <a:r>
              <a:rPr lang="en-US" sz="1600" dirty="0" smtClean="0">
                <a:cs typeface="B Nazanin" panose="00000400000000000000" pitchFamily="2" charset="-78"/>
              </a:rPr>
              <a:t>Shock </a:t>
            </a:r>
            <a:r>
              <a:rPr lang="en-US" sz="1600" dirty="0">
                <a:cs typeface="B Nazanin" panose="00000400000000000000" pitchFamily="2" charset="-78"/>
              </a:rPr>
              <a:t>Wave</a:t>
            </a:r>
            <a:r>
              <a:rPr lang="fa-IR" sz="1600" dirty="0">
                <a:cs typeface="B Nazanin" panose="00000400000000000000" pitchFamily="2" charset="-78"/>
              </a:rPr>
              <a:t>، الکتروشوک درمانی، نوروفیدبک، </a:t>
            </a:r>
            <a:r>
              <a:rPr lang="fa-IR" sz="1600" dirty="0" smtClean="0">
                <a:cs typeface="B Nazanin" panose="00000400000000000000" pitchFamily="2" charset="-78"/>
              </a:rPr>
              <a:t>بیوفیدبک(تحریک سلول مغزی)، </a:t>
            </a:r>
            <a:r>
              <a:rPr lang="fa-IR" sz="1600" dirty="0">
                <a:cs typeface="B Nazanin" panose="00000400000000000000" pitchFamily="2" charset="-78"/>
              </a:rPr>
              <a:t>طب هسته ای، </a:t>
            </a:r>
            <a:r>
              <a:rPr lang="fa-IR" sz="1600" dirty="0" smtClean="0">
                <a:cs typeface="B Nazanin" panose="00000400000000000000" pitchFamily="2" charset="-78"/>
              </a:rPr>
              <a:t>متاکولین(تست آسم)، </a:t>
            </a:r>
            <a:r>
              <a:rPr lang="fa-IR" sz="1600" dirty="0">
                <a:cs typeface="B Nazanin" panose="00000400000000000000" pitchFamily="2" charset="-78"/>
              </a:rPr>
              <a:t>مگنت </a:t>
            </a:r>
            <a:r>
              <a:rPr lang="fa-IR" sz="1600" dirty="0" smtClean="0">
                <a:cs typeface="B Nazanin" panose="00000400000000000000" pitchFamily="2" charset="-78"/>
              </a:rPr>
              <a:t>تراپی(دستگاهی جهت فیزیوتراپی)، </a:t>
            </a:r>
            <a:r>
              <a:rPr lang="fa-IR" sz="1600" dirty="0">
                <a:cs typeface="B Nazanin" panose="00000400000000000000" pitchFamily="2" charset="-78"/>
              </a:rPr>
              <a:t>ید تراپی، تونومتری </a:t>
            </a:r>
            <a:r>
              <a:rPr lang="en-US" sz="1600" dirty="0" smtClean="0">
                <a:cs typeface="B Nazanin" panose="00000400000000000000" pitchFamily="2" charset="-78"/>
              </a:rPr>
              <a:t>ORA</a:t>
            </a:r>
            <a:r>
              <a:rPr lang="fa-IR" sz="1600" dirty="0" smtClean="0">
                <a:cs typeface="B Nazanin" panose="00000400000000000000" pitchFamily="2" charset="-78"/>
              </a:rPr>
              <a:t>(فشار سنج چشم)، </a:t>
            </a:r>
            <a:r>
              <a:rPr lang="fa-IR" sz="1600" dirty="0">
                <a:cs typeface="B Nazanin" panose="00000400000000000000" pitchFamily="2" charset="-78"/>
              </a:rPr>
              <a:t>فصد خون، </a:t>
            </a:r>
            <a:r>
              <a:rPr lang="en-US" sz="1600" dirty="0">
                <a:cs typeface="B Nazanin" panose="00000400000000000000" pitchFamily="2" charset="-78"/>
              </a:rPr>
              <a:t>PH</a:t>
            </a:r>
            <a:r>
              <a:rPr lang="fa-IR" sz="1600" dirty="0">
                <a:cs typeface="B Nazanin" panose="00000400000000000000" pitchFamily="2" charset="-78"/>
              </a:rPr>
              <a:t> </a:t>
            </a:r>
            <a:r>
              <a:rPr lang="fa-IR" sz="1600" dirty="0" smtClean="0">
                <a:cs typeface="B Nazanin" panose="00000400000000000000" pitchFamily="2" charset="-78"/>
              </a:rPr>
              <a:t>متری (نوار اندازه گیری </a:t>
            </a:r>
            <a:r>
              <a:rPr lang="en-US" sz="1600" dirty="0" err="1" smtClean="0">
                <a:cs typeface="B Nazanin" panose="00000400000000000000" pitchFamily="2" charset="-78"/>
              </a:rPr>
              <a:t>ph</a:t>
            </a:r>
            <a:r>
              <a:rPr lang="fa-IR" sz="1600" dirty="0" smtClean="0">
                <a:cs typeface="B Nazanin" panose="00000400000000000000" pitchFamily="2" charset="-78"/>
              </a:rPr>
              <a:t> خون)، </a:t>
            </a:r>
            <a:r>
              <a:rPr lang="fa-IR" sz="1600" dirty="0">
                <a:cs typeface="B Nazanin" panose="00000400000000000000" pitchFamily="2" charset="-78"/>
              </a:rPr>
              <a:t>اکسیژن تراپی، سایر خدمات مشابه، هزینه خدمات پزشکی، </a:t>
            </a:r>
            <a:r>
              <a:rPr lang="fa-IR" sz="1600" dirty="0" smtClean="0">
                <a:cs typeface="B Nazanin" panose="00000400000000000000" pitchFamily="2" charset="-78"/>
              </a:rPr>
              <a:t>پروگرامینگ(آنالیز باطری قلب)، </a:t>
            </a:r>
            <a:r>
              <a:rPr lang="fa-IR" sz="1600" dirty="0">
                <a:cs typeface="B Nazanin" panose="00000400000000000000" pitchFamily="2" charset="-78"/>
              </a:rPr>
              <a:t>فیبرواسکن </a:t>
            </a:r>
            <a:r>
              <a:rPr lang="fa-IR" sz="1600" dirty="0" smtClean="0">
                <a:cs typeface="B Nazanin" panose="00000400000000000000" pitchFamily="2" charset="-78"/>
              </a:rPr>
              <a:t>کبد(اسکن کبد)، </a:t>
            </a:r>
            <a:r>
              <a:rPr lang="fa-IR" sz="1600" dirty="0">
                <a:cs typeface="B Nazanin" panose="00000400000000000000" pitchFamily="2" charset="-78"/>
              </a:rPr>
              <a:t>تست حجم بویایی </a:t>
            </a:r>
            <a:r>
              <a:rPr lang="en-US" sz="1600" dirty="0">
                <a:cs typeface="B Nazanin" panose="00000400000000000000" pitchFamily="2" charset="-78"/>
              </a:rPr>
              <a:t>SMT</a:t>
            </a:r>
            <a:r>
              <a:rPr lang="fa-IR" sz="1600" dirty="0">
                <a:cs typeface="B Nazanin" panose="00000400000000000000" pitchFamily="2" charset="-78"/>
              </a:rPr>
              <a:t>، استوگرافی </a:t>
            </a:r>
            <a:r>
              <a:rPr lang="fa-IR" sz="1600" dirty="0" smtClean="0">
                <a:cs typeface="B Nazanin" panose="00000400000000000000" pitchFamily="2" charset="-78"/>
              </a:rPr>
              <a:t>(تست ریه)</a:t>
            </a:r>
            <a:r>
              <a:rPr lang="en-US" sz="1600" dirty="0" err="1" smtClean="0">
                <a:cs typeface="B Nazanin" panose="00000400000000000000" pitchFamily="2" charset="-78"/>
              </a:rPr>
              <a:t>Asthography</a:t>
            </a:r>
            <a:r>
              <a:rPr lang="fa-IR" sz="1600" dirty="0">
                <a:cs typeface="B Nazanin" panose="00000400000000000000" pitchFamily="2" charset="-78"/>
              </a:rPr>
              <a:t>، </a:t>
            </a:r>
            <a:r>
              <a:rPr lang="en-US" sz="1600" dirty="0">
                <a:cs typeface="B Nazanin" panose="00000400000000000000" pitchFamily="2" charset="-78"/>
              </a:rPr>
              <a:t>ABR</a:t>
            </a:r>
            <a:r>
              <a:rPr lang="fa-IR" sz="1600" dirty="0">
                <a:cs typeface="B Nazanin" panose="00000400000000000000" pitchFamily="2" charset="-78"/>
              </a:rPr>
              <a:t>، </a:t>
            </a:r>
            <a:r>
              <a:rPr lang="en-US" sz="1600" dirty="0">
                <a:cs typeface="B Nazanin" panose="00000400000000000000" pitchFamily="2" charset="-78"/>
              </a:rPr>
              <a:t>EVOK</a:t>
            </a:r>
            <a:r>
              <a:rPr lang="fa-IR" sz="1600" dirty="0">
                <a:cs typeface="B Nazanin" panose="00000400000000000000" pitchFamily="2" charset="-78"/>
              </a:rPr>
              <a:t>، </a:t>
            </a:r>
            <a:r>
              <a:rPr lang="en-US" sz="1600" dirty="0">
                <a:cs typeface="B Nazanin" panose="00000400000000000000" pitchFamily="2" charset="-78"/>
              </a:rPr>
              <a:t>HRT</a:t>
            </a:r>
            <a:r>
              <a:rPr lang="fa-IR" sz="1600" dirty="0">
                <a:cs typeface="B Nazanin" panose="00000400000000000000" pitchFamily="2" charset="-78"/>
              </a:rPr>
              <a:t>، </a:t>
            </a:r>
            <a:r>
              <a:rPr lang="en-US" sz="1600" dirty="0">
                <a:cs typeface="B Nazanin" panose="00000400000000000000" pitchFamily="2" charset="-78"/>
              </a:rPr>
              <a:t>ICG</a:t>
            </a:r>
            <a:r>
              <a:rPr lang="fa-IR" sz="1600" dirty="0">
                <a:cs typeface="B Nazanin" panose="00000400000000000000" pitchFamily="2" charset="-78"/>
              </a:rPr>
              <a:t>، </a:t>
            </a:r>
            <a:r>
              <a:rPr lang="en-US" sz="1600" dirty="0">
                <a:cs typeface="B Nazanin" panose="00000400000000000000" pitchFamily="2" charset="-78"/>
              </a:rPr>
              <a:t>UBT</a:t>
            </a:r>
            <a:r>
              <a:rPr lang="fa-IR" sz="1600" dirty="0">
                <a:cs typeface="B Nazanin" panose="00000400000000000000" pitchFamily="2" charset="-78"/>
              </a:rPr>
              <a:t>، </a:t>
            </a:r>
            <a:r>
              <a:rPr lang="en-US" sz="1600" dirty="0">
                <a:cs typeface="B Nazanin" panose="00000400000000000000" pitchFamily="2" charset="-78"/>
              </a:rPr>
              <a:t>DLCO</a:t>
            </a:r>
            <a:r>
              <a:rPr lang="fa-IR" sz="1600" dirty="0">
                <a:cs typeface="B Nazanin" panose="00000400000000000000" pitchFamily="2" charset="-78"/>
              </a:rPr>
              <a:t>، </a:t>
            </a:r>
            <a:r>
              <a:rPr lang="en-US" sz="1600" dirty="0">
                <a:cs typeface="B Nazanin" panose="00000400000000000000" pitchFamily="2" charset="-78"/>
              </a:rPr>
              <a:t>RTMS</a:t>
            </a:r>
            <a:r>
              <a:rPr lang="fa-IR" sz="1600" dirty="0">
                <a:cs typeface="B Nazanin" panose="00000400000000000000" pitchFamily="2" charset="-78"/>
              </a:rPr>
              <a:t>، اسکن کف پا، سی تی آنژیوگرافی، ارگواسپیرومتری </a:t>
            </a:r>
            <a:r>
              <a:rPr lang="en-US" sz="1600" dirty="0" smtClean="0">
                <a:cs typeface="B Nazanin" panose="00000400000000000000" pitchFamily="2" charset="-78"/>
              </a:rPr>
              <a:t>CPET</a:t>
            </a:r>
            <a:r>
              <a:rPr lang="fa-IR" sz="1600" dirty="0" smtClean="0">
                <a:cs typeface="B Nazanin" panose="00000400000000000000" pitchFamily="2" charset="-78"/>
              </a:rPr>
              <a:t>(عکس عملکرد ریه)، سیتولوژی(تصاویر گرفته شده با اشعه به صورت فیلم نمایش داده می شود)، سی </a:t>
            </a:r>
            <a:r>
              <a:rPr lang="fa-IR" sz="1600" dirty="0">
                <a:cs typeface="B Nazanin" panose="00000400000000000000" pitchFamily="2" charset="-78"/>
              </a:rPr>
              <a:t>تی اسکن-استرس </a:t>
            </a:r>
            <a:r>
              <a:rPr lang="fa-IR" sz="1600" dirty="0" smtClean="0">
                <a:cs typeface="B Nazanin" panose="00000400000000000000" pitchFamily="2" charset="-78"/>
              </a:rPr>
              <a:t>اکو(تصویر قلب جهت عملکرد ماهیچه قلب)-سنجش </a:t>
            </a:r>
            <a:r>
              <a:rPr lang="fa-IR" sz="1600" dirty="0">
                <a:cs typeface="B Nazanin" panose="00000400000000000000" pitchFamily="2" charset="-78"/>
              </a:rPr>
              <a:t>تراکم استخوان-تست ریه،رادیولوژی </a:t>
            </a:r>
            <a:r>
              <a:rPr lang="fa-IR" sz="1600" dirty="0" smtClean="0">
                <a:cs typeface="B Nazanin" panose="00000400000000000000" pitchFamily="2" charset="-78"/>
              </a:rPr>
              <a:t>چشم،پالس تراپی ، داینومامتری،</a:t>
            </a:r>
            <a:r>
              <a:rPr lang="en-US" sz="1600" dirty="0">
                <a:cs typeface="B Nazanin" panose="00000400000000000000" pitchFamily="2" charset="-78"/>
              </a:rPr>
              <a:t>IVP</a:t>
            </a:r>
            <a:r>
              <a:rPr lang="fa-IR" sz="1600" dirty="0">
                <a:cs typeface="B Nazanin" panose="00000400000000000000" pitchFamily="2" charset="-78"/>
              </a:rPr>
              <a:t>،</a:t>
            </a:r>
            <a:r>
              <a:rPr lang="en-US" sz="1600" dirty="0">
                <a:cs typeface="B Nazanin" panose="00000400000000000000" pitchFamily="2" charset="-78"/>
              </a:rPr>
              <a:t>VEP</a:t>
            </a:r>
            <a:r>
              <a:rPr lang="fa-IR" sz="1600" dirty="0">
                <a:cs typeface="B Nazanin" panose="00000400000000000000" pitchFamily="2" charset="-78"/>
              </a:rPr>
              <a:t>، </a:t>
            </a:r>
            <a:r>
              <a:rPr lang="fa-IR" sz="1600" dirty="0" smtClean="0">
                <a:cs typeface="B Nazanin" panose="00000400000000000000" pitchFamily="2" charset="-78"/>
              </a:rPr>
              <a:t>کایروپراکتیک( درمان درد کمر و گردن)</a:t>
            </a:r>
            <a:endParaRPr lang="en-US" sz="1600" dirty="0">
              <a:cs typeface="B Nazanin" panose="00000400000000000000" pitchFamily="2" charset="-78"/>
            </a:endParaRPr>
          </a:p>
          <a:p>
            <a:pPr algn="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spTree>
    <p:extLst>
      <p:ext uri="{BB962C8B-B14F-4D97-AF65-F5344CB8AC3E}">
        <p14:creationId xmlns:p14="http://schemas.microsoft.com/office/powerpoint/2010/main" val="5613712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36" y="998692"/>
            <a:ext cx="9603275" cy="723694"/>
          </a:xfrm>
        </p:spPr>
        <p:txBody>
          <a:bodyPr>
            <a:normAutofit/>
          </a:bodyPr>
          <a:lstStyle/>
          <a:p>
            <a:pPr algn="r"/>
            <a:r>
              <a:rPr lang="fa-IR" sz="3000" b="1" dirty="0" smtClean="0">
                <a:solidFill>
                  <a:srgbClr val="002060"/>
                </a:solidFill>
                <a:cs typeface="B Nazanin" panose="00000400000000000000" pitchFamily="2" charset="-78"/>
              </a:rPr>
              <a:t>5-ویزیت و دارو( 5%)</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2249487"/>
            <a:ext cx="9905999" cy="4518958"/>
          </a:xfrm>
        </p:spPr>
        <p:txBody>
          <a:bodyPr>
            <a:normAutofit/>
          </a:bodyPr>
          <a:lstStyle/>
          <a:p>
            <a:pPr marL="0" indent="0" algn="r">
              <a:buNone/>
            </a:pPr>
            <a:r>
              <a:rPr lang="fa-IR" dirty="0">
                <a:cs typeface="B Nazanin" panose="00000400000000000000" pitchFamily="2" charset="-78"/>
              </a:rPr>
              <a:t>جبران </a:t>
            </a:r>
            <a:r>
              <a:rPr lang="fa-IR" dirty="0" smtClean="0">
                <a:cs typeface="B Nazanin" panose="00000400000000000000" pitchFamily="2" charset="-78"/>
              </a:rPr>
              <a:t>هزينه هاي </a:t>
            </a:r>
            <a:r>
              <a:rPr lang="fa-IR" dirty="0">
                <a:cs typeface="B Nazanin" panose="00000400000000000000" pitchFamily="2" charset="-78"/>
              </a:rPr>
              <a:t>ويزيت، دارو (براساس فهرست داروهاي مجاز كشور صرفا ً مازاد بر سهم </a:t>
            </a:r>
            <a:r>
              <a:rPr lang="fa-IR" dirty="0" smtClean="0">
                <a:cs typeface="B Nazanin" panose="00000400000000000000" pitchFamily="2" charset="-78"/>
              </a:rPr>
              <a:t>بيمه گر </a:t>
            </a:r>
            <a:r>
              <a:rPr lang="fa-IR" dirty="0">
                <a:cs typeface="B Nazanin" panose="00000400000000000000" pitchFamily="2" charset="-78"/>
              </a:rPr>
              <a:t>اول) و </a:t>
            </a:r>
            <a:r>
              <a:rPr lang="fa-IR" dirty="0" smtClean="0">
                <a:cs typeface="B Nazanin" panose="00000400000000000000" pitchFamily="2" charset="-78"/>
              </a:rPr>
              <a:t>خدمات اورژانس </a:t>
            </a:r>
            <a:r>
              <a:rPr lang="fa-IR" dirty="0">
                <a:cs typeface="B Nazanin" panose="00000400000000000000" pitchFamily="2" charset="-78"/>
              </a:rPr>
              <a:t>در موارد غيربستري</a:t>
            </a:r>
            <a:r>
              <a:rPr lang="fa-IR" sz="2000" dirty="0"/>
              <a:t/>
            </a:r>
            <a:br>
              <a:rPr lang="fa-IR" sz="2000" dirty="0"/>
            </a:b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pic>
        <p:nvPicPr>
          <p:cNvPr id="5" name="Picture 4"/>
          <p:cNvPicPr>
            <a:picLocks noChangeAspect="1"/>
          </p:cNvPicPr>
          <p:nvPr/>
        </p:nvPicPr>
        <p:blipFill>
          <a:blip r:embed="rId3"/>
          <a:stretch>
            <a:fillRect/>
          </a:stretch>
        </p:blipFill>
        <p:spPr>
          <a:xfrm>
            <a:off x="1904466" y="3555797"/>
            <a:ext cx="4521971" cy="2542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4201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36" y="998692"/>
            <a:ext cx="9603275" cy="723694"/>
          </a:xfrm>
        </p:spPr>
        <p:txBody>
          <a:bodyPr>
            <a:normAutofit/>
          </a:bodyPr>
          <a:lstStyle/>
          <a:p>
            <a:pPr algn="r"/>
            <a:r>
              <a:rPr lang="fa-IR" sz="3000" b="1" dirty="0" smtClean="0">
                <a:solidFill>
                  <a:srgbClr val="002060"/>
                </a:solidFill>
                <a:cs typeface="B Nazanin" panose="00000400000000000000" pitchFamily="2" charset="-78"/>
              </a:rPr>
              <a:t>موارد ذیل به بیمه گزار پیشنهاد میگردد:</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2249487"/>
            <a:ext cx="9905999" cy="4518958"/>
          </a:xfrm>
        </p:spPr>
        <p:txBody>
          <a:bodyPr>
            <a:normAutofit/>
          </a:bodyPr>
          <a:lstStyle/>
          <a:p>
            <a:pPr marL="0" indent="0" algn="just" rtl="1">
              <a:buNone/>
            </a:pPr>
            <a:r>
              <a:rPr lang="fa-IR" sz="2000" dirty="0">
                <a:cs typeface="B Nazanin" panose="00000400000000000000" pitchFamily="2" charset="-78"/>
              </a:rPr>
              <a:t>جبران هزينه‌هاي انواع ويزيت (اعم عمومی، متخصص، فوق تخصص، کارشناس پروانه دار، کارشناس ارشد پروانه دار، کارشناسان تغذیه و مامایی، ویزیت ماما، مشاوره های پزشکی) مطابق آخرین تعرفه اعلامی از سوی هیات </a:t>
            </a:r>
            <a:r>
              <a:rPr lang="fa-IR" sz="2000" dirty="0" smtClean="0">
                <a:cs typeface="B Nazanin" panose="00000400000000000000" pitchFamily="2" charset="-78"/>
              </a:rPr>
              <a:t>وزیران.</a:t>
            </a:r>
            <a:endParaRPr lang="fa-IR" sz="2000" dirty="0">
              <a:cs typeface="B Nazanin" panose="00000400000000000000" pitchFamily="2" charset="-78"/>
            </a:endParaRPr>
          </a:p>
          <a:p>
            <a:pPr marL="0" indent="0" algn="just" rtl="1">
              <a:buNone/>
            </a:pPr>
            <a:r>
              <a:rPr lang="fa-IR" sz="2000" dirty="0">
                <a:cs typeface="B Nazanin" panose="00000400000000000000" pitchFamily="2" charset="-78"/>
              </a:rPr>
              <a:t>داروهای آزاد، نسخه های آزاد، داروهای خارجی، داروهای مکمل، داروهای هورمون رشد، داروهای گیاهی، داروهای ترکیبی، داروی های پوستی، غیر از موارد زیبایی و بهداشتی براساس فهرست دارویی فارماکوپه صرفا با کسر </a:t>
            </a:r>
            <a:r>
              <a:rPr lang="fa-IR" sz="2000" dirty="0" smtClean="0">
                <a:cs typeface="B Nazanin" panose="00000400000000000000" pitchFamily="2" charset="-78"/>
              </a:rPr>
              <a:t>فرانشیز.</a:t>
            </a:r>
            <a:endParaRPr lang="fa-IR" sz="2000" dirty="0">
              <a:cs typeface="B Nazanin" panose="00000400000000000000" pitchFamily="2" charset="-78"/>
            </a:endParaRPr>
          </a:p>
          <a:p>
            <a:pPr marL="0" indent="0" algn="r">
              <a:buNone/>
            </a:pPr>
            <a:r>
              <a:rPr lang="fa-IR" sz="2000" dirty="0">
                <a:cs typeface="B Nazanin" panose="00000400000000000000" pitchFamily="2" charset="-78"/>
              </a:rPr>
              <a:t>اختلاف قیمت ناشی از نوع برند و حق فنی در تعهد بیمه گر می باشد، </a:t>
            </a:r>
          </a:p>
          <a:p>
            <a:pPr marL="0" indent="0" algn="r">
              <a:buNone/>
            </a:pPr>
            <a:r>
              <a:rPr lang="fa-IR" sz="2000" dirty="0">
                <a:cs typeface="B Nazanin" panose="00000400000000000000" pitchFamily="2" charset="-78"/>
              </a:rPr>
              <a:t>خدمات اورژانس در موارد غيربستري</a:t>
            </a:r>
            <a:r>
              <a:rPr lang="fa-IR" sz="2000" dirty="0"/>
              <a:t/>
            </a:r>
            <a:br>
              <a:rPr lang="fa-IR" sz="2000" dirty="0"/>
            </a:b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spTree>
    <p:extLst>
      <p:ext uri="{BB962C8B-B14F-4D97-AF65-F5344CB8AC3E}">
        <p14:creationId xmlns:p14="http://schemas.microsoft.com/office/powerpoint/2010/main" val="2514139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cs typeface="B Titr" panose="00000700000000000000" pitchFamily="2" charset="-78"/>
              </a:rPr>
              <a:t>بيمه</a:t>
            </a:r>
            <a:r>
              <a:rPr lang="fa-IR" dirty="0" smtClean="0">
                <a:cs typeface="B Titr" panose="00000700000000000000" pitchFamily="2" charset="-78"/>
              </a:rPr>
              <a:t> نامه</a:t>
            </a:r>
            <a:r>
              <a:rPr lang="ar-IQ" dirty="0" smtClean="0">
                <a:cs typeface="B Titr" panose="00000700000000000000" pitchFamily="2" charset="-78"/>
              </a:rPr>
              <a:t> </a:t>
            </a:r>
            <a:r>
              <a:rPr lang="fa-IR" dirty="0" smtClean="0">
                <a:cs typeface="B Titr" panose="00000700000000000000" pitchFamily="2" charset="-78"/>
              </a:rPr>
              <a:t>تکمیل درمان</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marL="0" indent="0" algn="r">
              <a:buNone/>
            </a:pPr>
            <a:r>
              <a:rPr lang="fa-IR" b="1" dirty="0" smtClean="0">
                <a:cs typeface="B Nazanin" panose="00000400000000000000" pitchFamily="2" charset="-78"/>
              </a:rPr>
              <a:t>* </a:t>
            </a:r>
            <a:r>
              <a:rPr lang="fa-IR" b="1" dirty="0">
                <a:cs typeface="B Nazanin" panose="00000400000000000000" pitchFamily="2" charset="-78"/>
              </a:rPr>
              <a:t>تعریف </a:t>
            </a:r>
            <a:r>
              <a:rPr lang="fa-IR" b="1" dirty="0" smtClean="0">
                <a:cs typeface="B Nazanin" panose="00000400000000000000" pitchFamily="2" charset="-78"/>
              </a:rPr>
              <a:t>: </a:t>
            </a:r>
            <a:r>
              <a:rPr lang="fa-IR" dirty="0" smtClean="0">
                <a:cs typeface="B Nazanin" panose="00000400000000000000" pitchFamily="2" charset="-78"/>
              </a:rPr>
              <a:t>بيمه </a:t>
            </a:r>
            <a:r>
              <a:rPr lang="fa-IR" dirty="0">
                <a:cs typeface="B Nazanin" panose="00000400000000000000" pitchFamily="2" charset="-78"/>
              </a:rPr>
              <a:t>ای است که کل یا بخشی از </a:t>
            </a:r>
            <a:r>
              <a:rPr lang="fa-IR" dirty="0" smtClean="0">
                <a:cs typeface="B Nazanin" panose="00000400000000000000" pitchFamily="2" charset="-78"/>
              </a:rPr>
              <a:t>خطری را که بیمه شده را متحمل </a:t>
            </a:r>
            <a:r>
              <a:rPr lang="fa-IR" dirty="0">
                <a:cs typeface="B Nazanin" panose="00000400000000000000" pitchFamily="2" charset="-78"/>
              </a:rPr>
              <a:t>هزینه های پزشکی </a:t>
            </a:r>
            <a:r>
              <a:rPr lang="fa-IR" dirty="0" smtClean="0">
                <a:cs typeface="B Nazanin" panose="00000400000000000000" pitchFamily="2" charset="-78"/>
              </a:rPr>
              <a:t>میکند را پوشش </a:t>
            </a:r>
            <a:r>
              <a:rPr lang="fa-IR" dirty="0">
                <a:cs typeface="B Nazanin" panose="00000400000000000000" pitchFamily="2" charset="-78"/>
              </a:rPr>
              <a:t>می </a:t>
            </a:r>
            <a:r>
              <a:rPr lang="fa-IR" dirty="0" smtClean="0">
                <a:cs typeface="B Nazanin" panose="00000400000000000000" pitchFamily="2" charset="-78"/>
              </a:rPr>
              <a:t>دهد. </a:t>
            </a:r>
            <a:endParaRPr lang="ar-IQ" dirty="0">
              <a:cs typeface="B Nazanin" panose="00000400000000000000" pitchFamily="2" charset="-78"/>
            </a:endParaRPr>
          </a:p>
        </p:txBody>
      </p:sp>
      <p:pic>
        <p:nvPicPr>
          <p:cNvPr id="5" name="Picture 4">
            <a:extLst>
              <a:ext uri="{FF2B5EF4-FFF2-40B4-BE49-F238E27FC236}">
                <a16:creationId xmlns:a16="http://schemas.microsoft.com/office/drawing/2014/main" id="{8E8646C9-A60E-6303-C95F-B6A73E97B1E1}"/>
              </a:ext>
            </a:extLst>
          </p:cNvPr>
          <p:cNvPicPr>
            <a:picLocks noChangeAspect="1"/>
          </p:cNvPicPr>
          <p:nvPr/>
        </p:nvPicPr>
        <p:blipFill>
          <a:blip r:embed="rId2"/>
          <a:stretch>
            <a:fillRect/>
          </a:stretch>
        </p:blipFill>
        <p:spPr>
          <a:xfrm>
            <a:off x="159753" y="231662"/>
            <a:ext cx="1539652" cy="152415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538" y="3741038"/>
            <a:ext cx="3233394" cy="2223524"/>
          </a:xfrm>
          <a:prstGeom prst="ellipse">
            <a:avLst/>
          </a:prstGeom>
          <a:ln>
            <a:noFill/>
          </a:ln>
          <a:effectLst>
            <a:softEdge rad="112500"/>
          </a:effectLst>
        </p:spPr>
      </p:pic>
    </p:spTree>
    <p:extLst>
      <p:ext uri="{BB962C8B-B14F-4D97-AF65-F5344CB8AC3E}">
        <p14:creationId xmlns:p14="http://schemas.microsoft.com/office/powerpoint/2010/main" val="40420000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36" y="998692"/>
            <a:ext cx="9603275" cy="723694"/>
          </a:xfrm>
        </p:spPr>
        <p:txBody>
          <a:bodyPr>
            <a:normAutofit/>
          </a:bodyPr>
          <a:lstStyle/>
          <a:p>
            <a:pPr algn="r"/>
            <a:r>
              <a:rPr lang="fa-IR" sz="3000" b="1" dirty="0" smtClean="0">
                <a:solidFill>
                  <a:srgbClr val="002060"/>
                </a:solidFill>
                <a:cs typeface="B Nazanin" panose="00000400000000000000" pitchFamily="2" charset="-78"/>
              </a:rPr>
              <a:t>6-دندانپزشکی( 15%)</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1951617"/>
            <a:ext cx="9905999" cy="4269898"/>
          </a:xfrm>
        </p:spPr>
        <p:txBody>
          <a:bodyPr>
            <a:normAutofit/>
          </a:bodyPr>
          <a:lstStyle/>
          <a:p>
            <a:pPr marL="0" indent="0" algn="r">
              <a:buNone/>
            </a:pPr>
            <a:r>
              <a:rPr lang="fa-IR" dirty="0">
                <a:cs typeface="B Nazanin" panose="00000400000000000000" pitchFamily="2" charset="-78"/>
              </a:rPr>
              <a:t>جبران </a:t>
            </a:r>
            <a:r>
              <a:rPr lang="fa-IR" dirty="0" smtClean="0">
                <a:cs typeface="B Nazanin" panose="00000400000000000000" pitchFamily="2" charset="-78"/>
              </a:rPr>
              <a:t>هزينه هاي </a:t>
            </a:r>
            <a:r>
              <a:rPr lang="fa-IR" dirty="0">
                <a:cs typeface="B Nazanin" panose="00000400000000000000" pitchFamily="2" charset="-78"/>
              </a:rPr>
              <a:t>سرپايي يا بستري مربوط به خدمات دندانپزشکي و جراحي لثه حداكثر تا15درصد </a:t>
            </a:r>
            <a:r>
              <a:rPr lang="fa-IR" dirty="0" smtClean="0">
                <a:cs typeface="B Nazanin" panose="00000400000000000000" pitchFamily="2" charset="-78"/>
              </a:rPr>
              <a:t>تعهد پوششهاي </a:t>
            </a:r>
            <a:r>
              <a:rPr lang="fa-IR" dirty="0">
                <a:cs typeface="B Nazanin" panose="00000400000000000000" pitchFamily="2" charset="-78"/>
              </a:rPr>
              <a:t>اصلي ساليانه براي هر </a:t>
            </a:r>
            <a:r>
              <a:rPr lang="fa-IR" dirty="0" smtClean="0">
                <a:cs typeface="B Nazanin" panose="00000400000000000000" pitchFamily="2" charset="-78"/>
              </a:rPr>
              <a:t>بيمه شده.</a:t>
            </a:r>
          </a:p>
          <a:p>
            <a:pPr marL="0" indent="0" algn="r">
              <a:buNone/>
            </a:pPr>
            <a:endParaRPr lang="fa-IR" sz="2000" dirty="0"/>
          </a:p>
          <a:p>
            <a:pPr marL="0" indent="0" algn="r">
              <a:buNone/>
            </a:pPr>
            <a:r>
              <a:rPr lang="fa-IR" sz="2000" dirty="0"/>
              <a:t/>
            </a:r>
            <a:br>
              <a:rPr lang="fa-IR" sz="2000" dirty="0"/>
            </a:b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pic>
        <p:nvPicPr>
          <p:cNvPr id="5" name="Picture 4"/>
          <p:cNvPicPr>
            <a:picLocks noChangeAspect="1"/>
          </p:cNvPicPr>
          <p:nvPr/>
        </p:nvPicPr>
        <p:blipFill>
          <a:blip r:embed="rId3"/>
          <a:stretch>
            <a:fillRect/>
          </a:stretch>
        </p:blipFill>
        <p:spPr>
          <a:xfrm>
            <a:off x="1944703" y="3234402"/>
            <a:ext cx="3821780" cy="25491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371340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36" y="998692"/>
            <a:ext cx="9603275" cy="723694"/>
          </a:xfrm>
        </p:spPr>
        <p:txBody>
          <a:bodyPr>
            <a:normAutofit/>
          </a:bodyPr>
          <a:lstStyle/>
          <a:p>
            <a:pPr algn="r"/>
            <a:r>
              <a:rPr lang="fa-IR" sz="3000" b="1" dirty="0" smtClean="0">
                <a:solidFill>
                  <a:srgbClr val="002060"/>
                </a:solidFill>
                <a:cs typeface="B Nazanin" panose="00000400000000000000" pitchFamily="2" charset="-78"/>
              </a:rPr>
              <a:t>7-عینک و لنز طبی  ( 2%)</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2249487"/>
            <a:ext cx="9905999" cy="4518958"/>
          </a:xfrm>
        </p:spPr>
        <p:txBody>
          <a:bodyPr>
            <a:normAutofit/>
          </a:bodyPr>
          <a:lstStyle/>
          <a:p>
            <a:pPr marL="0" indent="0" algn="r">
              <a:buNone/>
            </a:pPr>
            <a:r>
              <a:rPr lang="fa-IR" dirty="0">
                <a:cs typeface="B Nazanin" panose="00000400000000000000" pitchFamily="2" charset="-78"/>
              </a:rPr>
              <a:t>جبران </a:t>
            </a:r>
            <a:r>
              <a:rPr lang="fa-IR" dirty="0" smtClean="0">
                <a:cs typeface="B Nazanin" panose="00000400000000000000" pitchFamily="2" charset="-78"/>
              </a:rPr>
              <a:t>هزينه مربوط به </a:t>
            </a:r>
            <a:r>
              <a:rPr lang="fa-IR" dirty="0">
                <a:cs typeface="B Nazanin" panose="00000400000000000000" pitchFamily="2" charset="-78"/>
              </a:rPr>
              <a:t>خريد عينک طبي يا لنز تماسي طبي با تجويز چشم پزشک و يا اپتومتريست حداكثر </a:t>
            </a:r>
            <a:r>
              <a:rPr lang="fa-IR" dirty="0" smtClean="0">
                <a:cs typeface="B Nazanin" panose="00000400000000000000" pitchFamily="2" charset="-78"/>
              </a:rPr>
              <a:t>تا 2درصد </a:t>
            </a:r>
            <a:r>
              <a:rPr lang="fa-IR" dirty="0">
                <a:cs typeface="B Nazanin" panose="00000400000000000000" pitchFamily="2" charset="-78"/>
              </a:rPr>
              <a:t>تعهد پوششهاي اصلي ساليانه براي هر </a:t>
            </a:r>
            <a:r>
              <a:rPr lang="fa-IR" dirty="0" smtClean="0">
                <a:cs typeface="B Nazanin" panose="00000400000000000000" pitchFamily="2" charset="-78"/>
              </a:rPr>
              <a:t>بيمه شده</a:t>
            </a:r>
            <a:endParaRPr lang="fa-IR" sz="2000" dirty="0">
              <a:cs typeface="B Nazanin" panose="00000400000000000000" pitchFamily="2" charset="-78"/>
            </a:endParaRPr>
          </a:p>
          <a:p>
            <a:pPr marL="0" indent="0" algn="r">
              <a:buNone/>
            </a:pPr>
            <a:r>
              <a:rPr lang="fa-IR" sz="2000" dirty="0"/>
              <a:t/>
            </a:r>
            <a:br>
              <a:rPr lang="fa-IR" sz="2000" dirty="0"/>
            </a:b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pic>
        <p:nvPicPr>
          <p:cNvPr id="5" name="Picture 4"/>
          <p:cNvPicPr>
            <a:picLocks noChangeAspect="1"/>
          </p:cNvPicPr>
          <p:nvPr/>
        </p:nvPicPr>
        <p:blipFill>
          <a:blip r:embed="rId3"/>
          <a:stretch>
            <a:fillRect/>
          </a:stretch>
        </p:blipFill>
        <p:spPr>
          <a:xfrm>
            <a:off x="6785361" y="3546505"/>
            <a:ext cx="3743058" cy="2668298"/>
          </a:xfrm>
          <a:prstGeom prst="rect">
            <a:avLst/>
          </a:prstGeom>
          <a:ln>
            <a:noFill/>
          </a:ln>
          <a:effectLst>
            <a:softEdge rad="112500"/>
          </a:effectLst>
        </p:spPr>
      </p:pic>
    </p:spTree>
    <p:extLst>
      <p:ext uri="{BB962C8B-B14F-4D97-AF65-F5344CB8AC3E}">
        <p14:creationId xmlns:p14="http://schemas.microsoft.com/office/powerpoint/2010/main" val="12692787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36" y="998692"/>
            <a:ext cx="9603275" cy="723694"/>
          </a:xfrm>
        </p:spPr>
        <p:txBody>
          <a:bodyPr>
            <a:normAutofit/>
          </a:bodyPr>
          <a:lstStyle/>
          <a:p>
            <a:pPr algn="r"/>
            <a:r>
              <a:rPr lang="fa-IR" sz="3000" b="1" dirty="0" smtClean="0">
                <a:solidFill>
                  <a:srgbClr val="002060"/>
                </a:solidFill>
                <a:cs typeface="B Nazanin" panose="00000400000000000000" pitchFamily="2" charset="-78"/>
              </a:rPr>
              <a:t>9- رفع عیوب انکساری  (15%)</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2249487"/>
            <a:ext cx="9905999" cy="4518958"/>
          </a:xfrm>
        </p:spPr>
        <p:txBody>
          <a:bodyPr>
            <a:normAutofit/>
          </a:bodyPr>
          <a:lstStyle/>
          <a:p>
            <a:pPr marL="0" indent="0" algn="r">
              <a:buNone/>
            </a:pPr>
            <a:r>
              <a:rPr lang="fa-IR" dirty="0">
                <a:cs typeface="B Nazanin" panose="00000400000000000000" pitchFamily="2" charset="-78"/>
              </a:rPr>
              <a:t>جبران </a:t>
            </a:r>
            <a:r>
              <a:rPr lang="fa-IR" dirty="0" smtClean="0">
                <a:cs typeface="B Nazanin" panose="00000400000000000000" pitchFamily="2" charset="-78"/>
              </a:rPr>
              <a:t>هزينه جراحي مربوط به </a:t>
            </a:r>
            <a:r>
              <a:rPr lang="fa-IR" dirty="0">
                <a:cs typeface="B Nazanin" panose="00000400000000000000" pitchFamily="2" charset="-78"/>
              </a:rPr>
              <a:t>رفع عيوب انکساري چشم در مواردي كه به تشخيص پزشک معتمد </a:t>
            </a:r>
            <a:r>
              <a:rPr lang="fa-IR" dirty="0" smtClean="0">
                <a:cs typeface="B Nazanin" panose="00000400000000000000" pitchFamily="2" charset="-78"/>
              </a:rPr>
              <a:t>بيمه گر درجه نزديک بيني</a:t>
            </a:r>
            <a:r>
              <a:rPr lang="fa-IR" dirty="0">
                <a:cs typeface="B Nazanin" panose="00000400000000000000" pitchFamily="2" charset="-78"/>
              </a:rPr>
              <a:t>، دوربيني، آستيگمات يا مجموع قدر مطلق نقص بينايي هر چشم3ديوپتر يا بيشتر باشد، </a:t>
            </a:r>
            <a:r>
              <a:rPr lang="fa-IR" dirty="0" smtClean="0">
                <a:cs typeface="B Nazanin" panose="00000400000000000000" pitchFamily="2" charset="-78"/>
              </a:rPr>
              <a:t>حداكثر تا15درصد </a:t>
            </a:r>
            <a:r>
              <a:rPr lang="fa-IR" dirty="0">
                <a:cs typeface="B Nazanin" panose="00000400000000000000" pitchFamily="2" charset="-78"/>
              </a:rPr>
              <a:t>تعهد پوششهاي اصلي ساليانه براي هرچشم </a:t>
            </a:r>
            <a:r>
              <a:rPr lang="fa-IR" dirty="0" smtClean="0">
                <a:cs typeface="B Nazanin" panose="00000400000000000000" pitchFamily="2" charset="-78"/>
              </a:rPr>
              <a:t>بيمه شده</a:t>
            </a:r>
            <a:r>
              <a:rPr lang="fa-IR" sz="2000" dirty="0"/>
              <a:t/>
            </a:r>
            <a:br>
              <a:rPr lang="fa-IR" sz="2000" dirty="0"/>
            </a:b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pic>
        <p:nvPicPr>
          <p:cNvPr id="5" name="Picture 4"/>
          <p:cNvPicPr>
            <a:picLocks noChangeAspect="1"/>
          </p:cNvPicPr>
          <p:nvPr/>
        </p:nvPicPr>
        <p:blipFill>
          <a:blip r:embed="rId3"/>
          <a:stretch>
            <a:fillRect/>
          </a:stretch>
        </p:blipFill>
        <p:spPr>
          <a:xfrm>
            <a:off x="1983425" y="3883796"/>
            <a:ext cx="3391879" cy="2348224"/>
          </a:xfrm>
          <a:prstGeom prst="rect">
            <a:avLst/>
          </a:prstGeom>
          <a:ln>
            <a:noFill/>
          </a:ln>
          <a:effectLst>
            <a:softEdge rad="112500"/>
          </a:effectLst>
        </p:spPr>
      </p:pic>
    </p:spTree>
    <p:extLst>
      <p:ext uri="{BB962C8B-B14F-4D97-AF65-F5344CB8AC3E}">
        <p14:creationId xmlns:p14="http://schemas.microsoft.com/office/powerpoint/2010/main" val="28305503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36" y="998692"/>
            <a:ext cx="9603275" cy="723694"/>
          </a:xfrm>
        </p:spPr>
        <p:txBody>
          <a:bodyPr>
            <a:normAutofit/>
          </a:bodyPr>
          <a:lstStyle/>
          <a:p>
            <a:pPr algn="r"/>
            <a:r>
              <a:rPr lang="fa-IR" sz="3000" b="1" dirty="0" smtClean="0">
                <a:solidFill>
                  <a:srgbClr val="002060"/>
                </a:solidFill>
                <a:cs typeface="B Nazanin" panose="00000400000000000000" pitchFamily="2" charset="-78"/>
              </a:rPr>
              <a:t>9- سمعک   (10%)</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2249487"/>
            <a:ext cx="9905999" cy="4518958"/>
          </a:xfrm>
        </p:spPr>
        <p:txBody>
          <a:bodyPr>
            <a:normAutofit/>
          </a:bodyPr>
          <a:lstStyle/>
          <a:p>
            <a:pPr marL="0" indent="0" algn="r">
              <a:buNone/>
            </a:pPr>
            <a:r>
              <a:rPr lang="fa-IR" dirty="0">
                <a:cs typeface="B Nazanin" panose="00000400000000000000" pitchFamily="2" charset="-78"/>
              </a:rPr>
              <a:t>جبران </a:t>
            </a:r>
            <a:r>
              <a:rPr lang="fa-IR" dirty="0" smtClean="0">
                <a:cs typeface="B Nazanin" panose="00000400000000000000" pitchFamily="2" charset="-78"/>
              </a:rPr>
              <a:t>هزينه مربوط به </a:t>
            </a:r>
            <a:r>
              <a:rPr lang="fa-IR" dirty="0">
                <a:cs typeface="B Nazanin" panose="00000400000000000000" pitchFamily="2" charset="-78"/>
              </a:rPr>
              <a:t>خريد سمعک حداكثر تا10درصد تعهد پوششهاي اصلي ساليانه براي هر </a:t>
            </a:r>
            <a:r>
              <a:rPr lang="fa-IR" dirty="0" smtClean="0">
                <a:cs typeface="B Nazanin" panose="00000400000000000000" pitchFamily="2" charset="-78"/>
              </a:rPr>
              <a:t>بيمه شده</a:t>
            </a:r>
            <a:r>
              <a:rPr lang="fa-IR" sz="2000" dirty="0"/>
              <a:t/>
            </a:r>
            <a:br>
              <a:rPr lang="fa-IR" sz="2000" dirty="0"/>
            </a:b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pic>
        <p:nvPicPr>
          <p:cNvPr id="5" name="Picture 4"/>
          <p:cNvPicPr>
            <a:picLocks noChangeAspect="1"/>
          </p:cNvPicPr>
          <p:nvPr/>
        </p:nvPicPr>
        <p:blipFill>
          <a:blip r:embed="rId3"/>
          <a:stretch>
            <a:fillRect/>
          </a:stretch>
        </p:blipFill>
        <p:spPr>
          <a:xfrm>
            <a:off x="1871173" y="3692970"/>
            <a:ext cx="3820326" cy="25468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54032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36" y="998692"/>
            <a:ext cx="9603275" cy="723694"/>
          </a:xfrm>
        </p:spPr>
        <p:txBody>
          <a:bodyPr>
            <a:normAutofit/>
          </a:bodyPr>
          <a:lstStyle/>
          <a:p>
            <a:pPr algn="r"/>
            <a:r>
              <a:rPr lang="fa-IR" sz="3000" b="1" dirty="0" smtClean="0">
                <a:solidFill>
                  <a:srgbClr val="002060"/>
                </a:solidFill>
                <a:cs typeface="B Nazanin" panose="00000400000000000000" pitchFamily="2" charset="-78"/>
              </a:rPr>
              <a:t>10-جراحی مجاز سرپائی   (10%)</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2249487"/>
            <a:ext cx="9905999" cy="4518958"/>
          </a:xfrm>
        </p:spPr>
        <p:txBody>
          <a:bodyPr>
            <a:normAutofit/>
          </a:bodyPr>
          <a:lstStyle/>
          <a:p>
            <a:pPr marL="0" indent="0" algn="r">
              <a:buNone/>
            </a:pPr>
            <a:r>
              <a:rPr lang="fa-IR" dirty="0">
                <a:cs typeface="B Nazanin" panose="00000400000000000000" pitchFamily="2" charset="-78"/>
              </a:rPr>
              <a:t>جبران هزينه اعمال مجاز سرپايي مانند شکستگي و دررفتگي، گچگيري، ختنه، بخيه، كرايوتراپي  </a:t>
            </a:r>
            <a:r>
              <a:rPr lang="fa-IR" dirty="0" smtClean="0">
                <a:cs typeface="B Nazanin" panose="00000400000000000000" pitchFamily="2" charset="-78"/>
              </a:rPr>
              <a:t>(سرما درمانی) ،اكسيزيون ليپوم</a:t>
            </a:r>
            <a:r>
              <a:rPr lang="fa-IR" dirty="0">
                <a:cs typeface="B Nazanin" panose="00000400000000000000" pitchFamily="2" charset="-78"/>
              </a:rPr>
              <a:t>، بيوپسي، تخليه كيست و ليزر درماني حداكثر تا10درصد تعهد پوششهاي اصلي ساليانه براي هر </a:t>
            </a:r>
            <a:r>
              <a:rPr lang="fa-IR" dirty="0" smtClean="0">
                <a:cs typeface="B Nazanin" panose="00000400000000000000" pitchFamily="2" charset="-78"/>
              </a:rPr>
              <a:t>بيمه شده</a:t>
            </a:r>
            <a:r>
              <a:rPr lang="fa-IR" sz="2000" dirty="0"/>
              <a:t/>
            </a:r>
            <a:br>
              <a:rPr lang="fa-IR" sz="2000" dirty="0"/>
            </a:b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pic>
        <p:nvPicPr>
          <p:cNvPr id="5" name="Picture 4"/>
          <p:cNvPicPr>
            <a:picLocks noChangeAspect="1"/>
          </p:cNvPicPr>
          <p:nvPr/>
        </p:nvPicPr>
        <p:blipFill>
          <a:blip r:embed="rId3"/>
          <a:stretch>
            <a:fillRect/>
          </a:stretch>
        </p:blipFill>
        <p:spPr>
          <a:xfrm>
            <a:off x="2045560" y="3748221"/>
            <a:ext cx="3953587" cy="2635725"/>
          </a:xfrm>
          <a:prstGeom prst="rect">
            <a:avLst/>
          </a:prstGeom>
          <a:ln>
            <a:noFill/>
          </a:ln>
          <a:effectLst>
            <a:softEdge rad="112500"/>
          </a:effectLst>
        </p:spPr>
      </p:pic>
    </p:spTree>
    <p:extLst>
      <p:ext uri="{BB962C8B-B14F-4D97-AF65-F5344CB8AC3E}">
        <p14:creationId xmlns:p14="http://schemas.microsoft.com/office/powerpoint/2010/main" val="3809323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cs typeface="B Titr" panose="00000700000000000000" pitchFamily="2" charset="-78"/>
              </a:rPr>
              <a:t>فهرست اعمال غیر مجاز سرپایی</a:t>
            </a:r>
            <a:endParaRPr lang="en-US" sz="3600" dirty="0">
              <a:cs typeface="B Titr" panose="00000700000000000000" pitchFamily="2" charset="-78"/>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6478" y="2112011"/>
            <a:ext cx="3843617" cy="3138719"/>
          </a:xfrm>
          <a:prstGeom prst="rect">
            <a:avLst/>
          </a:prstGeom>
          <a:ln>
            <a:noFill/>
          </a:ln>
          <a:effectLst>
            <a:softEdge rad="112500"/>
          </a:effectLst>
        </p:spPr>
      </p:pic>
      <p:pic>
        <p:nvPicPr>
          <p:cNvPr id="4" name="Picture 3">
            <a:extLst>
              <a:ext uri="{FF2B5EF4-FFF2-40B4-BE49-F238E27FC236}">
                <a16:creationId xmlns:a16="http://schemas.microsoft.com/office/drawing/2014/main" id="{27D6BB6B-33EF-0D16-6205-3F4378E3271D}"/>
              </a:ext>
            </a:extLst>
          </p:cNvPr>
          <p:cNvPicPr>
            <a:picLocks noChangeAspect="1"/>
          </p:cNvPicPr>
          <p:nvPr/>
        </p:nvPicPr>
        <p:blipFill>
          <a:blip r:embed="rId3"/>
          <a:stretch>
            <a:fillRect/>
          </a:stretch>
        </p:blipFill>
        <p:spPr>
          <a:xfrm>
            <a:off x="228763" y="59794"/>
            <a:ext cx="1643169" cy="1626628"/>
          </a:xfrm>
          <a:prstGeom prst="rect">
            <a:avLst/>
          </a:prstGeom>
        </p:spPr>
      </p:pic>
      <p:sp>
        <p:nvSpPr>
          <p:cNvPr id="6" name="Title 1"/>
          <p:cNvSpPr txBox="1">
            <a:spLocks/>
          </p:cNvSpPr>
          <p:nvPr/>
        </p:nvSpPr>
        <p:spPr>
          <a:xfrm>
            <a:off x="1293813" y="1865663"/>
            <a:ext cx="9905998" cy="4572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fa-IR" sz="2000" b="1" dirty="0" smtClean="0">
                <a:cs typeface="B Nazanin" panose="00000400000000000000" pitchFamily="2" charset="-78"/>
              </a:rPr>
              <a:t>1-بیهوشی عمومی یا بی حسی نخاعی</a:t>
            </a:r>
          </a:p>
          <a:p>
            <a:pPr algn="r"/>
            <a:r>
              <a:rPr lang="fa-IR" sz="2000" b="1" dirty="0" smtClean="0">
                <a:cs typeface="B Nazanin" panose="00000400000000000000" pitchFamily="2" charset="-78"/>
              </a:rPr>
              <a:t>2-الکترو شوک درمانی</a:t>
            </a:r>
          </a:p>
          <a:p>
            <a:pPr algn="r"/>
            <a:r>
              <a:rPr lang="fa-IR" sz="2000" b="1" dirty="0" smtClean="0">
                <a:cs typeface="B Nazanin" panose="00000400000000000000" pitchFamily="2" charset="-78"/>
              </a:rPr>
              <a:t>3-باز کردن حفره شکمی</a:t>
            </a:r>
          </a:p>
          <a:p>
            <a:pPr algn="r"/>
            <a:r>
              <a:rPr lang="fa-IR" sz="2000" b="1" dirty="0" smtClean="0">
                <a:cs typeface="B Nazanin" panose="00000400000000000000" pitchFamily="2" charset="-78"/>
              </a:rPr>
              <a:t>4-اعمالی که نیازبه بریدن فاسیای شکم (</a:t>
            </a:r>
            <a:r>
              <a:rPr lang="fa-IR" sz="2000" dirty="0"/>
              <a:t>لایه پرده‌مانندی از جنس </a:t>
            </a:r>
            <a:r>
              <a:rPr lang="fa-IR" sz="2000" dirty="0">
                <a:solidFill>
                  <a:schemeClr val="bg2">
                    <a:lumMod val="75000"/>
                  </a:schemeClr>
                </a:solidFill>
              </a:rPr>
              <a:t>بافت پیوندی می‌باشد که ماهیچه‌ها را از هم جدا </a:t>
            </a:r>
            <a:r>
              <a:rPr lang="fa-IR" sz="2000" dirty="0" smtClean="0"/>
              <a:t>نموده) </a:t>
            </a:r>
            <a:r>
              <a:rPr lang="fa-IR" sz="2000" b="1" dirty="0" smtClean="0">
                <a:cs typeface="B Nazanin" panose="00000400000000000000" pitchFamily="2" charset="-78"/>
              </a:rPr>
              <a:t> یا لگن داشته باشد.</a:t>
            </a:r>
          </a:p>
          <a:p>
            <a:pPr algn="r"/>
            <a:r>
              <a:rPr lang="fa-IR" sz="2000" b="1" dirty="0" smtClean="0">
                <a:cs typeface="B Nazanin" panose="00000400000000000000" pitchFamily="2" charset="-78"/>
              </a:rPr>
              <a:t>5-جراحی باز روی استخوان بدن</a:t>
            </a:r>
          </a:p>
          <a:p>
            <a:pPr algn="r"/>
            <a:r>
              <a:rPr lang="fa-IR" sz="2000" b="1" dirty="0" smtClean="0">
                <a:cs typeface="B Nazanin" panose="00000400000000000000" pitchFamily="2" charset="-78"/>
              </a:rPr>
              <a:t>6-وارد و یا داخل کردن هر نوع پروتز</a:t>
            </a:r>
          </a:p>
          <a:p>
            <a:pPr algn="r"/>
            <a:r>
              <a:rPr lang="fa-IR" sz="2000" b="1" dirty="0" smtClean="0">
                <a:cs typeface="B Nazanin" panose="00000400000000000000" pitchFamily="2" charset="-78"/>
              </a:rPr>
              <a:t>7-تزریق چربی یا هر نوع فر آورده تهیه شده خونی</a:t>
            </a:r>
          </a:p>
          <a:p>
            <a:pPr algn="r"/>
            <a:r>
              <a:rPr lang="fa-IR" sz="2000" b="1" dirty="0" smtClean="0">
                <a:cs typeface="B Nazanin" panose="00000400000000000000" pitchFamily="2" charset="-78"/>
              </a:rPr>
              <a:t>8- جراحی های شکستگی و ...</a:t>
            </a:r>
          </a:p>
          <a:p>
            <a:pPr algn="r"/>
            <a:endParaRPr lang="en-US" sz="2000" b="1" dirty="0">
              <a:cs typeface="B Nazanin" panose="00000400000000000000" pitchFamily="2" charset="-78"/>
            </a:endParaRPr>
          </a:p>
        </p:txBody>
      </p:sp>
    </p:spTree>
    <p:extLst>
      <p:ext uri="{BB962C8B-B14F-4D97-AF65-F5344CB8AC3E}">
        <p14:creationId xmlns:p14="http://schemas.microsoft.com/office/powerpoint/2010/main" val="2694897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36" y="998692"/>
            <a:ext cx="9603275" cy="723694"/>
          </a:xfrm>
        </p:spPr>
        <p:txBody>
          <a:bodyPr>
            <a:normAutofit/>
          </a:bodyPr>
          <a:lstStyle/>
          <a:p>
            <a:pPr algn="r"/>
            <a:r>
              <a:rPr lang="fa-IR" sz="3000" b="1" dirty="0" smtClean="0">
                <a:solidFill>
                  <a:srgbClr val="002060"/>
                </a:solidFill>
                <a:cs typeface="B Nazanin" panose="00000400000000000000" pitchFamily="2" charset="-78"/>
              </a:rPr>
              <a:t>11-اروتز   ( 2%)</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2249487"/>
            <a:ext cx="9905999" cy="4518958"/>
          </a:xfrm>
        </p:spPr>
        <p:txBody>
          <a:bodyPr>
            <a:normAutofit/>
          </a:bodyPr>
          <a:lstStyle/>
          <a:p>
            <a:pPr marL="0" indent="0" algn="r">
              <a:buNone/>
            </a:pPr>
            <a:r>
              <a:rPr lang="fa-IR" dirty="0">
                <a:cs typeface="B Nazanin" panose="00000400000000000000" pitchFamily="2" charset="-78"/>
              </a:rPr>
              <a:t>هزينه تهيه اوروتز كه بلافاصله بعد از عمل جراحي به تشخيص پزشک معالج و تأييد پزشک معتمد </a:t>
            </a:r>
            <a:r>
              <a:rPr lang="fa-IR" dirty="0" smtClean="0">
                <a:cs typeface="B Nazanin" panose="00000400000000000000" pitchFamily="2" charset="-78"/>
              </a:rPr>
              <a:t>بيمه گر مورد نياز </a:t>
            </a:r>
            <a:r>
              <a:rPr lang="fa-IR" dirty="0">
                <a:cs typeface="B Nazanin" panose="00000400000000000000" pitchFamily="2" charset="-78"/>
              </a:rPr>
              <a:t>باشد حداكثر تا2درصد سقف تعهد پوششهاي اصلي ساليانه براي هر </a:t>
            </a:r>
            <a:r>
              <a:rPr lang="fa-IR" dirty="0" smtClean="0">
                <a:cs typeface="B Nazanin" panose="00000400000000000000" pitchFamily="2" charset="-78"/>
              </a:rPr>
              <a:t>بيمه شده</a:t>
            </a:r>
            <a:r>
              <a:rPr lang="fa-IR" sz="2000" dirty="0"/>
              <a:t/>
            </a:r>
            <a:br>
              <a:rPr lang="fa-IR" sz="2000" dirty="0"/>
            </a:b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pic>
        <p:nvPicPr>
          <p:cNvPr id="5" name="Picture 4"/>
          <p:cNvPicPr>
            <a:picLocks noChangeAspect="1"/>
          </p:cNvPicPr>
          <p:nvPr/>
        </p:nvPicPr>
        <p:blipFill>
          <a:blip r:embed="rId3"/>
          <a:stretch>
            <a:fillRect/>
          </a:stretch>
        </p:blipFill>
        <p:spPr>
          <a:xfrm>
            <a:off x="2612242" y="3766612"/>
            <a:ext cx="3633531" cy="2042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588456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36" y="998692"/>
            <a:ext cx="9603275" cy="723694"/>
          </a:xfrm>
        </p:spPr>
        <p:txBody>
          <a:bodyPr>
            <a:normAutofit/>
          </a:bodyPr>
          <a:lstStyle/>
          <a:p>
            <a:pPr algn="r"/>
            <a:r>
              <a:rPr lang="fa-IR" sz="3000" b="1" dirty="0" smtClean="0">
                <a:solidFill>
                  <a:srgbClr val="002060"/>
                </a:solidFill>
                <a:cs typeface="B Nazanin" panose="00000400000000000000" pitchFamily="2" charset="-78"/>
              </a:rPr>
              <a:t>موارد ذیل به بیمه گزار پیشنهاد میگردد:</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2249487"/>
            <a:ext cx="9905999" cy="4518958"/>
          </a:xfrm>
        </p:spPr>
        <p:txBody>
          <a:bodyPr>
            <a:normAutofit/>
          </a:bodyPr>
          <a:lstStyle/>
          <a:p>
            <a:pPr marL="0" indent="0" algn="r">
              <a:buNone/>
            </a:pPr>
            <a:r>
              <a:rPr lang="fa-IR" dirty="0">
                <a:cs typeface="B Nazanin" panose="00000400000000000000" pitchFamily="2" charset="-78"/>
              </a:rPr>
              <a:t>بریس،توالت فرنگی،آویز دست ،دمپایی زیر گچ، صندل طبی ، عصا،ویلچر،واکر،کپسول اکسیژن، بالش طبی، تشک مواج و سایر لوازم ارتوپدی و توانبخشی با تجویز پزشک معالج و ...</a:t>
            </a:r>
            <a:r>
              <a:rPr lang="fa-IR" sz="2000" dirty="0"/>
              <a:t/>
            </a:r>
            <a:br>
              <a:rPr lang="fa-IR" sz="2000" dirty="0"/>
            </a:b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spTree>
    <p:extLst>
      <p:ext uri="{BB962C8B-B14F-4D97-AF65-F5344CB8AC3E}">
        <p14:creationId xmlns:p14="http://schemas.microsoft.com/office/powerpoint/2010/main" val="39150574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36" y="998692"/>
            <a:ext cx="9603275" cy="723694"/>
          </a:xfrm>
        </p:spPr>
        <p:txBody>
          <a:bodyPr>
            <a:normAutofit/>
          </a:bodyPr>
          <a:lstStyle/>
          <a:p>
            <a:pPr algn="r"/>
            <a:r>
              <a:rPr lang="fa-IR" sz="3000" b="1" dirty="0" smtClean="0">
                <a:solidFill>
                  <a:srgbClr val="002060"/>
                </a:solidFill>
                <a:cs typeface="B Nazanin" panose="00000400000000000000" pitchFamily="2" charset="-78"/>
              </a:rPr>
              <a:t>12-جبران هزینه تهیه اعضای طبیعی بدن ( تا سقف بیمارستانی)</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2249487"/>
            <a:ext cx="9905999" cy="4518958"/>
          </a:xfrm>
        </p:spPr>
        <p:txBody>
          <a:bodyPr>
            <a:normAutofit/>
          </a:bodyPr>
          <a:lstStyle/>
          <a:p>
            <a:pPr marL="0" indent="0" algn="r">
              <a:buNone/>
            </a:pPr>
            <a:r>
              <a:rPr lang="fa-IR" dirty="0">
                <a:cs typeface="B Nazanin" panose="00000400000000000000" pitchFamily="2" charset="-78"/>
              </a:rPr>
              <a:t>جبران هزينه تهيه اعضاي طبيعي بدن حداكثر به ميزان تعهد پوششهاي اصلي ساليانه براي هر </a:t>
            </a:r>
            <a:r>
              <a:rPr lang="fa-IR" dirty="0" smtClean="0">
                <a:cs typeface="B Nazanin" panose="00000400000000000000" pitchFamily="2" charset="-78"/>
              </a:rPr>
              <a:t>بيمه شده</a:t>
            </a:r>
          </a:p>
          <a:p>
            <a:pPr marL="0" indent="0" algn="r">
              <a:buNone/>
            </a:pPr>
            <a:endParaRPr lang="fa-IR" sz="1700" dirty="0" smtClean="0">
              <a:cs typeface="B Nazanin" panose="00000400000000000000" pitchFamily="2" charset="-78"/>
            </a:endParaRPr>
          </a:p>
          <a:p>
            <a:pPr marL="0" indent="0" algn="r">
              <a:buNone/>
            </a:pPr>
            <a:endParaRPr lang="fa-IR" sz="1700" dirty="0">
              <a:cs typeface="B Nazanin" panose="00000400000000000000" pitchFamily="2" charset="-78"/>
            </a:endParaRPr>
          </a:p>
          <a:p>
            <a:pPr marL="0" indent="0" algn="r">
              <a:buNone/>
            </a:pPr>
            <a:endParaRPr lang="fa-IR" sz="1700" dirty="0" smtClean="0">
              <a:cs typeface="B Nazanin" panose="00000400000000000000" pitchFamily="2" charset="-78"/>
            </a:endParaRPr>
          </a:p>
          <a:p>
            <a:pPr marL="0" indent="0" algn="r">
              <a:buNone/>
            </a:pPr>
            <a:endParaRPr lang="fa-IR" sz="1700" dirty="0" smtClean="0">
              <a:cs typeface="B Nazanin" panose="00000400000000000000" pitchFamily="2" charset="-78"/>
            </a:endParaRPr>
          </a:p>
          <a:p>
            <a:pPr marL="0" indent="0" algn="r">
              <a:buNone/>
            </a:pPr>
            <a:r>
              <a:rPr lang="fa-IR" sz="1700" b="1" dirty="0">
                <a:solidFill>
                  <a:srgbClr val="FF0000"/>
                </a:solidFill>
                <a:cs typeface="B Nazanin" panose="00000400000000000000" pitchFamily="2" charset="-78"/>
              </a:rPr>
              <a:t>ماده 4: الزام ثبت تعهدات </a:t>
            </a:r>
            <a:r>
              <a:rPr lang="fa-IR" sz="1700" b="1" dirty="0" smtClean="0">
                <a:solidFill>
                  <a:srgbClr val="FF0000"/>
                </a:solidFill>
                <a:cs typeface="B Nazanin" panose="00000400000000000000" pitchFamily="2" charset="-78"/>
              </a:rPr>
              <a:t>ریالی پوشش های اصلی  </a:t>
            </a:r>
            <a:r>
              <a:rPr lang="fa-IR" sz="1700" b="1" dirty="0">
                <a:solidFill>
                  <a:srgbClr val="FF0000"/>
                </a:solidFill>
                <a:cs typeface="B Nazanin" panose="00000400000000000000" pitchFamily="2" charset="-78"/>
              </a:rPr>
              <a:t>توسط بیمه گر در بیمه نامه</a:t>
            </a:r>
            <a:r>
              <a:rPr lang="fa-IR" sz="1700" b="1" dirty="0" smtClean="0">
                <a:solidFill>
                  <a:srgbClr val="FF0000"/>
                </a:solidFill>
                <a:cs typeface="B Nazanin" panose="00000400000000000000" pitchFamily="2" charset="-78"/>
              </a:rPr>
              <a:t>.</a:t>
            </a:r>
          </a:p>
          <a:p>
            <a:pPr marL="0" indent="0" algn="r">
              <a:buNone/>
            </a:pPr>
            <a:r>
              <a:rPr lang="fa-IR" sz="1700" b="1" dirty="0" smtClean="0">
                <a:solidFill>
                  <a:srgbClr val="FF0000"/>
                </a:solidFill>
                <a:cs typeface="B Nazanin" panose="00000400000000000000" pitchFamily="2" charset="-78"/>
              </a:rPr>
              <a:t>ماده </a:t>
            </a:r>
            <a:r>
              <a:rPr lang="fa-IR" sz="1700" b="1" dirty="0">
                <a:solidFill>
                  <a:srgbClr val="FF0000"/>
                </a:solidFill>
                <a:cs typeface="B Nazanin" panose="00000400000000000000" pitchFamily="2" charset="-78"/>
              </a:rPr>
              <a:t>5:اگر تعهدات نامحدود باشد سقف تعهدات پوشش های اضافی نیز میتواند </a:t>
            </a:r>
            <a:r>
              <a:rPr lang="fa-IR" sz="1700" b="1" dirty="0" smtClean="0">
                <a:solidFill>
                  <a:srgbClr val="FF0000"/>
                </a:solidFill>
                <a:cs typeface="B Nazanin" panose="00000400000000000000" pitchFamily="2" charset="-78"/>
              </a:rPr>
              <a:t>نامحدود باشد</a:t>
            </a:r>
            <a:r>
              <a:rPr lang="fa-IR" sz="1700" dirty="0">
                <a:cs typeface="B Nazanin" panose="00000400000000000000" pitchFamily="2" charset="-78"/>
              </a:rPr>
              <a:t>.</a:t>
            </a:r>
          </a:p>
          <a:p>
            <a:pPr marL="0" indent="0" algn="r">
              <a:buNone/>
            </a:pPr>
            <a:r>
              <a:rPr lang="fa-IR" sz="1700" b="1" dirty="0">
                <a:solidFill>
                  <a:srgbClr val="FF0000"/>
                </a:solidFill>
                <a:cs typeface="B Nazanin" panose="00000400000000000000" pitchFamily="2" charset="-78"/>
              </a:rPr>
              <a:t>ماده 6: عهد پوشش های اضافی مازاد بر پوشش های اصلی می باشدت.</a:t>
            </a:r>
            <a:endParaRPr lang="en-US" sz="1700" b="1" dirty="0">
              <a:solidFill>
                <a:srgbClr val="FF0000"/>
              </a:solidFill>
              <a:cs typeface="B Nazanin" panose="00000400000000000000" pitchFamily="2" charset="-78"/>
            </a:endParaRPr>
          </a:p>
          <a:p>
            <a:pPr marL="0" indent="0" algn="r">
              <a:buNone/>
            </a:pPr>
            <a:r>
              <a:rPr lang="fa-IR" sz="2000" dirty="0"/>
              <a:t/>
            </a:r>
            <a:br>
              <a:rPr lang="fa-IR" sz="2000" dirty="0"/>
            </a:b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pic>
        <p:nvPicPr>
          <p:cNvPr id="6" name="Picture 5"/>
          <p:cNvPicPr>
            <a:picLocks noChangeAspect="1"/>
          </p:cNvPicPr>
          <p:nvPr/>
        </p:nvPicPr>
        <p:blipFill>
          <a:blip r:embed="rId3"/>
          <a:stretch>
            <a:fillRect/>
          </a:stretch>
        </p:blipFill>
        <p:spPr>
          <a:xfrm>
            <a:off x="2286464" y="3047888"/>
            <a:ext cx="1271188" cy="953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3557652" y="3328871"/>
            <a:ext cx="1570468" cy="1180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5"/>
          <a:stretch>
            <a:fillRect/>
          </a:stretch>
        </p:blipFill>
        <p:spPr>
          <a:xfrm>
            <a:off x="6896456" y="3104950"/>
            <a:ext cx="1399498" cy="1049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a:stretch>
            <a:fillRect/>
          </a:stretch>
        </p:blipFill>
        <p:spPr>
          <a:xfrm>
            <a:off x="5068542" y="2973971"/>
            <a:ext cx="1827914" cy="14130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76134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36" y="283351"/>
            <a:ext cx="9603275" cy="723694"/>
          </a:xfrm>
        </p:spPr>
        <p:txBody>
          <a:bodyPr>
            <a:normAutofit/>
          </a:bodyPr>
          <a:lstStyle/>
          <a:p>
            <a:pPr algn="r"/>
            <a:r>
              <a:rPr lang="fa-IR" sz="3000" b="1" dirty="0" smtClean="0">
                <a:solidFill>
                  <a:srgbClr val="002060"/>
                </a:solidFill>
                <a:cs typeface="B Nazanin" panose="00000400000000000000" pitchFamily="2" charset="-78"/>
              </a:rPr>
              <a:t>تصویر بیمه نامه درمان</a:t>
            </a:r>
            <a:endParaRPr lang="en-US" sz="3000"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141412" y="2249487"/>
            <a:ext cx="9905999" cy="4518958"/>
          </a:xfrm>
        </p:spPr>
        <p:txBody>
          <a:bodyPr>
            <a:normAutofit/>
          </a:bodyPr>
          <a:lstStyle/>
          <a:p>
            <a:pPr marL="0" indent="0" algn="r">
              <a:buNone/>
            </a:pPr>
            <a:r>
              <a:rPr lang="fa-IR" sz="2000" dirty="0"/>
              <a:t/>
            </a:r>
            <a:br>
              <a:rPr lang="fa-IR" sz="2000" dirty="0"/>
            </a:b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11D7E30E-02F8-427F-A5C6-54541B1B7C27}"/>
              </a:ext>
            </a:extLst>
          </p:cNvPr>
          <p:cNvPicPr>
            <a:picLocks noChangeAspect="1"/>
          </p:cNvPicPr>
          <p:nvPr/>
        </p:nvPicPr>
        <p:blipFill>
          <a:blip r:embed="rId2"/>
          <a:stretch>
            <a:fillRect/>
          </a:stretch>
        </p:blipFill>
        <p:spPr>
          <a:xfrm>
            <a:off x="218803" y="222531"/>
            <a:ext cx="1515107" cy="149985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842" y="1356617"/>
            <a:ext cx="3609369" cy="513561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2851" y="1356617"/>
            <a:ext cx="3532458" cy="5184957"/>
          </a:xfrm>
          <a:prstGeom prst="rect">
            <a:avLst/>
          </a:prstGeom>
        </p:spPr>
      </p:pic>
    </p:spTree>
    <p:extLst>
      <p:ext uri="{BB962C8B-B14F-4D97-AF65-F5344CB8AC3E}">
        <p14:creationId xmlns:p14="http://schemas.microsoft.com/office/powerpoint/2010/main" val="23546531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lumMod val="40000"/>
                <a:lumOff val="60000"/>
              </a:schemeClr>
            </a:gs>
            <a:gs pos="0">
              <a:srgbClr val="FFC000"/>
            </a:gs>
            <a:gs pos="100000">
              <a:schemeClr val="bg2">
                <a:shade val="8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cs typeface="B Titr" panose="00000700000000000000" pitchFamily="2" charset="-78"/>
              </a:rPr>
              <a:t>تاري</a:t>
            </a:r>
            <a:r>
              <a:rPr lang="fa-IR" dirty="0">
                <a:cs typeface="B Titr" panose="00000700000000000000" pitchFamily="2" charset="-78"/>
              </a:rPr>
              <a:t>خچ</a:t>
            </a:r>
            <a:r>
              <a:rPr lang="ar-IQ" dirty="0">
                <a:cs typeface="B Titr" panose="00000700000000000000" pitchFamily="2" charset="-78"/>
              </a:rPr>
              <a:t>ه بيمه نامه </a:t>
            </a:r>
            <a:r>
              <a:rPr lang="fa-IR" dirty="0" smtClean="0">
                <a:cs typeface="B Titr" panose="00000700000000000000" pitchFamily="2" charset="-78"/>
              </a:rPr>
              <a:t>تکمیل درمان در ایران</a:t>
            </a:r>
            <a:endParaRPr lang="en-US" dirty="0">
              <a:cs typeface="B Titr" panose="00000700000000000000" pitchFamily="2" charset="-78"/>
            </a:endParaRPr>
          </a:p>
        </p:txBody>
      </p:sp>
      <p:sp>
        <p:nvSpPr>
          <p:cNvPr id="3" name="Content Placeholder 2"/>
          <p:cNvSpPr>
            <a:spLocks noGrp="1"/>
          </p:cNvSpPr>
          <p:nvPr>
            <p:ph idx="1"/>
          </p:nvPr>
        </p:nvSpPr>
        <p:spPr>
          <a:xfrm>
            <a:off x="1141413" y="2249487"/>
            <a:ext cx="9905998" cy="4141886"/>
          </a:xfrm>
        </p:spPr>
        <p:txBody>
          <a:bodyPr>
            <a:normAutofit/>
          </a:bodyPr>
          <a:lstStyle/>
          <a:p>
            <a:pPr algn="just"/>
            <a:r>
              <a:rPr lang="fa-IR" sz="2000" dirty="0">
                <a:cs typeface="B Nazanin" panose="00000400000000000000" pitchFamily="2" charset="-78"/>
              </a:rPr>
              <a:t>اولين بار در سال 1269 شمسي با واگذاري امتياز به تشكيل موسسه بيمه به يك خارجي و سپس ملغاي آن به علت عدم انجام تعهدات نامبرده بتدريج بيمه در ايران مطرح شده </a:t>
            </a:r>
            <a:r>
              <a:rPr lang="fa-IR" sz="2000" u="sng" dirty="0">
                <a:cs typeface="B Nazanin" panose="00000400000000000000" pitchFamily="2" charset="-78"/>
              </a:rPr>
              <a:t>. در سال 1314 بيمه ايران بعنوان اولين شركت بيمه </a:t>
            </a:r>
            <a:r>
              <a:rPr lang="fa-IR" sz="2000" dirty="0">
                <a:cs typeface="B Nazanin" panose="00000400000000000000" pitchFamily="2" charset="-78"/>
              </a:rPr>
              <a:t>دولتي ايران در ميان رقابتهاي نا سالم خارجيان و در جائي كه استعمار حرف اول را ميزد </a:t>
            </a:r>
            <a:r>
              <a:rPr lang="fa-IR" sz="2000" u="sng" dirty="0">
                <a:cs typeface="B Nazanin" panose="00000400000000000000" pitchFamily="2" charset="-78"/>
              </a:rPr>
              <a:t>تاسيس شد</a:t>
            </a:r>
            <a:r>
              <a:rPr lang="fa-IR" sz="2000" dirty="0">
                <a:cs typeface="B Nazanin" panose="00000400000000000000" pitchFamily="2" charset="-78"/>
              </a:rPr>
              <a:t>  و در رشته هاي مختلف شروع به فعاليت نمود كه با توسعه فعاليتهاي آن بعدها ساير سازمانهاي بيمه گر بوجودآمدند . </a:t>
            </a:r>
            <a:r>
              <a:rPr lang="fa-IR" sz="2000" u="sng" dirty="0">
                <a:cs typeface="B Nazanin" panose="00000400000000000000" pitchFamily="2" charset="-78"/>
              </a:rPr>
              <a:t>در سال 1326 اولين بيمه درماني براي كاركنان شركت </a:t>
            </a:r>
            <a:r>
              <a:rPr lang="fa-IR" sz="2000" u="sng" dirty="0" smtClean="0">
                <a:cs typeface="B Nazanin" panose="00000400000000000000" pitchFamily="2" charset="-78"/>
              </a:rPr>
              <a:t>دخانيات </a:t>
            </a:r>
            <a:r>
              <a:rPr lang="fa-IR" sz="2000" u="sng" dirty="0">
                <a:cs typeface="B Nazanin" panose="00000400000000000000" pitchFamily="2" charset="-78"/>
              </a:rPr>
              <a:t>ايران</a:t>
            </a:r>
            <a:r>
              <a:rPr lang="fa-IR" sz="2000" dirty="0">
                <a:cs typeface="B Nazanin" panose="00000400000000000000" pitchFamily="2" charset="-78"/>
              </a:rPr>
              <a:t> و تا سال 1328 تعدادي از سازمانهاي دولتي بطور پراكنده تحت پوشش بيمه درماني قرار گرفتند </a:t>
            </a:r>
            <a:r>
              <a:rPr lang="fa-IR" sz="2000" u="sng" dirty="0" smtClean="0">
                <a:cs typeface="B Nazanin" panose="00000400000000000000" pitchFamily="2" charset="-78"/>
              </a:rPr>
              <a:t>درسال 1328سازماني </a:t>
            </a:r>
            <a:r>
              <a:rPr lang="fa-IR" sz="2000" u="sng" dirty="0">
                <a:cs typeface="B Nazanin" panose="00000400000000000000" pitchFamily="2" charset="-78"/>
              </a:rPr>
              <a:t>تحت عنوان سازمان بيمه كاركنان دولت تاسيس گرديد</a:t>
            </a:r>
            <a:r>
              <a:rPr lang="fa-IR" sz="2000" dirty="0">
                <a:cs typeface="B Nazanin" panose="00000400000000000000" pitchFamily="2" charset="-78"/>
              </a:rPr>
              <a:t> كه كاركنان دولت را تحت پوشش قرار داد و تا سقف معيني هزينه هاي درماني آن را تعهد </a:t>
            </a:r>
            <a:r>
              <a:rPr lang="fa-IR" sz="2000" dirty="0" smtClean="0">
                <a:cs typeface="B Nazanin" panose="00000400000000000000" pitchFamily="2" charset="-78"/>
              </a:rPr>
              <a:t>مينمود.                                                                               </a:t>
            </a:r>
            <a:endParaRPr lang="en-US" dirty="0">
              <a:cs typeface="B Nazanin" panose="00000400000000000000" pitchFamily="2" charset="-78"/>
            </a:endParaRPr>
          </a:p>
        </p:txBody>
      </p:sp>
      <p:pic>
        <p:nvPicPr>
          <p:cNvPr id="4" name="Picture 3">
            <a:extLst>
              <a:ext uri="{FF2B5EF4-FFF2-40B4-BE49-F238E27FC236}">
                <a16:creationId xmlns:a16="http://schemas.microsoft.com/office/drawing/2014/main" id="{58AAFFF4-A020-A73F-B08A-FF1840DB7397}"/>
              </a:ext>
            </a:extLst>
          </p:cNvPr>
          <p:cNvPicPr>
            <a:picLocks noChangeAspect="1"/>
          </p:cNvPicPr>
          <p:nvPr/>
        </p:nvPicPr>
        <p:blipFill>
          <a:blip r:embed="rId2"/>
          <a:stretch>
            <a:fillRect/>
          </a:stretch>
        </p:blipFill>
        <p:spPr>
          <a:xfrm>
            <a:off x="192923" y="129396"/>
            <a:ext cx="1655686" cy="1639019"/>
          </a:xfrm>
          <a:prstGeom prst="rect">
            <a:avLst/>
          </a:prstGeom>
        </p:spPr>
      </p:pic>
    </p:spTree>
    <p:extLst>
      <p:ext uri="{BB962C8B-B14F-4D97-AF65-F5344CB8AC3E}">
        <p14:creationId xmlns:p14="http://schemas.microsoft.com/office/powerpoint/2010/main" val="3350607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388" y="232019"/>
            <a:ext cx="9905998" cy="984039"/>
          </a:xfrm>
        </p:spPr>
        <p:txBody>
          <a:bodyPr>
            <a:normAutofit/>
          </a:bodyPr>
          <a:lstStyle/>
          <a:p>
            <a:pPr algn="r"/>
            <a:r>
              <a:rPr lang="fa-IR" sz="3600" dirty="0" smtClean="0">
                <a:cs typeface="B Titr" panose="00000700000000000000" pitchFamily="2" charset="-78"/>
              </a:rPr>
              <a:t>فصل3:سایر شرایط</a:t>
            </a:r>
            <a:endParaRPr lang="en-US" sz="3600" dirty="0">
              <a:cs typeface="B Titr" panose="00000700000000000000" pitchFamily="2" charset="-78"/>
            </a:endParaRPr>
          </a:p>
        </p:txBody>
      </p:sp>
      <p:sp>
        <p:nvSpPr>
          <p:cNvPr id="3" name="Content Placeholder 2"/>
          <p:cNvSpPr>
            <a:spLocks noGrp="1"/>
          </p:cNvSpPr>
          <p:nvPr>
            <p:ph idx="1"/>
          </p:nvPr>
        </p:nvSpPr>
        <p:spPr>
          <a:xfrm>
            <a:off x="1273388" y="1125275"/>
            <a:ext cx="9905999" cy="5167115"/>
          </a:xfrm>
        </p:spPr>
        <p:txBody>
          <a:bodyPr>
            <a:normAutofit fontScale="70000" lnSpcReduction="20000"/>
          </a:bodyPr>
          <a:lstStyle/>
          <a:p>
            <a:pPr marL="0" indent="0" algn="r">
              <a:buNone/>
            </a:pPr>
            <a:r>
              <a:rPr lang="fa-IR" b="1" dirty="0" smtClean="0">
                <a:solidFill>
                  <a:srgbClr val="FF0000"/>
                </a:solidFill>
                <a:cs typeface="B Nazanin" panose="00000400000000000000" pitchFamily="2" charset="-78"/>
              </a:rPr>
              <a:t>ماده7: اصل حسن نیت</a:t>
            </a:r>
          </a:p>
          <a:p>
            <a:pPr marL="0" indent="0" algn="just">
              <a:buNone/>
            </a:pPr>
            <a:r>
              <a:rPr lang="fa-IR" dirty="0">
                <a:cs typeface="B Nazanin" panose="00000400000000000000" pitchFamily="2" charset="-78"/>
              </a:rPr>
              <a:t>بیمه‌گذار و بیمه‌شده مکلفند در پاسخ به پرسش‌های بیمه‌گر با رعایت دقت و صداقت، کلیه اطلاعاتشان را در اختیار بیمه‌گر قرار دهند. اگر بیمه‌گذار در پاسخ به پرسش‌های بیمه‌گر از اظهار مطلبی خودداری کند و یا برخلاف واقع مطلبی را اظهار کند و مطالب اظهار نشده یا اظهارات خلاف واقع طوری باشد که موضوع خطر را تغییر داده یا از اهمیت آن در نظر بیمه‌گر بکاهد، بیمه­ گر حق دارد یا اضافه حق­ بیمه را از بیمه­گذار در صورت رضایت او دریافت و بیمه ­نامه را ابقا کند یا آن را فسخ نماید. هرگاه ثابت شود بیمه‌شده عمداً به‌وسیله اظهارات کاذب و یا ارایه مدارک نادرست اقدام به دریافت وجوهی برای خود و یا بیمه‌شدگان وابسته به خود کرده است، نام بیمه‌شده و بیمه‌شدگان وابسته به وی از فهرست بیمه­ شدگان حذف می­شود و بیمه‌گـر محق به دریافت وجوهی است که به ناحق از ابتدای مدت بیمه بابت هزینه‌هـای تشخیصی - درمانـی پرداخت کرده است. همچنین بیمه ­گر محق به دریافت حق­ بیمه مربوطه تا تاریخ حذف بیمه­ شده است</a:t>
            </a:r>
            <a:r>
              <a:rPr lang="fa-IR" dirty="0" smtClean="0">
                <a:cs typeface="B Nazanin" panose="00000400000000000000" pitchFamily="2" charset="-78"/>
              </a:rPr>
              <a:t>.                                                                                                        </a:t>
            </a:r>
          </a:p>
          <a:p>
            <a:pPr marL="0" indent="0" algn="r">
              <a:buNone/>
            </a:pPr>
            <a:r>
              <a:rPr lang="fa-IR" b="1" dirty="0" smtClean="0">
                <a:solidFill>
                  <a:srgbClr val="FF0000"/>
                </a:solidFill>
                <a:cs typeface="B Nazanin" panose="00000400000000000000" pitchFamily="2" charset="-78"/>
              </a:rPr>
              <a:t>ماده 8: فرانشیز</a:t>
            </a:r>
          </a:p>
          <a:p>
            <a:pPr algn="r"/>
            <a:r>
              <a:rPr lang="fa-IR" dirty="0">
                <a:cs typeface="B Nazanin" panose="00000400000000000000" pitchFamily="2" charset="-78"/>
              </a:rPr>
              <a:t>۱-    فرانشیز هزینه‌های پوشش های اصلی و اضافی و سایر هزینه‌های تحت پوشش در صورت عدم استفاده از بیمه درمانی بیمه‌گر پایه حداقل ۳۰ درصد خسارت ارزیابی شده و در غیر این‌صورت طبق بندهای ۲ و ۳ این ماده اقدام خواهد شد</a:t>
            </a:r>
            <a:r>
              <a:rPr lang="fa-IR" dirty="0" smtClean="0">
                <a:cs typeface="B Nazanin" panose="00000400000000000000" pitchFamily="2" charset="-78"/>
              </a:rPr>
              <a:t>.                             </a:t>
            </a:r>
            <a:endParaRPr lang="fa-IR" dirty="0">
              <a:cs typeface="B Nazanin" panose="00000400000000000000" pitchFamily="2" charset="-78"/>
            </a:endParaRPr>
          </a:p>
          <a:p>
            <a:pPr algn="r"/>
            <a:r>
              <a:rPr lang="fa-IR" dirty="0" smtClean="0">
                <a:cs typeface="B Nazanin" panose="00000400000000000000" pitchFamily="2" charset="-78"/>
              </a:rPr>
              <a:t>بیمه</a:t>
            </a:r>
            <a:r>
              <a:rPr lang="fa-IR" dirty="0">
                <a:cs typeface="B Nazanin" panose="00000400000000000000" pitchFamily="2" charset="-78"/>
              </a:rPr>
              <a:t>­ گر می­تواند با رعایت معیارهای عمومی تعیین نرخ مقرر در آیین نامه شماره ۹۴ مصوب شورای‌عالی بیمه و دریافت حق‌بیمه اضافی، فرانشیز را کاهش دهد</a:t>
            </a:r>
            <a:r>
              <a:rPr lang="fa-IR" dirty="0" smtClean="0">
                <a:cs typeface="B Nazanin" panose="00000400000000000000" pitchFamily="2" charset="-78"/>
              </a:rPr>
              <a:t>.                                                                                                                         </a:t>
            </a:r>
            <a:endParaRPr lang="fa-IR" dirty="0">
              <a:cs typeface="B Nazanin" panose="00000400000000000000" pitchFamily="2" charset="-78"/>
            </a:endParaRPr>
          </a:p>
          <a:p>
            <a:pPr algn="r"/>
            <a:r>
              <a:rPr lang="fa-IR" dirty="0">
                <a:cs typeface="B Nazanin" panose="00000400000000000000" pitchFamily="2" charset="-78"/>
              </a:rPr>
              <a:t>۲- </a:t>
            </a:r>
            <a:r>
              <a:rPr lang="fa-IR" dirty="0" smtClean="0">
                <a:cs typeface="B Nazanin" panose="00000400000000000000" pitchFamily="2" charset="-78"/>
              </a:rPr>
              <a:t> در </a:t>
            </a:r>
            <a:r>
              <a:rPr lang="fa-IR" dirty="0">
                <a:cs typeface="B Nazanin" panose="00000400000000000000" pitchFamily="2" charset="-78"/>
              </a:rPr>
              <a:t>صورت عدم استفاده از سهم بیمه‌گر پایه فرانشیز مندرج در بیمه­نامه از خسارت ارزیابی شده کسر خواهد شد</a:t>
            </a:r>
            <a:r>
              <a:rPr lang="fa-IR" dirty="0" smtClean="0">
                <a:cs typeface="B Nazanin" panose="00000400000000000000" pitchFamily="2" charset="-78"/>
              </a:rPr>
              <a:t>.                     </a:t>
            </a:r>
            <a:endParaRPr lang="fa-IR" dirty="0">
              <a:cs typeface="B Nazanin" panose="00000400000000000000" pitchFamily="2" charset="-78"/>
            </a:endParaRPr>
          </a:p>
          <a:p>
            <a:pPr algn="r"/>
            <a:r>
              <a:rPr lang="fa-IR" dirty="0">
                <a:cs typeface="B Nazanin" panose="00000400000000000000" pitchFamily="2" charset="-78"/>
              </a:rPr>
              <a:t>۳-  در صورت استفاده از سهم بیمه­ گر پایه چنانچه سهم مذکور کمتر از فرانشیز مندرج در بیمه­ نامه باشد مابه التفاوت فرانشیز و سهم بیمه ­گر پایه از خسارت ارزیابی شده کسر خواهد شد</a:t>
            </a:r>
            <a:r>
              <a:rPr lang="fa-IR" dirty="0" smtClean="0">
                <a:cs typeface="B Nazanin" panose="00000400000000000000" pitchFamily="2" charset="-78"/>
              </a:rPr>
              <a:t>.                                                                                                </a:t>
            </a:r>
            <a:endParaRPr lang="fa-IR" dirty="0">
              <a:cs typeface="B Nazanin" panose="00000400000000000000" pitchFamily="2" charset="-78"/>
            </a:endParaRPr>
          </a:p>
          <a:p>
            <a:pPr marL="0" indent="0" algn="r">
              <a:buNone/>
            </a:pPr>
            <a:endParaRPr lang="fa-IR" dirty="0" smtClean="0">
              <a:cs typeface="B Nazanin" panose="00000400000000000000" pitchFamily="2" charset="-78"/>
            </a:endParaRPr>
          </a:p>
          <a:p>
            <a:pPr marL="0" indent="0" algn="r">
              <a:buNone/>
            </a:pPr>
            <a:endParaRPr lang="en-US" dirty="0">
              <a:cs typeface="B Nazanin" panose="00000400000000000000" pitchFamily="2" charset="-78"/>
            </a:endParaRPr>
          </a:p>
        </p:txBody>
      </p:sp>
      <p:pic>
        <p:nvPicPr>
          <p:cNvPr id="4" name="Picture 3">
            <a:extLst>
              <a:ext uri="{FF2B5EF4-FFF2-40B4-BE49-F238E27FC236}">
                <a16:creationId xmlns:a16="http://schemas.microsoft.com/office/drawing/2014/main" id="{72D8D8F5-5C3D-0FDF-C80C-C7F19C7185EF}"/>
              </a:ext>
            </a:extLst>
          </p:cNvPr>
          <p:cNvPicPr>
            <a:picLocks noChangeAspect="1"/>
          </p:cNvPicPr>
          <p:nvPr/>
        </p:nvPicPr>
        <p:blipFill>
          <a:blip r:embed="rId2"/>
          <a:stretch>
            <a:fillRect/>
          </a:stretch>
        </p:blipFill>
        <p:spPr>
          <a:xfrm>
            <a:off x="362339" y="156871"/>
            <a:ext cx="1549613" cy="1534013"/>
          </a:xfrm>
          <a:prstGeom prst="rect">
            <a:avLst/>
          </a:prstGeom>
        </p:spPr>
      </p:pic>
    </p:spTree>
    <p:extLst>
      <p:ext uri="{BB962C8B-B14F-4D97-AF65-F5344CB8AC3E}">
        <p14:creationId xmlns:p14="http://schemas.microsoft.com/office/powerpoint/2010/main" val="1647307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388" y="232019"/>
            <a:ext cx="9905998" cy="984039"/>
          </a:xfrm>
        </p:spPr>
        <p:txBody>
          <a:bodyPr>
            <a:normAutofit/>
          </a:bodyPr>
          <a:lstStyle/>
          <a:p>
            <a:pPr algn="r"/>
            <a:r>
              <a:rPr lang="fa-IR" sz="3600" dirty="0" smtClean="0">
                <a:cs typeface="B Titr" panose="00000700000000000000" pitchFamily="2" charset="-78"/>
              </a:rPr>
              <a:t>فصل3:سایر شرایط</a:t>
            </a:r>
            <a:endParaRPr lang="en-US" sz="3600" dirty="0">
              <a:cs typeface="B Titr" panose="00000700000000000000" pitchFamily="2" charset="-78"/>
            </a:endParaRPr>
          </a:p>
        </p:txBody>
      </p:sp>
      <p:sp>
        <p:nvSpPr>
          <p:cNvPr id="3" name="Content Placeholder 2"/>
          <p:cNvSpPr>
            <a:spLocks noGrp="1"/>
          </p:cNvSpPr>
          <p:nvPr>
            <p:ph idx="1"/>
          </p:nvPr>
        </p:nvSpPr>
        <p:spPr>
          <a:xfrm>
            <a:off x="1273388" y="1125275"/>
            <a:ext cx="9905999" cy="5167115"/>
          </a:xfrm>
        </p:spPr>
        <p:txBody>
          <a:bodyPr>
            <a:normAutofit fontScale="85000" lnSpcReduction="20000"/>
          </a:bodyPr>
          <a:lstStyle/>
          <a:p>
            <a:pPr marL="0" indent="0" algn="r">
              <a:buNone/>
            </a:pPr>
            <a:r>
              <a:rPr lang="fa-IR" b="1" dirty="0" smtClean="0">
                <a:solidFill>
                  <a:srgbClr val="FF0000"/>
                </a:solidFill>
                <a:cs typeface="B Nazanin" panose="00000400000000000000" pitchFamily="2" charset="-78"/>
              </a:rPr>
              <a:t>ماده 9: پرداخت حق بیمه</a:t>
            </a:r>
          </a:p>
          <a:p>
            <a:pPr marL="0" indent="0" algn="r">
              <a:buNone/>
            </a:pPr>
            <a:r>
              <a:rPr lang="fa-IR" dirty="0" smtClean="0">
                <a:cs typeface="B Nazanin" panose="00000400000000000000" pitchFamily="2" charset="-78"/>
              </a:rPr>
              <a:t>بیمه گزار باید کل حق بیمه تعیین شده را مطابق آنچه در بیمه نامه و الحاقیه ها توافق گردیده پرداخت نماید.</a:t>
            </a:r>
          </a:p>
          <a:p>
            <a:pPr marL="0" indent="0" algn="r">
              <a:buNone/>
            </a:pPr>
            <a:r>
              <a:rPr lang="fa-IR" b="1" dirty="0" smtClean="0">
                <a:solidFill>
                  <a:srgbClr val="FF0000"/>
                </a:solidFill>
                <a:cs typeface="B Nazanin" panose="00000400000000000000" pitchFamily="2" charset="-78"/>
              </a:rPr>
              <a:t>ماده 10:مهلت اعلام بستری</a:t>
            </a:r>
          </a:p>
          <a:p>
            <a:pPr marL="0" indent="0" algn="r">
              <a:buNone/>
            </a:pPr>
            <a:r>
              <a:rPr lang="fa-IR" dirty="0" smtClean="0">
                <a:cs typeface="B Nazanin" panose="00000400000000000000" pitchFamily="2" charset="-78"/>
              </a:rPr>
              <a:t>بیمه گزار می بایست ظرف مدت 5 روز از تاریخ بستری در بیمارستان و قبل از ترخیص مراتب را به اطلاع بیمه گر برساند.</a:t>
            </a:r>
          </a:p>
          <a:p>
            <a:pPr marL="0" indent="0" algn="r">
              <a:buNone/>
            </a:pPr>
            <a:r>
              <a:rPr lang="fa-IR" b="1" dirty="0" smtClean="0">
                <a:solidFill>
                  <a:srgbClr val="FF0000"/>
                </a:solidFill>
                <a:cs typeface="B Nazanin" panose="00000400000000000000" pitchFamily="2" charset="-78"/>
              </a:rPr>
              <a:t>ماده 11: نحوه ارائه مدارک و مستندات</a:t>
            </a:r>
          </a:p>
          <a:p>
            <a:pPr marL="0" indent="0" algn="r">
              <a:buNone/>
            </a:pPr>
            <a:r>
              <a:rPr lang="fa-IR" dirty="0" smtClean="0">
                <a:cs typeface="B Nazanin" panose="00000400000000000000" pitchFamily="2" charset="-78"/>
              </a:rPr>
              <a:t>بیمه گزار میبایست مدارک و مستندات مورد نیاز بیمه گر جهت بررسی هزینه های درمانی را ارسال نمایدو چنانچه ارزیابی نیازمند به تشخیص پزشک معتمد و یا سایر اقدامات تشخیصی دیگر باشد ،هزینه آن به عهده بیمه گر می باشد.</a:t>
            </a:r>
          </a:p>
          <a:p>
            <a:pPr marL="0" indent="0" algn="r">
              <a:buNone/>
            </a:pPr>
            <a:r>
              <a:rPr lang="fa-IR" b="1" dirty="0" smtClean="0">
                <a:solidFill>
                  <a:srgbClr val="FF0000"/>
                </a:solidFill>
                <a:cs typeface="B Nazanin" panose="00000400000000000000" pitchFamily="2" charset="-78"/>
              </a:rPr>
              <a:t>ماده 12: پرداخت هزینه های درمانی توسط بیمه گر</a:t>
            </a:r>
          </a:p>
          <a:p>
            <a:pPr marL="0" indent="0" algn="r">
              <a:buNone/>
            </a:pPr>
            <a:r>
              <a:rPr lang="fa-IR" dirty="0" smtClean="0">
                <a:cs typeface="B Nazanin" panose="00000400000000000000" pitchFamily="2" charset="-78"/>
              </a:rPr>
              <a:t>بیمه گر موظف به بررسی  و پرداخت هزینه ها مطابق مفاد بیمه نامه و در زمان تحقق هزینه می باشد </a:t>
            </a:r>
          </a:p>
          <a:p>
            <a:pPr marL="0" indent="0" algn="r">
              <a:buNone/>
            </a:pPr>
            <a:r>
              <a:rPr lang="fa-IR" b="1" dirty="0" smtClean="0">
                <a:solidFill>
                  <a:srgbClr val="FF0000"/>
                </a:solidFill>
                <a:cs typeface="B Nazanin" panose="00000400000000000000" pitchFamily="2" charset="-78"/>
              </a:rPr>
              <a:t>ماده 13:نحوه محاسبه هزینه ها بعد از انقضای بیمه نامه</a:t>
            </a:r>
          </a:p>
          <a:p>
            <a:pPr marL="0" indent="0" algn="r">
              <a:buNone/>
            </a:pPr>
            <a:r>
              <a:rPr lang="fa-IR" dirty="0">
                <a:cs typeface="B Nazanin" panose="00000400000000000000" pitchFamily="2" charset="-78"/>
              </a:rPr>
              <a:t>چنانچه در مدت بستری، بیمه ­نامه منقضی شود </a:t>
            </a:r>
            <a:r>
              <a:rPr lang="fa-IR" u="sng" dirty="0">
                <a:cs typeface="B Nazanin" panose="00000400000000000000" pitchFamily="2" charset="-78"/>
              </a:rPr>
              <a:t>بیمه ­گر متعهد به پرداخت هزینه‌های تحت پوشش تا تاریخ ترخیص </a:t>
            </a:r>
            <a:r>
              <a:rPr lang="fa-IR" dirty="0" smtClean="0">
                <a:cs typeface="B Nazanin" panose="00000400000000000000" pitchFamily="2" charset="-78"/>
              </a:rPr>
              <a:t>است.</a:t>
            </a:r>
          </a:p>
          <a:p>
            <a:pPr marL="0" indent="0" algn="r">
              <a:buNone/>
            </a:pPr>
            <a:r>
              <a:rPr lang="fa-IR" b="1" dirty="0" smtClean="0">
                <a:solidFill>
                  <a:srgbClr val="FF0000"/>
                </a:solidFill>
                <a:cs typeface="B Nazanin" panose="00000400000000000000" pitchFamily="2" charset="-78"/>
              </a:rPr>
              <a:t>ماده 14: استثنائات بیمه نامه تکمیل درمان</a:t>
            </a:r>
          </a:p>
          <a:p>
            <a:pPr marL="0" indent="0" algn="r">
              <a:buNone/>
            </a:pPr>
            <a:endParaRPr lang="en-US" dirty="0">
              <a:cs typeface="B Nazanin" panose="00000400000000000000" pitchFamily="2" charset="-78"/>
            </a:endParaRPr>
          </a:p>
        </p:txBody>
      </p:sp>
      <p:pic>
        <p:nvPicPr>
          <p:cNvPr id="4" name="Picture 3">
            <a:extLst>
              <a:ext uri="{FF2B5EF4-FFF2-40B4-BE49-F238E27FC236}">
                <a16:creationId xmlns:a16="http://schemas.microsoft.com/office/drawing/2014/main" id="{72D8D8F5-5C3D-0FDF-C80C-C7F19C7185EF}"/>
              </a:ext>
            </a:extLst>
          </p:cNvPr>
          <p:cNvPicPr>
            <a:picLocks noChangeAspect="1"/>
          </p:cNvPicPr>
          <p:nvPr/>
        </p:nvPicPr>
        <p:blipFill>
          <a:blip r:embed="rId2"/>
          <a:stretch>
            <a:fillRect/>
          </a:stretch>
        </p:blipFill>
        <p:spPr>
          <a:xfrm>
            <a:off x="362339" y="156871"/>
            <a:ext cx="1549613" cy="1534013"/>
          </a:xfrm>
          <a:prstGeom prst="rect">
            <a:avLst/>
          </a:prstGeom>
        </p:spPr>
      </p:pic>
    </p:spTree>
    <p:extLst>
      <p:ext uri="{BB962C8B-B14F-4D97-AF65-F5344CB8AC3E}">
        <p14:creationId xmlns:p14="http://schemas.microsoft.com/office/powerpoint/2010/main" val="4317406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cs typeface="B Titr" panose="00000700000000000000" pitchFamily="2" charset="-78"/>
              </a:rPr>
              <a:t>استثنائات بیمه نامه تکمیل درمان</a:t>
            </a:r>
            <a:endParaRPr lang="en-US" sz="3600" dirty="0">
              <a:cs typeface="B Titr" panose="00000700000000000000" pitchFamily="2" charset="-78"/>
            </a:endParaRPr>
          </a:p>
        </p:txBody>
      </p:sp>
      <p:pic>
        <p:nvPicPr>
          <p:cNvPr id="4" name="Picture 3">
            <a:extLst>
              <a:ext uri="{FF2B5EF4-FFF2-40B4-BE49-F238E27FC236}">
                <a16:creationId xmlns:a16="http://schemas.microsoft.com/office/drawing/2014/main" id="{27D6BB6B-33EF-0D16-6205-3F4378E3271D}"/>
              </a:ext>
            </a:extLst>
          </p:cNvPr>
          <p:cNvPicPr>
            <a:picLocks noChangeAspect="1"/>
          </p:cNvPicPr>
          <p:nvPr/>
        </p:nvPicPr>
        <p:blipFill>
          <a:blip r:embed="rId2"/>
          <a:stretch>
            <a:fillRect/>
          </a:stretch>
        </p:blipFill>
        <p:spPr>
          <a:xfrm>
            <a:off x="228763" y="59794"/>
            <a:ext cx="1643169" cy="1626628"/>
          </a:xfrm>
          <a:prstGeom prst="rect">
            <a:avLst/>
          </a:prstGeom>
        </p:spPr>
      </p:pic>
      <p:sp>
        <p:nvSpPr>
          <p:cNvPr id="6" name="Title 1"/>
          <p:cNvSpPr txBox="1">
            <a:spLocks/>
          </p:cNvSpPr>
          <p:nvPr/>
        </p:nvSpPr>
        <p:spPr>
          <a:xfrm>
            <a:off x="1293813" y="1865663"/>
            <a:ext cx="9905998" cy="4572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fa-IR" sz="2000" b="1" dirty="0" smtClean="0">
                <a:cs typeface="B Nazanin" panose="00000400000000000000" pitchFamily="2" charset="-78"/>
              </a:rPr>
              <a:t>1-کلیه اعمال جراحی مربوط به زیبایی</a:t>
            </a:r>
          </a:p>
          <a:p>
            <a:pPr algn="r"/>
            <a:r>
              <a:rPr lang="fa-IR" sz="2000" b="1" dirty="0" smtClean="0">
                <a:cs typeface="B Nazanin" panose="00000400000000000000" pitchFamily="2" charset="-78"/>
              </a:rPr>
              <a:t>2-سقط جنین جز در موارد قانونی</a:t>
            </a:r>
          </a:p>
          <a:p>
            <a:pPr algn="r"/>
            <a:r>
              <a:rPr lang="fa-IR" sz="2000" b="1" dirty="0" smtClean="0">
                <a:cs typeface="B Nazanin" panose="00000400000000000000" pitchFamily="2" charset="-78"/>
              </a:rPr>
              <a:t>3-ترک اعتیاد</a:t>
            </a:r>
          </a:p>
          <a:p>
            <a:pPr algn="r"/>
            <a:r>
              <a:rPr lang="fa-IR" sz="2000" b="1" dirty="0" smtClean="0">
                <a:cs typeface="B Nazanin" panose="00000400000000000000" pitchFamily="2" charset="-78"/>
              </a:rPr>
              <a:t>4-درمان عوارض مستقیم مصرف مواد محدر و مشروبات</a:t>
            </a:r>
          </a:p>
          <a:p>
            <a:pPr algn="r"/>
            <a:r>
              <a:rPr lang="fa-IR" sz="2000" b="1" dirty="0" smtClean="0">
                <a:cs typeface="B Nazanin" panose="00000400000000000000" pitchFamily="2" charset="-78"/>
              </a:rPr>
              <a:t>5-خودکشی</a:t>
            </a:r>
          </a:p>
          <a:p>
            <a:pPr algn="r"/>
            <a:r>
              <a:rPr lang="fa-IR" sz="2000" b="1" dirty="0" smtClean="0">
                <a:solidFill>
                  <a:schemeClr val="accent4"/>
                </a:solidFill>
                <a:cs typeface="B Nazanin" panose="00000400000000000000" pitchFamily="2" charset="-78"/>
              </a:rPr>
              <a:t>6-حوادث طبیعی و جنگ و شورش و بلوا و قیام و کودتا </a:t>
            </a:r>
          </a:p>
          <a:p>
            <a:pPr algn="r"/>
            <a:r>
              <a:rPr lang="fa-IR" sz="2000" b="1" dirty="0" smtClean="0">
                <a:cs typeface="B Nazanin" panose="00000400000000000000" pitchFamily="2" charset="-78"/>
              </a:rPr>
              <a:t>7-فعل و انفعالات هسته ای</a:t>
            </a:r>
          </a:p>
          <a:p>
            <a:pPr algn="r"/>
            <a:r>
              <a:rPr lang="fa-IR" sz="2000" b="1" dirty="0" smtClean="0">
                <a:solidFill>
                  <a:schemeClr val="accent4"/>
                </a:solidFill>
                <a:cs typeface="B Nazanin" panose="00000400000000000000" pitchFamily="2" charset="-78"/>
              </a:rPr>
              <a:t>8-هزینه اتاق خصوصی</a:t>
            </a:r>
          </a:p>
          <a:p>
            <a:pPr algn="r"/>
            <a:r>
              <a:rPr lang="fa-IR" sz="2000" b="1" dirty="0" smtClean="0">
                <a:solidFill>
                  <a:schemeClr val="accent4"/>
                </a:solidFill>
                <a:cs typeface="B Nazanin" panose="00000400000000000000" pitchFamily="2" charset="-78"/>
              </a:rPr>
              <a:t>9-هزینه همراه بیماران بین 10 تا 70 سال</a:t>
            </a:r>
          </a:p>
          <a:p>
            <a:pPr algn="r"/>
            <a:r>
              <a:rPr lang="fa-IR" sz="2000" b="1" dirty="0" smtClean="0">
                <a:cs typeface="B Nazanin" panose="00000400000000000000" pitchFamily="2" charset="-78"/>
              </a:rPr>
              <a:t>10-هزینه چکاپ گروهی یا طب کار</a:t>
            </a:r>
          </a:p>
          <a:p>
            <a:pPr algn="r"/>
            <a:r>
              <a:rPr lang="fa-IR" sz="2000" b="1" dirty="0" smtClean="0">
                <a:cs typeface="B Nazanin" panose="00000400000000000000" pitchFamily="2" charset="-78"/>
              </a:rPr>
              <a:t>11- لوازم بهداشتی که جنبه داروئی ندارد</a:t>
            </a:r>
          </a:p>
          <a:p>
            <a:pPr algn="r"/>
            <a:r>
              <a:rPr lang="fa-IR" sz="2000" b="1" dirty="0" smtClean="0">
                <a:cs typeface="B Nazanin" panose="00000400000000000000" pitchFamily="2" charset="-78"/>
              </a:rPr>
              <a:t>12-رفع عیوب انکساری کمتر از 3 دیوپتر</a:t>
            </a:r>
          </a:p>
          <a:p>
            <a:pPr algn="r"/>
            <a:r>
              <a:rPr lang="fa-IR" sz="2000" b="1" dirty="0" smtClean="0">
                <a:solidFill>
                  <a:schemeClr val="accent4"/>
                </a:solidFill>
                <a:cs typeface="B Nazanin" panose="00000400000000000000" pitchFamily="2" charset="-78"/>
              </a:rPr>
              <a:t>13-جراحی فک در صورت زیبایی</a:t>
            </a:r>
          </a:p>
          <a:p>
            <a:pPr algn="r"/>
            <a:r>
              <a:rPr lang="fa-IR" sz="2000" b="1" dirty="0" smtClean="0">
                <a:cs typeface="B Nazanin" panose="00000400000000000000" pitchFamily="2" charset="-78"/>
              </a:rPr>
              <a:t>14-جنگ ،شورش،آشوب،عملیات خرابکارانه</a:t>
            </a:r>
          </a:p>
          <a:p>
            <a:pPr algn="r"/>
            <a:r>
              <a:rPr lang="fa-IR" sz="2000" b="1" dirty="0" smtClean="0">
                <a:cs typeface="B Nazanin" panose="00000400000000000000" pitchFamily="2" charset="-78"/>
              </a:rPr>
              <a:t>15- و...</a:t>
            </a:r>
          </a:p>
          <a:p>
            <a:pPr algn="r"/>
            <a:endParaRPr lang="en-US" sz="2000" b="1" dirty="0">
              <a:cs typeface="B Nazanin" panose="00000400000000000000" pitchFamily="2" charset="-78"/>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78080" y="670967"/>
            <a:ext cx="1521061" cy="1426121"/>
          </a:xfrm>
          <a:prstGeom prst="rect">
            <a:avLst/>
          </a:prstGeom>
          <a:ln>
            <a:noFill/>
          </a:ln>
          <a:effectLst>
            <a:softEdge rad="112500"/>
          </a:effectLst>
        </p:spPr>
      </p:pic>
    </p:spTree>
    <p:extLst>
      <p:ext uri="{BB962C8B-B14F-4D97-AF65-F5344CB8AC3E}">
        <p14:creationId xmlns:p14="http://schemas.microsoft.com/office/powerpoint/2010/main" val="28625260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388" y="232019"/>
            <a:ext cx="9905998" cy="984039"/>
          </a:xfrm>
        </p:spPr>
        <p:txBody>
          <a:bodyPr>
            <a:normAutofit/>
          </a:bodyPr>
          <a:lstStyle/>
          <a:p>
            <a:pPr algn="r"/>
            <a:r>
              <a:rPr lang="fa-IR" sz="3600" dirty="0" smtClean="0">
                <a:cs typeface="B Titr" panose="00000700000000000000" pitchFamily="2" charset="-78"/>
              </a:rPr>
              <a:t>فصل3:سایر شرایط</a:t>
            </a:r>
            <a:endParaRPr lang="en-US" sz="3600" dirty="0">
              <a:cs typeface="B Titr" panose="00000700000000000000" pitchFamily="2" charset="-78"/>
            </a:endParaRPr>
          </a:p>
        </p:txBody>
      </p:sp>
      <p:sp>
        <p:nvSpPr>
          <p:cNvPr id="3" name="Content Placeholder 2"/>
          <p:cNvSpPr>
            <a:spLocks noGrp="1"/>
          </p:cNvSpPr>
          <p:nvPr>
            <p:ph idx="1"/>
          </p:nvPr>
        </p:nvSpPr>
        <p:spPr>
          <a:xfrm>
            <a:off x="1273387" y="1125275"/>
            <a:ext cx="9905999" cy="5732725"/>
          </a:xfrm>
        </p:spPr>
        <p:txBody>
          <a:bodyPr>
            <a:noAutofit/>
          </a:bodyPr>
          <a:lstStyle/>
          <a:p>
            <a:pPr marL="0" indent="0" algn="r">
              <a:buNone/>
            </a:pPr>
            <a:r>
              <a:rPr lang="fa-IR" sz="1500" b="1" dirty="0" smtClean="0">
                <a:solidFill>
                  <a:srgbClr val="FF0000"/>
                </a:solidFill>
                <a:cs typeface="B Nazanin" panose="00000400000000000000" pitchFamily="2" charset="-78"/>
              </a:rPr>
              <a:t>ماده 15:انتخاب آزادانه در انتخاب بیمارستان توسط بیمه شده </a:t>
            </a:r>
          </a:p>
          <a:p>
            <a:pPr marL="0" indent="0" algn="r">
              <a:buNone/>
            </a:pPr>
            <a:r>
              <a:rPr lang="fa-IR" sz="1500" dirty="0">
                <a:cs typeface="B Nazanin" panose="00000400000000000000" pitchFamily="2" charset="-78"/>
              </a:rPr>
              <a:t>بیمه‌شده در انتخاب هر یک از بیمارستان­های داخل کشور آزاد است. در مواردی که بیمه‌شده با معرفی‌نامه بیمه‌گر از مراکز درمانی طرف قرارداد استفاده کند، </a:t>
            </a:r>
            <a:r>
              <a:rPr lang="fa-IR" sz="1500" dirty="0" smtClean="0">
                <a:cs typeface="B Nazanin" panose="00000400000000000000" pitchFamily="2" charset="-78"/>
              </a:rPr>
              <a:t> صورت‌حساب </a:t>
            </a:r>
            <a:r>
              <a:rPr lang="fa-IR" sz="1500" dirty="0">
                <a:cs typeface="B Nazanin" panose="00000400000000000000" pitchFamily="2" charset="-78"/>
              </a:rPr>
              <a:t>مرکز درمانی مبنای محاسبه هزینه‌های مورد تعهد بیمه­گر خواهد بود؛ چنانچه بیمه‌شده بدون معرفی‌نامه به مراکز درمانی طرف قرارداد بیمه‌گر مراجعه کند، هزینه‌های مربوطه حداکثر تا سقف تعرفه مندرج در قرارداد بیمه‌گر با مرکز درمانی مربوطه و تا سقف تعهدات بیمه ­نامه پرداخت خواهد شد. در صورتی‌که بیمه‌شده به مراکز درمانی غیر طرف قرارداد بیمه‌گر مراجعه کند پس از پرداخت هزینه مربوطه باید صورت‌حساب مرکز درمانی را به‌ انضمام نظریه پزشک یا پزشکان معالج در خصوص علت بیماری و شرح معالجات انجام‌شده را به بیمه‌گر تحویل شود، این هزینه‌ها مطابق با تعرفه تشخیصی– درمانی مصوب مراجع ذیصلاح قانونی در زمان تحقق هزینه ­ها محاسبه خواهند شد</a:t>
            </a:r>
            <a:r>
              <a:rPr lang="fa-IR" sz="1500" dirty="0" smtClean="0">
                <a:cs typeface="B Nazanin" panose="00000400000000000000" pitchFamily="2" charset="-78"/>
              </a:rPr>
              <a:t>.</a:t>
            </a:r>
          </a:p>
          <a:p>
            <a:pPr marL="0" indent="0" algn="r">
              <a:buNone/>
            </a:pPr>
            <a:r>
              <a:rPr lang="fa-IR" sz="1500" b="1" dirty="0">
                <a:solidFill>
                  <a:srgbClr val="FF0000"/>
                </a:solidFill>
                <a:cs typeface="B Nazanin" panose="00000400000000000000" pitchFamily="2" charset="-78"/>
              </a:rPr>
              <a:t>ماده 16:تعهد بیمه گر در صورت استفاده بیمه شده از سهم سایر بیمه گران </a:t>
            </a:r>
            <a:r>
              <a:rPr lang="fa-IR" sz="1500" b="1" dirty="0" smtClean="0">
                <a:solidFill>
                  <a:srgbClr val="FF0000"/>
                </a:solidFill>
                <a:cs typeface="B Nazanin" panose="00000400000000000000" pitchFamily="2" charset="-78"/>
              </a:rPr>
              <a:t>مکمل</a:t>
            </a:r>
          </a:p>
          <a:p>
            <a:pPr marL="0" indent="0" algn="r">
              <a:buNone/>
            </a:pPr>
            <a:r>
              <a:rPr lang="fa-IR" sz="1500" dirty="0">
                <a:cs typeface="B Nazanin" panose="00000400000000000000" pitchFamily="2" charset="-78"/>
              </a:rPr>
              <a:t>در صورت استفاده بیمه‌شده از سهم سایر بیمه ­گران مکمل، بیمه ­گر موظف است هزینه­ های مورد تعهد را طبق تعرفه تشخیصی - درمانی مصوب مراجع ذیصلاح قانونی محاسبه و مازاد آن را تا سقف تعهدات بیمه نامه پرداخت کند؛ در هر صورت بیمه‌شده مجاز به دریافت خسارت از بیمه‌گران به مبلغی بیش از هزینه‌های انجام‌شده </a:t>
            </a:r>
            <a:r>
              <a:rPr lang="fa-IR" sz="1500" dirty="0" smtClean="0">
                <a:cs typeface="B Nazanin" panose="00000400000000000000" pitchFamily="2" charset="-78"/>
              </a:rPr>
              <a:t>نیست</a:t>
            </a:r>
          </a:p>
          <a:p>
            <a:pPr marL="0" indent="0" algn="r">
              <a:buNone/>
            </a:pPr>
            <a:r>
              <a:rPr lang="fa-IR" sz="1600" dirty="0" smtClean="0">
                <a:cs typeface="B Nazanin" panose="00000400000000000000" pitchFamily="2" charset="-78"/>
              </a:rPr>
              <a:t>در مواردي كه سهم دريافتي بيمه شده از ساير بيمه گران (پايه يا مکمل) معادل و يا بيشتر از ميزان فرانشيز مندرج در بيمه نامه باشد فرانشيز كسر نخواهد شد. </a:t>
            </a:r>
          </a:p>
          <a:p>
            <a:pPr marL="0" indent="0" algn="r">
              <a:buNone/>
            </a:pPr>
            <a:r>
              <a:rPr lang="fa-IR" sz="1500" b="1" dirty="0" smtClean="0">
                <a:solidFill>
                  <a:srgbClr val="FF0000"/>
                </a:solidFill>
                <a:cs typeface="B Nazanin" panose="00000400000000000000" pitchFamily="2" charset="-78"/>
              </a:rPr>
              <a:t>ماده </a:t>
            </a:r>
            <a:r>
              <a:rPr lang="fa-IR" sz="1500" b="1" dirty="0">
                <a:solidFill>
                  <a:srgbClr val="FF0000"/>
                </a:solidFill>
                <a:cs typeface="B Nazanin" panose="00000400000000000000" pitchFamily="2" charset="-78"/>
              </a:rPr>
              <a:t>17: اختیار بیمه شده در استفاده از بیمه گر مورد درخواست </a:t>
            </a:r>
            <a:r>
              <a:rPr lang="fa-IR" sz="1500" b="1" dirty="0" smtClean="0">
                <a:solidFill>
                  <a:srgbClr val="FF0000"/>
                </a:solidFill>
                <a:cs typeface="B Nazanin" panose="00000400000000000000" pitchFamily="2" charset="-78"/>
              </a:rPr>
              <a:t>خود</a:t>
            </a:r>
          </a:p>
          <a:p>
            <a:pPr marL="0" indent="0" algn="r">
              <a:buNone/>
            </a:pPr>
            <a:r>
              <a:rPr lang="fa-IR" sz="1500" dirty="0">
                <a:cs typeface="B Nazanin" panose="00000400000000000000" pitchFamily="2" charset="-78"/>
              </a:rPr>
              <a:t>چنانچه بیمه ­شده هم زمان تحت پوشش بیش از یک مؤسسه بیمه باشد در اولویت­ بندی استفاده از پوشش هرکدام از مؤسسه ­های بیمه مخیر است</a:t>
            </a:r>
            <a:r>
              <a:rPr lang="fa-IR" sz="1500" dirty="0" smtClean="0">
                <a:cs typeface="B Nazanin" panose="00000400000000000000" pitchFamily="2" charset="-78"/>
              </a:rPr>
              <a:t>.</a:t>
            </a:r>
          </a:p>
          <a:p>
            <a:pPr marL="0" indent="0" algn="r">
              <a:buNone/>
            </a:pPr>
            <a:r>
              <a:rPr lang="fa-IR" sz="1500" b="1" dirty="0">
                <a:solidFill>
                  <a:srgbClr val="FF0000"/>
                </a:solidFill>
                <a:cs typeface="B Nazanin" panose="00000400000000000000" pitchFamily="2" charset="-78"/>
              </a:rPr>
              <a:t>ماده 18: سن بیمه شدگان</a:t>
            </a:r>
          </a:p>
          <a:p>
            <a:pPr marL="0" indent="0" algn="r">
              <a:buNone/>
            </a:pPr>
            <a:r>
              <a:rPr lang="fa-IR" sz="1500" dirty="0">
                <a:cs typeface="B Nazanin" panose="00000400000000000000" pitchFamily="2" charset="-78"/>
              </a:rPr>
              <a:t>حداکثر سن بیمه‌شده در گروه‌های کمتر از ۱۰۰۰ نفر، ۶۰ سال کامل است اما بیمه‌گر می‌تواند با دریافت حق‌بیمه اضافی، افراد با سن بیش از ۶۰ سال کامل را هم بیمه کند. در صورتی‌که سن بیمه‌شده در مدت بیمه ۶۰ سال کامل شود پوشش بیمه‌ای تا پایان مدت بیمه ادامه خواهد یافت.</a:t>
            </a:r>
          </a:p>
          <a:p>
            <a:pPr marL="0" indent="0" algn="r">
              <a:buNone/>
            </a:pPr>
            <a:endParaRPr lang="fa-IR" sz="1500" dirty="0">
              <a:cs typeface="B Nazanin" panose="00000400000000000000" pitchFamily="2" charset="-78"/>
            </a:endParaRPr>
          </a:p>
          <a:p>
            <a:pPr marL="0" indent="0" algn="r">
              <a:buNone/>
            </a:pPr>
            <a:endParaRPr lang="en-US" sz="1500" dirty="0">
              <a:cs typeface="B Nazanin" panose="00000400000000000000" pitchFamily="2" charset="-78"/>
            </a:endParaRPr>
          </a:p>
        </p:txBody>
      </p:sp>
      <p:pic>
        <p:nvPicPr>
          <p:cNvPr id="4" name="Picture 3">
            <a:extLst>
              <a:ext uri="{FF2B5EF4-FFF2-40B4-BE49-F238E27FC236}">
                <a16:creationId xmlns:a16="http://schemas.microsoft.com/office/drawing/2014/main" id="{72D8D8F5-5C3D-0FDF-C80C-C7F19C7185EF}"/>
              </a:ext>
            </a:extLst>
          </p:cNvPr>
          <p:cNvPicPr>
            <a:picLocks noChangeAspect="1"/>
          </p:cNvPicPr>
          <p:nvPr/>
        </p:nvPicPr>
        <p:blipFill>
          <a:blip r:embed="rId2"/>
          <a:stretch>
            <a:fillRect/>
          </a:stretch>
        </p:blipFill>
        <p:spPr>
          <a:xfrm>
            <a:off x="362339" y="156871"/>
            <a:ext cx="1549613" cy="1534013"/>
          </a:xfrm>
          <a:prstGeom prst="rect">
            <a:avLst/>
          </a:prstGeom>
        </p:spPr>
      </p:pic>
    </p:spTree>
    <p:extLst>
      <p:ext uri="{BB962C8B-B14F-4D97-AF65-F5344CB8AC3E}">
        <p14:creationId xmlns:p14="http://schemas.microsoft.com/office/powerpoint/2010/main" val="20226498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388" y="232019"/>
            <a:ext cx="9905998" cy="984039"/>
          </a:xfrm>
        </p:spPr>
        <p:txBody>
          <a:bodyPr>
            <a:normAutofit/>
          </a:bodyPr>
          <a:lstStyle/>
          <a:p>
            <a:pPr algn="r"/>
            <a:r>
              <a:rPr lang="fa-IR" sz="3600" dirty="0" smtClean="0">
                <a:cs typeface="B Titr" panose="00000700000000000000" pitchFamily="2" charset="-78"/>
              </a:rPr>
              <a:t>ادامه ...</a:t>
            </a:r>
            <a:endParaRPr lang="en-US" sz="3600" dirty="0">
              <a:cs typeface="B Titr" panose="00000700000000000000" pitchFamily="2" charset="-78"/>
            </a:endParaRPr>
          </a:p>
        </p:txBody>
      </p:sp>
      <p:sp>
        <p:nvSpPr>
          <p:cNvPr id="3" name="Content Placeholder 2"/>
          <p:cNvSpPr>
            <a:spLocks noGrp="1"/>
          </p:cNvSpPr>
          <p:nvPr>
            <p:ph idx="1"/>
          </p:nvPr>
        </p:nvSpPr>
        <p:spPr>
          <a:xfrm>
            <a:off x="1273388" y="1125275"/>
            <a:ext cx="9905999" cy="5167115"/>
          </a:xfrm>
        </p:spPr>
        <p:txBody>
          <a:bodyPr>
            <a:normAutofit/>
          </a:bodyPr>
          <a:lstStyle/>
          <a:p>
            <a:pPr marL="0" indent="0" algn="r">
              <a:buNone/>
            </a:pPr>
            <a:r>
              <a:rPr lang="fa-IR" sz="1800" b="1" dirty="0" smtClean="0">
                <a:solidFill>
                  <a:srgbClr val="FF0000"/>
                </a:solidFill>
                <a:cs typeface="B Nazanin" panose="00000400000000000000" pitchFamily="2" charset="-78"/>
              </a:rPr>
              <a:t>ماده 19: فوت بیمه شده در طول مدت قرارداد</a:t>
            </a:r>
          </a:p>
          <a:p>
            <a:pPr marL="0" indent="0" algn="r">
              <a:buNone/>
            </a:pPr>
            <a:r>
              <a:rPr lang="fa-IR" sz="1800" dirty="0">
                <a:cs typeface="B Nazanin" panose="00000400000000000000" pitchFamily="2" charset="-78"/>
              </a:rPr>
              <a:t>درصورتی‌که بیمه‌شده اصلی در طول مدت بیمه فوت کند، پوشش بیمه‌ شدگان وابسته وی به ‌شرط پرداخت حق‌بیمه تا پایان مدت بیمه ادامه خواهد داشت.</a:t>
            </a:r>
            <a:endParaRPr lang="fa-IR" sz="1800" dirty="0" smtClean="0">
              <a:cs typeface="B Nazanin" panose="00000400000000000000" pitchFamily="2" charset="-78"/>
            </a:endParaRPr>
          </a:p>
          <a:p>
            <a:pPr marL="0" indent="0" algn="r">
              <a:buNone/>
            </a:pPr>
            <a:r>
              <a:rPr lang="fa-IR" sz="1800" b="1" dirty="0" smtClean="0">
                <a:solidFill>
                  <a:srgbClr val="FF0000"/>
                </a:solidFill>
                <a:cs typeface="B Nazanin" panose="00000400000000000000" pitchFamily="2" charset="-78"/>
              </a:rPr>
              <a:t>ماده 20:جبران هزینه های پزشکی در خارج از کشور</a:t>
            </a:r>
          </a:p>
          <a:p>
            <a:pPr algn="just" rtl="1"/>
            <a:r>
              <a:rPr lang="fa-IR" sz="1800" dirty="0">
                <a:cs typeface="B Nazanin" panose="00000400000000000000" pitchFamily="2" charset="-78"/>
              </a:rPr>
              <a:t>هزینه‌های پزشکی و بیمارستانی بیمه‌شدگانی که به ‌علت عدم ‌امکان معالجه در داخل کشور با تشخیص پزشک معالج بیمه‌شده و با تأیید بیمه‌گر به خارج اعزام می‌گردند و یا هنگام مسافرت به خارج از کشور نیاز به تشخیص و معالجه پیدا می‏کنند در صورتی که سفارت یا کنسولگری جمهوری اسلامی ایران در کشور مربوطه، صورت‌حساب‌های آنان را تأیید کند تا سقف هزینه‌های مورد تعهد بیمه‌گر مندرج در بیمه نامه پرداخت خواهد شد. در صورت عدم‌احراز هریک از شرایط فوق، هزینه‌های انجام‌شده با‌ توجه به بالاترین تعرفه مراکز درمانی طرف قرارداد بیمه‌گرمحاسبه و پرداخت </a:t>
            </a:r>
            <a:r>
              <a:rPr lang="fa-IR" sz="1800" dirty="0" smtClean="0">
                <a:cs typeface="B Nazanin" panose="00000400000000000000" pitchFamily="2" charset="-78"/>
              </a:rPr>
              <a:t>می‌شود</a:t>
            </a:r>
            <a:endParaRPr lang="en-US" sz="1800" dirty="0" smtClean="0">
              <a:cs typeface="B Nazanin" panose="00000400000000000000" pitchFamily="2" charset="-78"/>
            </a:endParaRPr>
          </a:p>
          <a:p>
            <a:pPr algn="just" rtl="1"/>
            <a:r>
              <a:rPr lang="fa-IR" sz="1800" dirty="0" smtClean="0">
                <a:cs typeface="B Nazanin" panose="00000400000000000000" pitchFamily="2" charset="-78"/>
              </a:rPr>
              <a:t>تبصره</a:t>
            </a:r>
            <a:r>
              <a:rPr lang="fa-IR" sz="1800" dirty="0">
                <a:cs typeface="B Nazanin" panose="00000400000000000000" pitchFamily="2" charset="-78"/>
              </a:rPr>
              <a:t> – میزان خسارت براساس نرخ ارز اعلام‌شده توسط بانک مرکزی جمهوری اسلامی ایران در زمان ترخیص از بیمارستان محاسبه خواهد شد</a:t>
            </a:r>
            <a:r>
              <a:rPr lang="fa-IR" sz="1800" dirty="0" smtClean="0">
                <a:cs typeface="B Nazanin" panose="00000400000000000000" pitchFamily="2" charset="-78"/>
              </a:rPr>
              <a:t>.                                                              </a:t>
            </a:r>
            <a:endParaRPr lang="fa-IR" sz="1800" dirty="0">
              <a:cs typeface="B Nazanin" panose="00000400000000000000" pitchFamily="2" charset="-78"/>
            </a:endParaRPr>
          </a:p>
          <a:p>
            <a:pPr marL="0" indent="0" algn="r">
              <a:buNone/>
            </a:pPr>
            <a:endParaRPr lang="fa-IR" dirty="0" smtClean="0"/>
          </a:p>
          <a:p>
            <a:pPr marL="0" indent="0" algn="r">
              <a:buNone/>
            </a:pPr>
            <a:endParaRPr lang="fa-IR" dirty="0" smtClean="0"/>
          </a:p>
        </p:txBody>
      </p:sp>
      <p:pic>
        <p:nvPicPr>
          <p:cNvPr id="4" name="Picture 3">
            <a:extLst>
              <a:ext uri="{FF2B5EF4-FFF2-40B4-BE49-F238E27FC236}">
                <a16:creationId xmlns:a16="http://schemas.microsoft.com/office/drawing/2014/main" id="{72D8D8F5-5C3D-0FDF-C80C-C7F19C7185EF}"/>
              </a:ext>
            </a:extLst>
          </p:cNvPr>
          <p:cNvPicPr>
            <a:picLocks noChangeAspect="1"/>
          </p:cNvPicPr>
          <p:nvPr/>
        </p:nvPicPr>
        <p:blipFill>
          <a:blip r:embed="rId2"/>
          <a:stretch>
            <a:fillRect/>
          </a:stretch>
        </p:blipFill>
        <p:spPr>
          <a:xfrm>
            <a:off x="362339" y="156871"/>
            <a:ext cx="1549613" cy="1534013"/>
          </a:xfrm>
          <a:prstGeom prst="rect">
            <a:avLst/>
          </a:prstGeom>
        </p:spPr>
      </p:pic>
    </p:spTree>
    <p:extLst>
      <p:ext uri="{BB962C8B-B14F-4D97-AF65-F5344CB8AC3E}">
        <p14:creationId xmlns:p14="http://schemas.microsoft.com/office/powerpoint/2010/main" val="1831370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388" y="232019"/>
            <a:ext cx="9905998" cy="246545"/>
          </a:xfrm>
        </p:spPr>
        <p:txBody>
          <a:bodyPr>
            <a:normAutofit fontScale="90000"/>
          </a:bodyPr>
          <a:lstStyle/>
          <a:p>
            <a:pPr algn="r"/>
            <a:r>
              <a:rPr lang="fa-IR" sz="3600" dirty="0" smtClean="0">
                <a:cs typeface="B Titr" panose="00000700000000000000" pitchFamily="2" charset="-78"/>
              </a:rPr>
              <a:t>ادامه...</a:t>
            </a:r>
            <a:endParaRPr lang="en-US" sz="3600" dirty="0">
              <a:cs typeface="B Titr" panose="00000700000000000000" pitchFamily="2" charset="-78"/>
            </a:endParaRPr>
          </a:p>
        </p:txBody>
      </p:sp>
      <p:sp>
        <p:nvSpPr>
          <p:cNvPr id="3" name="Content Placeholder 2"/>
          <p:cNvSpPr>
            <a:spLocks noGrp="1"/>
          </p:cNvSpPr>
          <p:nvPr>
            <p:ph idx="1"/>
          </p:nvPr>
        </p:nvSpPr>
        <p:spPr>
          <a:xfrm>
            <a:off x="1273388" y="478565"/>
            <a:ext cx="9905999" cy="6238430"/>
          </a:xfrm>
        </p:spPr>
        <p:txBody>
          <a:bodyPr>
            <a:normAutofit fontScale="47500" lnSpcReduction="20000"/>
          </a:bodyPr>
          <a:lstStyle/>
          <a:p>
            <a:pPr marL="0" indent="0" algn="r">
              <a:buNone/>
            </a:pPr>
            <a:r>
              <a:rPr lang="fa-IR" sz="3200" b="1" dirty="0" smtClean="0">
                <a:solidFill>
                  <a:srgbClr val="FF0000"/>
                </a:solidFill>
                <a:cs typeface="B Nazanin" panose="00000400000000000000" pitchFamily="2" charset="-78"/>
              </a:rPr>
              <a:t>ماده 21: فسخ بیمه نامه</a:t>
            </a:r>
          </a:p>
          <a:p>
            <a:pPr algn="r"/>
            <a:r>
              <a:rPr lang="fa-IR" b="1" dirty="0">
                <a:solidFill>
                  <a:schemeClr val="accent4"/>
                </a:solidFill>
                <a:cs typeface="B Nazanin" panose="00000400000000000000" pitchFamily="2" charset="-78"/>
              </a:rPr>
              <a:t>الف- موارد فسخ از‌ طرف بیمه‌گر</a:t>
            </a:r>
            <a:r>
              <a:rPr lang="fa-IR" b="1" dirty="0">
                <a:cs typeface="B Nazanin" panose="00000400000000000000" pitchFamily="2" charset="-78"/>
              </a:rPr>
              <a:t>:</a:t>
            </a:r>
            <a:endParaRPr lang="fa-IR" sz="2700" b="1" dirty="0">
              <a:cs typeface="B Nazanin" panose="00000400000000000000" pitchFamily="2" charset="-78"/>
            </a:endParaRPr>
          </a:p>
          <a:p>
            <a:pPr algn="r"/>
            <a:r>
              <a:rPr lang="fa-IR" sz="2700" dirty="0">
                <a:cs typeface="B Nazanin" panose="00000400000000000000" pitchFamily="2" charset="-78"/>
              </a:rPr>
              <a:t>۱-    عدم‌ پرداخت تمام یا قسمتی از حق‌بیمه و یا اقساط آن در سررسید مقرر.</a:t>
            </a:r>
          </a:p>
          <a:p>
            <a:pPr algn="r"/>
            <a:r>
              <a:rPr lang="fa-IR" sz="2700" dirty="0">
                <a:cs typeface="B Nazanin" panose="00000400000000000000" pitchFamily="2" charset="-78"/>
              </a:rPr>
              <a:t>۲-    هرگاه بیمه‌گذار سهواً و بدون سوء‌نیت مطالبی خلاف واقع اظهار کند و یا از اظهار مطالبی خودداری کند به ‌نحوی‌ که در نظر بیمه‌گر موضوع خطر تغییر یابد و یا از اهمیت آن کاسته شود.</a:t>
            </a:r>
          </a:p>
          <a:p>
            <a:pPr algn="r"/>
            <a:r>
              <a:rPr lang="fa-IR" sz="2700" dirty="0">
                <a:cs typeface="B Nazanin" panose="00000400000000000000" pitchFamily="2" charset="-78"/>
              </a:rPr>
              <a:t>۳-    در صورت تشدید خطر موضوع بیمه‌نامه و عدم‌ موافقت بیمه‌گذار با افزایش حق‌بیمه.</a:t>
            </a:r>
          </a:p>
          <a:p>
            <a:pPr algn="r"/>
            <a:r>
              <a:rPr lang="fa-IR" sz="2700" dirty="0">
                <a:solidFill>
                  <a:schemeClr val="accent4"/>
                </a:solidFill>
                <a:cs typeface="B Nazanin" panose="00000400000000000000" pitchFamily="2" charset="-78"/>
              </a:rPr>
              <a:t>ب- موارد فسخ از‌طرف بیمه‌گذار</a:t>
            </a:r>
            <a:r>
              <a:rPr lang="fa-IR" sz="2700" dirty="0">
                <a:cs typeface="B Nazanin" panose="00000400000000000000" pitchFamily="2" charset="-78"/>
              </a:rPr>
              <a:t>:</a:t>
            </a:r>
          </a:p>
          <a:p>
            <a:pPr algn="r"/>
            <a:r>
              <a:rPr lang="fa-IR" sz="2700" dirty="0">
                <a:cs typeface="B Nazanin" panose="00000400000000000000" pitchFamily="2" charset="-78"/>
              </a:rPr>
              <a:t>۱-    در صورتی ‌که خطر موضوع بیمه کاهش یابد و بیمه‌گر حاضر به تخفیف در حق‌بیمه نشود.</a:t>
            </a:r>
          </a:p>
          <a:p>
            <a:pPr algn="r"/>
            <a:r>
              <a:rPr lang="fa-IR" sz="2700" dirty="0">
                <a:cs typeface="B Nazanin" panose="00000400000000000000" pitchFamily="2" charset="-78"/>
              </a:rPr>
              <a:t>۲-    انتقال پورتفوی بیمه­ گر و یا توقف فعالیت بیمه گر به‌ هردلیل.</a:t>
            </a:r>
          </a:p>
          <a:p>
            <a:pPr algn="r"/>
            <a:r>
              <a:rPr lang="fa-IR" sz="2700" dirty="0">
                <a:cs typeface="B Nazanin" panose="00000400000000000000" pitchFamily="2" charset="-78"/>
              </a:rPr>
              <a:t>۳-    در صورت توقف فعالیت بیمه‌گذار که بیمه­ شدگان به دلیل آن بیمه شده­اند.</a:t>
            </a:r>
          </a:p>
          <a:p>
            <a:pPr algn="r"/>
            <a:r>
              <a:rPr lang="fa-IR" sz="2700" dirty="0">
                <a:solidFill>
                  <a:schemeClr val="accent4"/>
                </a:solidFill>
                <a:cs typeface="B Nazanin" panose="00000400000000000000" pitchFamily="2" charset="-78"/>
              </a:rPr>
              <a:t>ج- نحوه </a:t>
            </a:r>
            <a:r>
              <a:rPr lang="fa-IR" sz="2700" dirty="0" smtClean="0">
                <a:solidFill>
                  <a:schemeClr val="accent4"/>
                </a:solidFill>
                <a:cs typeface="B Nazanin" panose="00000400000000000000" pitchFamily="2" charset="-78"/>
              </a:rPr>
              <a:t>فسخ</a:t>
            </a:r>
            <a:r>
              <a:rPr lang="fa-IR" sz="2700" dirty="0" smtClean="0">
                <a:cs typeface="B Nazanin" panose="00000400000000000000" pitchFamily="2" charset="-78"/>
              </a:rPr>
              <a:t>:</a:t>
            </a:r>
            <a:endParaRPr lang="fa-IR" sz="2700" dirty="0">
              <a:cs typeface="B Nazanin" panose="00000400000000000000" pitchFamily="2" charset="-78"/>
            </a:endParaRPr>
          </a:p>
          <a:p>
            <a:pPr algn="r"/>
            <a:r>
              <a:rPr lang="fa-IR" sz="2700" dirty="0">
                <a:cs typeface="B Nazanin" panose="00000400000000000000" pitchFamily="2" charset="-78"/>
              </a:rPr>
              <a:t>۱-     در صورتی‌ که بیمه‌گر بخواهد بیمه ­نامه را فسخ کند، موظف است موضوع را به‌ وسیله نامه سفارشی به بیمه‌گذار اطلاع دهد، در‌ این ‌صورت بیمه­ نامه یک ‌ماه پس از تاریخ اعلام موضوع به بیمه‌گذار فسخ‌شده تلقی می‌گردد.</a:t>
            </a:r>
          </a:p>
          <a:p>
            <a:pPr algn="r"/>
            <a:r>
              <a:rPr lang="fa-IR" sz="2700" dirty="0">
                <a:cs typeface="B Nazanin" panose="00000400000000000000" pitchFamily="2" charset="-78"/>
              </a:rPr>
              <a:t>۲-    بیمه‌گذار می‌تواند با تسلیم درخواست کتبی به بیمه‌گر، فسخ بیمه­ نامه را تقاضا کند. در این ‌صورت از تاریخ تسلیم درخواست مذکور یا تاریخ مؤخری که در درخواست معین شده است، بیمه­ نامه فسخ‌شده تلقی می‌گردد.</a:t>
            </a:r>
          </a:p>
          <a:p>
            <a:pPr algn="r"/>
            <a:r>
              <a:rPr lang="fa-IR" sz="2700" dirty="0">
                <a:solidFill>
                  <a:schemeClr val="accent4"/>
                </a:solidFill>
                <a:cs typeface="B Nazanin" panose="00000400000000000000" pitchFamily="2" charset="-78"/>
              </a:rPr>
              <a:t>د- نحوه تسویه حق‌بیمه در موارد فسخ:</a:t>
            </a:r>
          </a:p>
          <a:p>
            <a:pPr algn="r"/>
            <a:r>
              <a:rPr lang="fa-IR" sz="2700" dirty="0">
                <a:cs typeface="B Nazanin" panose="00000400000000000000" pitchFamily="2" charset="-78"/>
              </a:rPr>
              <a:t>۱-    در صورت فسخ بیمه­ نامه بیمه از ‌طرف بیمه‌گر، </a:t>
            </a:r>
            <a:r>
              <a:rPr lang="fa-IR" sz="2700" u="sng" dirty="0">
                <a:cs typeface="B Nazanin" panose="00000400000000000000" pitchFamily="2" charset="-78"/>
              </a:rPr>
              <a:t>حق‌بیمه تا زمان فسخ به ‌صورت روزشمار محاسبه می‌شود</a:t>
            </a:r>
            <a:r>
              <a:rPr lang="fa-IR" sz="2700" dirty="0">
                <a:cs typeface="B Nazanin" panose="00000400000000000000" pitchFamily="2" charset="-78"/>
              </a:rPr>
              <a:t>.</a:t>
            </a:r>
          </a:p>
          <a:p>
            <a:pPr algn="r"/>
            <a:r>
              <a:rPr lang="fa-IR" sz="2700" dirty="0">
                <a:cs typeface="B Nazanin" panose="00000400000000000000" pitchFamily="2" charset="-78"/>
              </a:rPr>
              <a:t>۲-    در صورت فسخ بیمه­ نامه از ‌طرف بیمه‌گذار، حق‌بیمه تا زمان فسخ </a:t>
            </a:r>
            <a:r>
              <a:rPr lang="fa-IR" sz="2700" u="sng" dirty="0">
                <a:cs typeface="B Nazanin" panose="00000400000000000000" pitchFamily="2" charset="-78"/>
              </a:rPr>
              <a:t>براساس حق‌بیمه هر ماه محاسبه می‌شود </a:t>
            </a:r>
            <a:r>
              <a:rPr lang="fa-IR" sz="2700" dirty="0">
                <a:cs typeface="B Nazanin" panose="00000400000000000000" pitchFamily="2" charset="-78"/>
              </a:rPr>
              <a:t>(کسر ماه یک ماه تمام منظور خواهد شد). در صورتی که تا زمان فسخ بیمه­ نامه، نسبت مجموع خسارت پرداختی و معوق به حق‌بیمه پرداختی آن بیشتر از ۷۵ درصد باشد، بیمه‌گذار متعهد است مانده حق‌بیمه سالیانه متعلقه را تا میزانی که نسبت مذکور به ۷۵‌ درصد برسد به بیمه‌گر پرداخت کند. بیمه‌گر می‌تواند برای دریافت مبلغ مذکور اقدام کند.</a:t>
            </a:r>
          </a:p>
          <a:p>
            <a:pPr marL="0" indent="0" algn="r">
              <a:buNone/>
            </a:pPr>
            <a:r>
              <a:rPr lang="fa-IR" sz="2700" dirty="0" smtClean="0">
                <a:cs typeface="B Nazanin" panose="00000400000000000000" pitchFamily="2" charset="-78"/>
              </a:rPr>
              <a:t>  </a:t>
            </a:r>
          </a:p>
          <a:p>
            <a:pPr marL="0" indent="0" algn="r">
              <a:buNone/>
            </a:pPr>
            <a:r>
              <a:rPr lang="fa-IR" sz="1500" dirty="0" smtClean="0">
                <a:cs typeface="B Nazanin" panose="00000400000000000000" pitchFamily="2" charset="-78"/>
              </a:rPr>
              <a:t> </a:t>
            </a:r>
            <a:endParaRPr lang="en-US" sz="1500" dirty="0">
              <a:cs typeface="B Nazanin" panose="00000400000000000000" pitchFamily="2" charset="-78"/>
            </a:endParaRPr>
          </a:p>
        </p:txBody>
      </p:sp>
      <p:pic>
        <p:nvPicPr>
          <p:cNvPr id="4" name="Picture 3">
            <a:extLst>
              <a:ext uri="{FF2B5EF4-FFF2-40B4-BE49-F238E27FC236}">
                <a16:creationId xmlns:a16="http://schemas.microsoft.com/office/drawing/2014/main" id="{72D8D8F5-5C3D-0FDF-C80C-C7F19C7185EF}"/>
              </a:ext>
            </a:extLst>
          </p:cNvPr>
          <p:cNvPicPr>
            <a:picLocks noChangeAspect="1"/>
          </p:cNvPicPr>
          <p:nvPr/>
        </p:nvPicPr>
        <p:blipFill>
          <a:blip r:embed="rId2"/>
          <a:stretch>
            <a:fillRect/>
          </a:stretch>
        </p:blipFill>
        <p:spPr>
          <a:xfrm>
            <a:off x="362339" y="156871"/>
            <a:ext cx="1549613" cy="1534013"/>
          </a:xfrm>
          <a:prstGeom prst="rect">
            <a:avLst/>
          </a:prstGeom>
        </p:spPr>
      </p:pic>
    </p:spTree>
    <p:extLst>
      <p:ext uri="{BB962C8B-B14F-4D97-AF65-F5344CB8AC3E}">
        <p14:creationId xmlns:p14="http://schemas.microsoft.com/office/powerpoint/2010/main" val="31976097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388" y="232019"/>
            <a:ext cx="9905998" cy="984039"/>
          </a:xfrm>
        </p:spPr>
        <p:txBody>
          <a:bodyPr>
            <a:normAutofit/>
          </a:bodyPr>
          <a:lstStyle/>
          <a:p>
            <a:pPr algn="r"/>
            <a:r>
              <a:rPr lang="fa-IR" sz="3600" dirty="0" smtClean="0">
                <a:cs typeface="B Titr" panose="00000700000000000000" pitchFamily="2" charset="-78"/>
              </a:rPr>
              <a:t>ادامه ...</a:t>
            </a:r>
            <a:endParaRPr lang="en-US" sz="3600" dirty="0">
              <a:cs typeface="B Titr" panose="00000700000000000000" pitchFamily="2" charset="-78"/>
            </a:endParaRPr>
          </a:p>
        </p:txBody>
      </p:sp>
      <p:sp>
        <p:nvSpPr>
          <p:cNvPr id="3" name="Content Placeholder 2"/>
          <p:cNvSpPr>
            <a:spLocks noGrp="1"/>
          </p:cNvSpPr>
          <p:nvPr>
            <p:ph idx="1"/>
          </p:nvPr>
        </p:nvSpPr>
        <p:spPr>
          <a:xfrm>
            <a:off x="1273388" y="1125275"/>
            <a:ext cx="9905999" cy="5167115"/>
          </a:xfrm>
        </p:spPr>
        <p:txBody>
          <a:bodyPr>
            <a:normAutofit/>
          </a:bodyPr>
          <a:lstStyle/>
          <a:p>
            <a:pPr marL="0" indent="0" algn="r">
              <a:buNone/>
            </a:pPr>
            <a:r>
              <a:rPr lang="fa-IR" sz="1700" b="1" dirty="0" smtClean="0">
                <a:solidFill>
                  <a:srgbClr val="FF0000"/>
                </a:solidFill>
                <a:cs typeface="B Nazanin" panose="00000400000000000000" pitchFamily="2" charset="-78"/>
              </a:rPr>
              <a:t>ماده 22: مهلت پرداخت خسارت توسط بیمه گر</a:t>
            </a:r>
          </a:p>
          <a:p>
            <a:pPr marL="0" indent="0" algn="r">
              <a:buNone/>
            </a:pPr>
            <a:r>
              <a:rPr lang="fa-IR" sz="1700" dirty="0">
                <a:cs typeface="B Nazanin" panose="00000400000000000000" pitchFamily="2" charset="-78"/>
              </a:rPr>
              <a:t>بیمه‌گر باید حداکثر ظرف مدت پانزده روز کاری پس از تاریخ دریافت همه اسناد و مدارکی که بتواند به‌ وسیله آنها میزان خسارت وارده و حدود تعهد خود را تشخیص دهد، خسارات را پرداخت کند.</a:t>
            </a:r>
            <a:endParaRPr lang="fa-IR" sz="1700" dirty="0" smtClean="0">
              <a:cs typeface="B Nazanin" panose="00000400000000000000" pitchFamily="2" charset="-78"/>
            </a:endParaRPr>
          </a:p>
          <a:p>
            <a:pPr marL="0" indent="0" algn="r">
              <a:buNone/>
            </a:pPr>
            <a:r>
              <a:rPr lang="fa-IR" sz="1700" b="1" dirty="0" smtClean="0">
                <a:solidFill>
                  <a:srgbClr val="FF0000"/>
                </a:solidFill>
                <a:cs typeface="B Nazanin" panose="00000400000000000000" pitchFamily="2" charset="-78"/>
              </a:rPr>
              <a:t>ماده 23: ارسال پیشنهادات و اظهارات بیمه گزار و بیمه گر به آخرین نشانی اعلام شده</a:t>
            </a:r>
          </a:p>
          <a:p>
            <a:pPr marL="0" indent="0" algn="r">
              <a:buNone/>
            </a:pPr>
            <a:r>
              <a:rPr lang="fa-IR" sz="1700" b="1" dirty="0" smtClean="0">
                <a:solidFill>
                  <a:srgbClr val="FF0000"/>
                </a:solidFill>
                <a:cs typeface="B Nazanin" panose="00000400000000000000" pitchFamily="2" charset="-78"/>
              </a:rPr>
              <a:t>ماده 24:ارجاع به داوری در صورت بروز اختلاف </a:t>
            </a:r>
          </a:p>
          <a:p>
            <a:pPr marL="0" indent="0" algn="just">
              <a:buNone/>
            </a:pPr>
            <a:r>
              <a:rPr lang="fa-IR" sz="1700" dirty="0">
                <a:cs typeface="B Nazanin" panose="00000400000000000000" pitchFamily="2" charset="-78"/>
              </a:rPr>
              <a:t>ارجاع به داوری: بیمه ­گر یا بیمه­ گذار می­توانند اختلاف خود را تا حد امکان از طریق مذاکره حل و فصل نمایند و چنانچه اختلاف از طریق مذاکره حل و فصل نشد، از طریق داوری یا مراجعه به دادگاه حل و فصل نمایند. برای اجرای داوری، طرفین می‌توانند یک نفر داور مرضی‌‌الطرفین را انتخاب کنند. در صورت عدم توافق برای انتخاب داور مرضی‌الطرفین هریک از طرفین داور انتخابی خود را به صورت کتبی به طرف دیگر معرفی می­کند. داوران منتخب داور سومی را انتخاب و پس از رسیدگی به موضوع اختلاف با اکثریت آرا اقدام به صدور رای داوری می‌کنند. هریک از طرفین حق‌الزحمه داور انتخابی خود را می‌پردازد و حق‌الزحمه داور سوم به تساوی تقسیم می‌شود. در صورتی که داوران منتخب برای انتخاب داور سوم به توافق نرسند موضوع از طریق مراجعه به دادگاه حل و فصل می شود</a:t>
            </a:r>
            <a:r>
              <a:rPr lang="fa-IR" sz="1700" dirty="0" smtClean="0">
                <a:cs typeface="B Nazanin" panose="00000400000000000000" pitchFamily="2" charset="-78"/>
              </a:rPr>
              <a:t>.                                                                                                                               </a:t>
            </a:r>
          </a:p>
          <a:p>
            <a:pPr marL="0" indent="0" algn="r">
              <a:buNone/>
            </a:pPr>
            <a:r>
              <a:rPr lang="fa-IR" sz="1700" dirty="0" smtClean="0">
                <a:cs typeface="B Nazanin" panose="00000400000000000000" pitchFamily="2" charset="-78"/>
              </a:rPr>
              <a:t> </a:t>
            </a:r>
            <a:endParaRPr lang="en-US" sz="1700" dirty="0">
              <a:cs typeface="B Nazanin" panose="00000400000000000000" pitchFamily="2" charset="-78"/>
            </a:endParaRPr>
          </a:p>
        </p:txBody>
      </p:sp>
      <p:pic>
        <p:nvPicPr>
          <p:cNvPr id="4" name="Picture 3">
            <a:extLst>
              <a:ext uri="{FF2B5EF4-FFF2-40B4-BE49-F238E27FC236}">
                <a16:creationId xmlns:a16="http://schemas.microsoft.com/office/drawing/2014/main" id="{72D8D8F5-5C3D-0FDF-C80C-C7F19C7185EF}"/>
              </a:ext>
            </a:extLst>
          </p:cNvPr>
          <p:cNvPicPr>
            <a:picLocks noChangeAspect="1"/>
          </p:cNvPicPr>
          <p:nvPr/>
        </p:nvPicPr>
        <p:blipFill>
          <a:blip r:embed="rId2"/>
          <a:stretch>
            <a:fillRect/>
          </a:stretch>
        </p:blipFill>
        <p:spPr>
          <a:xfrm>
            <a:off x="362339" y="156871"/>
            <a:ext cx="1549613" cy="1534013"/>
          </a:xfrm>
          <a:prstGeom prst="rect">
            <a:avLst/>
          </a:prstGeom>
        </p:spPr>
      </p:pic>
    </p:spTree>
    <p:extLst>
      <p:ext uri="{BB962C8B-B14F-4D97-AF65-F5344CB8AC3E}">
        <p14:creationId xmlns:p14="http://schemas.microsoft.com/office/powerpoint/2010/main" val="2301213818"/>
      </p:ext>
    </p:extLst>
  </p:cSld>
  <p:clrMapOvr>
    <a:masterClrMapping/>
  </p:clrMapOvr>
  <p:transition spd="slow">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388" y="232019"/>
            <a:ext cx="9905998" cy="984039"/>
          </a:xfrm>
        </p:spPr>
        <p:txBody>
          <a:bodyPr>
            <a:normAutofit/>
          </a:bodyPr>
          <a:lstStyle/>
          <a:p>
            <a:pPr algn="r"/>
            <a:r>
              <a:rPr lang="fa-IR" sz="3600" dirty="0" smtClean="0">
                <a:cs typeface="B Titr" panose="00000700000000000000" pitchFamily="2" charset="-78"/>
              </a:rPr>
              <a:t>فصل4:سایر مقررات</a:t>
            </a:r>
            <a:endParaRPr lang="en-US" sz="3600" dirty="0">
              <a:cs typeface="B Titr" panose="00000700000000000000" pitchFamily="2" charset="-78"/>
            </a:endParaRPr>
          </a:p>
        </p:txBody>
      </p:sp>
      <p:sp>
        <p:nvSpPr>
          <p:cNvPr id="3" name="Content Placeholder 2"/>
          <p:cNvSpPr>
            <a:spLocks noGrp="1"/>
          </p:cNvSpPr>
          <p:nvPr>
            <p:ph idx="1"/>
          </p:nvPr>
        </p:nvSpPr>
        <p:spPr>
          <a:xfrm>
            <a:off x="1273388" y="1125275"/>
            <a:ext cx="9905999" cy="5167115"/>
          </a:xfrm>
        </p:spPr>
        <p:txBody>
          <a:bodyPr>
            <a:normAutofit fontScale="70000" lnSpcReduction="20000"/>
          </a:bodyPr>
          <a:lstStyle/>
          <a:p>
            <a:pPr marL="0" indent="0" algn="r">
              <a:buNone/>
            </a:pPr>
            <a:r>
              <a:rPr lang="fa-IR" b="1" dirty="0" smtClean="0">
                <a:solidFill>
                  <a:srgbClr val="FF0000"/>
                </a:solidFill>
                <a:cs typeface="B Nazanin" panose="00000400000000000000" pitchFamily="2" charset="-78"/>
              </a:rPr>
              <a:t>ماده 25: ارائه بیمه درمان خانواده و یا درمان انفرادی</a:t>
            </a:r>
          </a:p>
          <a:p>
            <a:pPr algn="r"/>
            <a:r>
              <a:rPr lang="fa-IR" dirty="0">
                <a:cs typeface="B Nazanin" panose="00000400000000000000" pitchFamily="2" charset="-78"/>
              </a:rPr>
              <a:t>بیمه ­گر مشروط به رعایت ضوابط زیر می‌تواند </a:t>
            </a:r>
            <a:r>
              <a:rPr lang="fa-IR" u="sng" dirty="0">
                <a:cs typeface="B Nazanin" panose="00000400000000000000" pitchFamily="2" charset="-78"/>
              </a:rPr>
              <a:t>بیمه‌نامه درمان خانواده </a:t>
            </a:r>
            <a:r>
              <a:rPr lang="fa-IR" dirty="0">
                <a:cs typeface="B Nazanin" panose="00000400000000000000" pitchFamily="2" charset="-78"/>
              </a:rPr>
              <a:t>و یا بیمه ­نامه برای مواردی که تعداد افراد تحت پوشش در یک گروه کمتر از۵۰ نفر باشد، ارایه نماید:</a:t>
            </a:r>
          </a:p>
          <a:p>
            <a:pPr algn="just"/>
            <a:r>
              <a:rPr lang="fa-IR" dirty="0">
                <a:cs typeface="B Nazanin" panose="00000400000000000000" pitchFamily="2" charset="-78"/>
              </a:rPr>
              <a:t>۱-    هر یک از اعضای اصلی گروه یا سرپرست خانواده باید فرم پرسش‌نامه سلامتی ارایه‌شده توسط بیمه‌گر را برای خود و افراد تحت تکفل خود به ‌‌طورکامل و خوانا تکمیل کند. سپس در صورت تشخیص پزشک معتمد بیمه‌گر، معاینه پزشکی و اقدامات تشخیصی مورد نیاز با هزینه متقاضی </a:t>
            </a:r>
            <a:r>
              <a:rPr lang="fa-IR" dirty="0" smtClean="0">
                <a:cs typeface="B Nazanin" panose="00000400000000000000" pitchFamily="2" charset="-78"/>
              </a:rPr>
              <a:t>انجام </a:t>
            </a:r>
            <a:r>
              <a:rPr lang="fa-IR" dirty="0">
                <a:cs typeface="B Nazanin" panose="00000400000000000000" pitchFamily="2" charset="-78"/>
              </a:rPr>
              <a:t>می­شود</a:t>
            </a:r>
            <a:r>
              <a:rPr lang="fa-IR" dirty="0" smtClean="0">
                <a:cs typeface="B Nazanin" panose="00000400000000000000" pitchFamily="2" charset="-78"/>
              </a:rPr>
              <a:t>.                                                                                                                                                                   </a:t>
            </a:r>
            <a:endParaRPr lang="fa-IR" dirty="0">
              <a:cs typeface="B Nazanin" panose="00000400000000000000" pitchFamily="2" charset="-78"/>
            </a:endParaRPr>
          </a:p>
          <a:p>
            <a:pPr algn="just"/>
            <a:r>
              <a:rPr lang="fa-IR" dirty="0">
                <a:cs typeface="B Nazanin" panose="00000400000000000000" pitchFamily="2" charset="-78"/>
              </a:rPr>
              <a:t>۲-    متقاضی موظف است برای همه اعضای گروه یا افراد تحت تکفل، پوشش این بیمه را درخواست کند؛ اما بیمه‌گر می‌تواند با توجه به پاسخ­ های مندرج در پرسش‌نامه سلامتی و یا معاینات و اقدامات تشخیصی، از ارایه پوشش بیمه ­ای به فرد یا افرادی از گروه یا افراد تحت تکفل خود و یا پوشش هزینه زایمان و یا بیماری‌هایی که سابقه قبلی آنها بر اساس مستندات محرز شود و فرد از آن مطلع بوده است، خودداری کند</a:t>
            </a:r>
            <a:r>
              <a:rPr lang="fa-IR" dirty="0" smtClean="0">
                <a:cs typeface="B Nazanin" panose="00000400000000000000" pitchFamily="2" charset="-78"/>
              </a:rPr>
              <a:t>.                  </a:t>
            </a:r>
            <a:endParaRPr lang="fa-IR" dirty="0">
              <a:cs typeface="B Nazanin" panose="00000400000000000000" pitchFamily="2" charset="-78"/>
            </a:endParaRPr>
          </a:p>
          <a:p>
            <a:pPr algn="r"/>
            <a:r>
              <a:rPr lang="fa-IR" dirty="0">
                <a:cs typeface="B Nazanin" panose="00000400000000000000" pitchFamily="2" charset="-78"/>
              </a:rPr>
              <a:t>تبصره: بیمه ­گر می­تواند مشروط به اخذ پرسشنامه سلامتی و انجام معاینه پزشکی و اقدامات تشخیصی مورد نیاز، </a:t>
            </a:r>
            <a:r>
              <a:rPr lang="fa-IR" u="sng" dirty="0">
                <a:cs typeface="B Nazanin" panose="00000400000000000000" pitchFamily="2" charset="-78"/>
              </a:rPr>
              <a:t>بیمه درمان انفرادی</a:t>
            </a:r>
            <a:r>
              <a:rPr lang="fa-IR" dirty="0">
                <a:cs typeface="B Nazanin" panose="00000400000000000000" pitchFamily="2" charset="-78"/>
              </a:rPr>
              <a:t> صادر نماید</a:t>
            </a:r>
          </a:p>
          <a:p>
            <a:pPr marL="0" indent="0" algn="r">
              <a:buNone/>
            </a:pPr>
            <a:r>
              <a:rPr lang="fa-IR" b="1" dirty="0" smtClean="0">
                <a:solidFill>
                  <a:srgbClr val="FF0000"/>
                </a:solidFill>
                <a:cs typeface="B Nazanin" panose="00000400000000000000" pitchFamily="2" charset="-78"/>
              </a:rPr>
              <a:t>ماده 26: ارائه پوشش های خارج از آیین نامه</a:t>
            </a:r>
          </a:p>
          <a:p>
            <a:pPr marL="0" indent="0" algn="r">
              <a:buNone/>
            </a:pPr>
            <a:r>
              <a:rPr lang="fa-IR" dirty="0">
                <a:cs typeface="B Nazanin" panose="00000400000000000000" pitchFamily="2" charset="-78"/>
              </a:rPr>
              <a:t>بیمه مرکزی ج.ا. ایران می‌تواند با ارایه پوشش برای مواردی که در ماده ۳ این آیین‌نامه ذکر نشده است و همچنین ارایه پوشش بیمه به گروه­ هایی که با هدف اخذ بیمه تشکیل می­شوند، موافقت کند.</a:t>
            </a:r>
            <a:endParaRPr lang="fa-IR" dirty="0" smtClean="0">
              <a:cs typeface="B Nazanin" panose="00000400000000000000" pitchFamily="2" charset="-78"/>
            </a:endParaRPr>
          </a:p>
          <a:p>
            <a:pPr marL="0" indent="0" algn="r">
              <a:buNone/>
            </a:pPr>
            <a:endParaRPr lang="en-US" dirty="0">
              <a:cs typeface="B Nazanin" panose="00000400000000000000" pitchFamily="2" charset="-78"/>
            </a:endParaRPr>
          </a:p>
        </p:txBody>
      </p:sp>
      <p:pic>
        <p:nvPicPr>
          <p:cNvPr id="4" name="Picture 3">
            <a:extLst>
              <a:ext uri="{FF2B5EF4-FFF2-40B4-BE49-F238E27FC236}">
                <a16:creationId xmlns:a16="http://schemas.microsoft.com/office/drawing/2014/main" id="{72D8D8F5-5C3D-0FDF-C80C-C7F19C7185EF}"/>
              </a:ext>
            </a:extLst>
          </p:cNvPr>
          <p:cNvPicPr>
            <a:picLocks noChangeAspect="1"/>
          </p:cNvPicPr>
          <p:nvPr/>
        </p:nvPicPr>
        <p:blipFill>
          <a:blip r:embed="rId2"/>
          <a:stretch>
            <a:fillRect/>
          </a:stretch>
        </p:blipFill>
        <p:spPr>
          <a:xfrm>
            <a:off x="362339" y="156871"/>
            <a:ext cx="1549613" cy="1534013"/>
          </a:xfrm>
          <a:prstGeom prst="rect">
            <a:avLst/>
          </a:prstGeom>
        </p:spPr>
      </p:pic>
    </p:spTree>
    <p:extLst>
      <p:ext uri="{BB962C8B-B14F-4D97-AF65-F5344CB8AC3E}">
        <p14:creationId xmlns:p14="http://schemas.microsoft.com/office/powerpoint/2010/main" val="188837238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388" y="232019"/>
            <a:ext cx="9905998" cy="984039"/>
          </a:xfrm>
        </p:spPr>
        <p:txBody>
          <a:bodyPr>
            <a:normAutofit/>
          </a:bodyPr>
          <a:lstStyle/>
          <a:p>
            <a:pPr algn="r"/>
            <a:r>
              <a:rPr lang="fa-IR" sz="3600" dirty="0" smtClean="0">
                <a:cs typeface="B Titr" panose="00000700000000000000" pitchFamily="2" charset="-78"/>
              </a:rPr>
              <a:t>فصل4:سایر مقررات</a:t>
            </a:r>
            <a:endParaRPr lang="en-US" sz="3600" dirty="0">
              <a:cs typeface="B Titr" panose="00000700000000000000" pitchFamily="2" charset="-78"/>
            </a:endParaRPr>
          </a:p>
        </p:txBody>
      </p:sp>
      <p:sp>
        <p:nvSpPr>
          <p:cNvPr id="3" name="Content Placeholder 2"/>
          <p:cNvSpPr>
            <a:spLocks noGrp="1"/>
          </p:cNvSpPr>
          <p:nvPr>
            <p:ph idx="1"/>
          </p:nvPr>
        </p:nvSpPr>
        <p:spPr>
          <a:xfrm>
            <a:off x="1273387" y="1125275"/>
            <a:ext cx="9905999" cy="5167115"/>
          </a:xfrm>
        </p:spPr>
        <p:txBody>
          <a:bodyPr>
            <a:normAutofit/>
          </a:bodyPr>
          <a:lstStyle/>
          <a:p>
            <a:pPr marL="0" indent="0" algn="r">
              <a:buNone/>
            </a:pPr>
            <a:r>
              <a:rPr lang="fa-IR" sz="1700" b="1" dirty="0" smtClean="0">
                <a:solidFill>
                  <a:srgbClr val="FF0000"/>
                </a:solidFill>
                <a:cs typeface="B Nazanin" panose="00000400000000000000" pitchFamily="2" charset="-78"/>
              </a:rPr>
              <a:t>ماده 27:عدم ارائه پوشش هایی از قبیل صندوق</a:t>
            </a:r>
          </a:p>
          <a:p>
            <a:pPr marL="0" indent="0" algn="just">
              <a:buNone/>
            </a:pPr>
            <a:r>
              <a:rPr lang="fa-IR" sz="1700" dirty="0">
                <a:cs typeface="B Nazanin" panose="00000400000000000000" pitchFamily="2" charset="-78"/>
              </a:rPr>
              <a:t>بیمه­ گر مجاز به ارایه پوشش خارج از موارد پیش­بینی شده در این آیین ­نامه و یا مجوز صادره از سوی بیمه مرکزی ج.ا.ایران تحت عناوینی از قبیل صندوق تکمله درمان و عناوین مشابه نمی­باشد</a:t>
            </a:r>
            <a:r>
              <a:rPr lang="fa-IR" sz="1700" dirty="0" smtClean="0">
                <a:cs typeface="B Nazanin" panose="00000400000000000000" pitchFamily="2" charset="-78"/>
              </a:rPr>
              <a:t>.                                                                                                                               </a:t>
            </a:r>
          </a:p>
          <a:p>
            <a:pPr marL="0" indent="0" algn="r">
              <a:buNone/>
            </a:pPr>
            <a:r>
              <a:rPr lang="fa-IR" sz="1700" b="1" dirty="0" smtClean="0">
                <a:solidFill>
                  <a:srgbClr val="FF0000"/>
                </a:solidFill>
                <a:cs typeface="B Nazanin" panose="00000400000000000000" pitchFamily="2" charset="-78"/>
              </a:rPr>
              <a:t>ماده 28: صدوربیمه نامه با حق بیمه شناور جهت برخی از تعهدات</a:t>
            </a:r>
          </a:p>
          <a:p>
            <a:pPr marL="0" indent="0" algn="r">
              <a:buNone/>
            </a:pPr>
            <a:r>
              <a:rPr lang="fa-IR" sz="1700" dirty="0">
                <a:cs typeface="B Nazanin" panose="00000400000000000000" pitchFamily="2" charset="-78"/>
              </a:rPr>
              <a:t>موسسه بیمه در چارچوب ضوابطی که توسط بیمه مرکزی ج.ا. ایران ابلاغ خواهد شد می‌تواند بیمه­ نامه با حق­ بیمه شناور صادر نماید.</a:t>
            </a:r>
            <a:endParaRPr lang="fa-IR" sz="1700" dirty="0" smtClean="0">
              <a:cs typeface="B Nazanin" panose="00000400000000000000" pitchFamily="2" charset="-78"/>
            </a:endParaRPr>
          </a:p>
          <a:p>
            <a:pPr marL="0" indent="0" algn="r">
              <a:buNone/>
            </a:pPr>
            <a:r>
              <a:rPr lang="fa-IR" sz="1700" b="1" dirty="0" smtClean="0">
                <a:solidFill>
                  <a:srgbClr val="FF0000"/>
                </a:solidFill>
                <a:cs typeface="B Nazanin" panose="00000400000000000000" pitchFamily="2" charset="-78"/>
              </a:rPr>
              <a:t>ماده 29: ارسال نحوه دستور العمل رسیدگی به اسناد توسط بیمه مرکزی</a:t>
            </a:r>
          </a:p>
          <a:p>
            <a:pPr marL="0" indent="0" algn="just">
              <a:buNone/>
            </a:pPr>
            <a:r>
              <a:rPr lang="fa-IR" sz="1700" dirty="0">
                <a:cs typeface="B Nazanin" panose="00000400000000000000" pitchFamily="2" charset="-78"/>
              </a:rPr>
              <a:t> دستورالعمل نحوه رسیدگی به اسناد هزینه­ های تشخیصی - درمانی و الکترونیکی کردن تبادل اطلاعات مربوط به ارزیابی و رسیدگی به اسناد هزینه­ های موضوع این آیین­نامه </a:t>
            </a:r>
            <a:r>
              <a:rPr lang="fa-IR" sz="1700" u="sng" dirty="0">
                <a:cs typeface="B Nazanin" panose="00000400000000000000" pitchFamily="2" charset="-78"/>
              </a:rPr>
              <a:t>حداکثر ظرف شش ماه از تاریخ ابلاغ این آیین­نامه توسط سندیکای بیمه­ گران ایران تنظیم و پس از تایید بیمه مرکزی ج.ا.ایران به موسسات بیمه ابلاغ خواهد شد</a:t>
            </a:r>
            <a:r>
              <a:rPr lang="fa-IR" sz="1700" u="sng" dirty="0" smtClean="0">
                <a:cs typeface="B Nazanin" panose="00000400000000000000" pitchFamily="2" charset="-78"/>
              </a:rPr>
              <a:t>.</a:t>
            </a:r>
            <a:r>
              <a:rPr lang="fa-IR" sz="1700" dirty="0" smtClean="0">
                <a:cs typeface="B Nazanin" panose="00000400000000000000" pitchFamily="2" charset="-78"/>
              </a:rPr>
              <a:t>                                                                                                                                  </a:t>
            </a:r>
            <a:r>
              <a:rPr lang="fa-IR" sz="1700" u="sng" dirty="0" smtClean="0">
                <a:cs typeface="B Nazanin" panose="00000400000000000000" pitchFamily="2" charset="-78"/>
              </a:rPr>
              <a:t> </a:t>
            </a:r>
          </a:p>
          <a:p>
            <a:pPr marL="0" indent="0" algn="r">
              <a:buNone/>
            </a:pPr>
            <a:endParaRPr lang="en-US" dirty="0">
              <a:cs typeface="B Nazanin" panose="00000400000000000000" pitchFamily="2" charset="-78"/>
            </a:endParaRPr>
          </a:p>
        </p:txBody>
      </p:sp>
      <p:pic>
        <p:nvPicPr>
          <p:cNvPr id="4" name="Picture 3">
            <a:extLst>
              <a:ext uri="{FF2B5EF4-FFF2-40B4-BE49-F238E27FC236}">
                <a16:creationId xmlns:a16="http://schemas.microsoft.com/office/drawing/2014/main" id="{72D8D8F5-5C3D-0FDF-C80C-C7F19C7185EF}"/>
              </a:ext>
            </a:extLst>
          </p:cNvPr>
          <p:cNvPicPr>
            <a:picLocks noChangeAspect="1"/>
          </p:cNvPicPr>
          <p:nvPr/>
        </p:nvPicPr>
        <p:blipFill>
          <a:blip r:embed="rId2"/>
          <a:stretch>
            <a:fillRect/>
          </a:stretch>
        </p:blipFill>
        <p:spPr>
          <a:xfrm>
            <a:off x="362339" y="156871"/>
            <a:ext cx="1549613" cy="1534013"/>
          </a:xfrm>
          <a:prstGeom prst="rect">
            <a:avLst/>
          </a:prstGeom>
        </p:spPr>
      </p:pic>
    </p:spTree>
    <p:extLst>
      <p:ext uri="{BB962C8B-B14F-4D97-AF65-F5344CB8AC3E}">
        <p14:creationId xmlns:p14="http://schemas.microsoft.com/office/powerpoint/2010/main" val="1167125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cs typeface="B Titr" panose="00000700000000000000" pitchFamily="2" charset="-78"/>
              </a:rPr>
              <a:t>روش های صدور بیمه نامه</a:t>
            </a:r>
            <a:endParaRPr lang="en-US" sz="3600" dirty="0">
              <a:cs typeface="B Titr" panose="00000700000000000000" pitchFamily="2" charset="-78"/>
            </a:endParaRPr>
          </a:p>
        </p:txBody>
      </p:sp>
      <p:sp>
        <p:nvSpPr>
          <p:cNvPr id="4" name="Oval 3">
            <a:extLst>
              <a:ext uri="{FF2B5EF4-FFF2-40B4-BE49-F238E27FC236}">
                <a16:creationId xmlns:a16="http://schemas.microsoft.com/office/drawing/2014/main" id="{CAB5A6B2-BA0F-294A-DF5B-F09A18FDCAB3}"/>
              </a:ext>
            </a:extLst>
          </p:cNvPr>
          <p:cNvSpPr/>
          <p:nvPr/>
        </p:nvSpPr>
        <p:spPr>
          <a:xfrm>
            <a:off x="9376912" y="3221966"/>
            <a:ext cx="1976887" cy="1203385"/>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fa-IR" dirty="0">
                <a:cs typeface="B Nazanin" panose="00000400000000000000" pitchFamily="2" charset="-78"/>
              </a:rPr>
              <a:t>روش های صدور انواع بیمه نامه</a:t>
            </a:r>
            <a:endParaRPr lang="en-US" dirty="0">
              <a:cs typeface="B Nazanin" panose="00000400000000000000" pitchFamily="2" charset="-78"/>
            </a:endParaRPr>
          </a:p>
        </p:txBody>
      </p:sp>
      <p:cxnSp>
        <p:nvCxnSpPr>
          <p:cNvPr id="8" name="Straight Arrow Connector 7">
            <a:extLst>
              <a:ext uri="{FF2B5EF4-FFF2-40B4-BE49-F238E27FC236}">
                <a16:creationId xmlns:a16="http://schemas.microsoft.com/office/drawing/2014/main" id="{34EDFF83-1A80-5BA1-4EDA-EB6BB0113865}"/>
              </a:ext>
            </a:extLst>
          </p:cNvPr>
          <p:cNvCxnSpPr>
            <a:cxnSpLocks/>
          </p:cNvCxnSpPr>
          <p:nvPr/>
        </p:nvCxnSpPr>
        <p:spPr>
          <a:xfrm flipH="1" flipV="1">
            <a:off x="7798279" y="2590499"/>
            <a:ext cx="1578634" cy="11217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90FCE76F-89A6-001B-9CFE-2DF867CD9229}"/>
              </a:ext>
            </a:extLst>
          </p:cNvPr>
          <p:cNvCxnSpPr>
            <a:cxnSpLocks/>
          </p:cNvCxnSpPr>
          <p:nvPr/>
        </p:nvCxnSpPr>
        <p:spPr>
          <a:xfrm flipH="1" flipV="1">
            <a:off x="7437748" y="3712292"/>
            <a:ext cx="1939166" cy="1730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C87753BB-BD01-980C-D10C-20AE04D99B63}"/>
              </a:ext>
            </a:extLst>
          </p:cNvPr>
          <p:cNvCxnSpPr>
            <a:cxnSpLocks/>
          </p:cNvCxnSpPr>
          <p:nvPr/>
        </p:nvCxnSpPr>
        <p:spPr>
          <a:xfrm flipH="1">
            <a:off x="7513163" y="4017301"/>
            <a:ext cx="1916946" cy="8428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Flowchart: Stored Data 13">
            <a:extLst>
              <a:ext uri="{FF2B5EF4-FFF2-40B4-BE49-F238E27FC236}">
                <a16:creationId xmlns:a16="http://schemas.microsoft.com/office/drawing/2014/main" id="{7A2CD2A0-88BB-C2D8-2B7F-32186F8C77E1}"/>
              </a:ext>
            </a:extLst>
          </p:cNvPr>
          <p:cNvSpPr/>
          <p:nvPr/>
        </p:nvSpPr>
        <p:spPr>
          <a:xfrm>
            <a:off x="3428341" y="1992913"/>
            <a:ext cx="4921371" cy="1089385"/>
          </a:xfrm>
          <a:prstGeom prst="flowChartOnlineStorag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a:cs typeface="B Nazanin" panose="00000400000000000000" pitchFamily="2" charset="-78"/>
              </a:rPr>
              <a:t>برگزاری مناقصه از طریق واحد </a:t>
            </a:r>
            <a:r>
              <a:rPr lang="fa-IR" dirty="0" smtClean="0">
                <a:cs typeface="B Nazanin" panose="00000400000000000000" pitchFamily="2" charset="-78"/>
              </a:rPr>
              <a:t>بازاریابی</a:t>
            </a:r>
            <a:endParaRPr lang="en-US" dirty="0">
              <a:cs typeface="B Nazanin" panose="00000400000000000000" pitchFamily="2" charset="-78"/>
            </a:endParaRPr>
          </a:p>
        </p:txBody>
      </p:sp>
      <p:sp>
        <p:nvSpPr>
          <p:cNvPr id="15" name="Flowchart: Stored Data 14">
            <a:extLst>
              <a:ext uri="{FF2B5EF4-FFF2-40B4-BE49-F238E27FC236}">
                <a16:creationId xmlns:a16="http://schemas.microsoft.com/office/drawing/2014/main" id="{F064DA90-4FEF-24DC-05DF-EE80D53D4B42}"/>
              </a:ext>
            </a:extLst>
          </p:cNvPr>
          <p:cNvSpPr/>
          <p:nvPr/>
        </p:nvSpPr>
        <p:spPr>
          <a:xfrm>
            <a:off x="3807724" y="3194383"/>
            <a:ext cx="4027338" cy="1035818"/>
          </a:xfrm>
          <a:prstGeom prst="flowChartOnlineStorag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cs typeface="B Nazanin" panose="00000400000000000000" pitchFamily="2" charset="-78"/>
            </a:endParaRPr>
          </a:p>
          <a:p>
            <a:pPr algn="ctr"/>
            <a:r>
              <a:rPr lang="fa-IR" dirty="0">
                <a:cs typeface="B Nazanin" panose="00000400000000000000" pitchFamily="2" charset="-78"/>
              </a:rPr>
              <a:t>برگزاری استعلام از طریق واحد </a:t>
            </a:r>
            <a:r>
              <a:rPr lang="fa-IR" dirty="0" smtClean="0">
                <a:cs typeface="B Nazanin" panose="00000400000000000000" pitchFamily="2" charset="-78"/>
              </a:rPr>
              <a:t>فنی</a:t>
            </a:r>
            <a:endParaRPr lang="en-US" dirty="0">
              <a:cs typeface="B Nazanin" panose="00000400000000000000" pitchFamily="2" charset="-78"/>
            </a:endParaRPr>
          </a:p>
        </p:txBody>
      </p:sp>
      <p:sp>
        <p:nvSpPr>
          <p:cNvPr id="16" name="Flowchart: Stored Data 15">
            <a:extLst>
              <a:ext uri="{FF2B5EF4-FFF2-40B4-BE49-F238E27FC236}">
                <a16:creationId xmlns:a16="http://schemas.microsoft.com/office/drawing/2014/main" id="{2DC2663A-0AFB-50C7-ECD7-EA5350EA5FE7}"/>
              </a:ext>
            </a:extLst>
          </p:cNvPr>
          <p:cNvSpPr/>
          <p:nvPr/>
        </p:nvSpPr>
        <p:spPr>
          <a:xfrm>
            <a:off x="4694328" y="4367128"/>
            <a:ext cx="3140734" cy="933913"/>
          </a:xfrm>
          <a:prstGeom prst="flowChartOnlineStorag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cs typeface="B Nazanin" panose="00000400000000000000" pitchFamily="2" charset="-78"/>
              </a:rPr>
              <a:t>فروش آنلاین</a:t>
            </a:r>
            <a:endParaRPr lang="en-US" dirty="0">
              <a:cs typeface="B Nazanin" panose="00000400000000000000" pitchFamily="2" charset="-78"/>
            </a:endParaRPr>
          </a:p>
        </p:txBody>
      </p:sp>
      <p:pic>
        <p:nvPicPr>
          <p:cNvPr id="5" name="Picture 4">
            <a:extLst>
              <a:ext uri="{FF2B5EF4-FFF2-40B4-BE49-F238E27FC236}">
                <a16:creationId xmlns:a16="http://schemas.microsoft.com/office/drawing/2014/main" id="{BBAC7257-593F-366E-4E54-B6FFD2517820}"/>
              </a:ext>
            </a:extLst>
          </p:cNvPr>
          <p:cNvPicPr>
            <a:picLocks noChangeAspect="1"/>
          </p:cNvPicPr>
          <p:nvPr/>
        </p:nvPicPr>
        <p:blipFill>
          <a:blip r:embed="rId2"/>
          <a:stretch>
            <a:fillRect/>
          </a:stretch>
        </p:blipFill>
        <p:spPr>
          <a:xfrm>
            <a:off x="356824" y="136094"/>
            <a:ext cx="1361425" cy="1347720"/>
          </a:xfrm>
          <a:prstGeom prst="rect">
            <a:avLst/>
          </a:prstGeom>
        </p:spPr>
      </p:pic>
      <p:sp>
        <p:nvSpPr>
          <p:cNvPr id="11" name="Flowchart: Stored Data 10">
            <a:extLst>
              <a:ext uri="{FF2B5EF4-FFF2-40B4-BE49-F238E27FC236}">
                <a16:creationId xmlns:a16="http://schemas.microsoft.com/office/drawing/2014/main" id="{2DC2663A-0AFB-50C7-ECD7-EA5350EA5FE7}"/>
              </a:ext>
            </a:extLst>
          </p:cNvPr>
          <p:cNvSpPr/>
          <p:nvPr/>
        </p:nvSpPr>
        <p:spPr>
          <a:xfrm>
            <a:off x="4817990" y="5437968"/>
            <a:ext cx="3140734" cy="933913"/>
          </a:xfrm>
          <a:prstGeom prst="flowChartOnlineStorag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cs typeface="B Nazanin" panose="00000400000000000000" pitchFamily="2" charset="-78"/>
              </a:rPr>
              <a:t>ارائه طرح های گروهی</a:t>
            </a:r>
            <a:endParaRPr lang="en-US" dirty="0">
              <a:cs typeface="B Nazanin" panose="00000400000000000000" pitchFamily="2" charset="-78"/>
            </a:endParaRPr>
          </a:p>
        </p:txBody>
      </p:sp>
      <p:cxnSp>
        <p:nvCxnSpPr>
          <p:cNvPr id="17" name="Straight Arrow Connector 16">
            <a:extLst>
              <a:ext uri="{FF2B5EF4-FFF2-40B4-BE49-F238E27FC236}">
                <a16:creationId xmlns:a16="http://schemas.microsoft.com/office/drawing/2014/main" id="{C87753BB-BD01-980C-D10C-20AE04D99B63}"/>
              </a:ext>
            </a:extLst>
          </p:cNvPr>
          <p:cNvCxnSpPr>
            <a:cxnSpLocks/>
          </p:cNvCxnSpPr>
          <p:nvPr/>
        </p:nvCxnSpPr>
        <p:spPr>
          <a:xfrm flipH="1">
            <a:off x="7798279" y="4169701"/>
            <a:ext cx="1784230" cy="17352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905178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cs typeface="B Titr" panose="00000700000000000000" pitchFamily="2" charset="-78"/>
              </a:rPr>
              <a:t>انواع بيمه </a:t>
            </a:r>
            <a:r>
              <a:rPr lang="ar-IQ" dirty="0" smtClean="0">
                <a:cs typeface="B Titr" panose="00000700000000000000" pitchFamily="2" charset="-78"/>
              </a:rPr>
              <a:t>ها</a:t>
            </a:r>
            <a:r>
              <a:rPr lang="fa-IR" dirty="0" smtClean="0">
                <a:cs typeface="B Titr" panose="00000700000000000000" pitchFamily="2" charset="-78"/>
              </a:rPr>
              <a:t>ی اشخاص</a:t>
            </a:r>
            <a:endParaRPr lang="en-US" dirty="0">
              <a:cs typeface="B Titr" panose="00000700000000000000" pitchFamily="2" charset="-78"/>
            </a:endParaRPr>
          </a:p>
        </p:txBody>
      </p:sp>
      <p:sp>
        <p:nvSpPr>
          <p:cNvPr id="7" name="Flowchart: Alternate Process 6"/>
          <p:cNvSpPr/>
          <p:nvPr/>
        </p:nvSpPr>
        <p:spPr>
          <a:xfrm>
            <a:off x="6826882" y="2061076"/>
            <a:ext cx="3310939" cy="1147612"/>
          </a:xfrm>
          <a:prstGeom prst="flowChartAlternateProcess">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ar-IQ" sz="3200" dirty="0">
                <a:solidFill>
                  <a:schemeClr val="tx1"/>
                </a:solidFill>
                <a:cs typeface="B Nazanin" panose="00000400000000000000" pitchFamily="2" charset="-78"/>
              </a:rPr>
              <a:t>الف</a:t>
            </a:r>
            <a:r>
              <a:rPr lang="ar-IQ" sz="3600" dirty="0">
                <a:solidFill>
                  <a:schemeClr val="tx1"/>
                </a:solidFill>
                <a:cs typeface="B Nazanin" panose="00000400000000000000" pitchFamily="2" charset="-78"/>
              </a:rPr>
              <a:t>) </a:t>
            </a:r>
            <a:r>
              <a:rPr lang="fa-IR" sz="3200" dirty="0" smtClean="0">
                <a:solidFill>
                  <a:schemeClr val="tx1"/>
                </a:solidFill>
                <a:cs typeface="B Nazanin" panose="00000400000000000000" pitchFamily="2" charset="-78"/>
              </a:rPr>
              <a:t>گروهی</a:t>
            </a:r>
            <a:endParaRPr lang="en-US" sz="3200" dirty="0">
              <a:solidFill>
                <a:schemeClr val="tx1"/>
              </a:solidFill>
              <a:cs typeface="B Nazanin" panose="00000400000000000000" pitchFamily="2" charset="-78"/>
            </a:endParaRPr>
          </a:p>
        </p:txBody>
      </p:sp>
      <p:sp>
        <p:nvSpPr>
          <p:cNvPr id="8" name="Flowchart: Alternate Process 7"/>
          <p:cNvSpPr/>
          <p:nvPr/>
        </p:nvSpPr>
        <p:spPr>
          <a:xfrm>
            <a:off x="6831175" y="3741428"/>
            <a:ext cx="3306646" cy="119773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sz="3200" dirty="0">
                <a:solidFill>
                  <a:schemeClr val="tx1"/>
                </a:solidFill>
                <a:cs typeface="B Nazanin" panose="00000400000000000000" pitchFamily="2" charset="-78"/>
              </a:rPr>
              <a:t>ب) </a:t>
            </a:r>
            <a:r>
              <a:rPr lang="fa-IR" sz="3200" dirty="0" smtClean="0">
                <a:solidFill>
                  <a:schemeClr val="tx1"/>
                </a:solidFill>
                <a:cs typeface="B Nazanin" panose="00000400000000000000" pitchFamily="2" charset="-78"/>
              </a:rPr>
              <a:t>انفرادی</a:t>
            </a:r>
            <a:endParaRPr lang="en-US" sz="3200" dirty="0">
              <a:solidFill>
                <a:schemeClr val="tx1"/>
              </a:solidFill>
              <a:cs typeface="B Nazanin" panose="00000400000000000000" pitchFamily="2" charset="-78"/>
            </a:endParaRPr>
          </a:p>
        </p:txBody>
      </p:sp>
      <p:cxnSp>
        <p:nvCxnSpPr>
          <p:cNvPr id="5" name="Straight Arrow Connector 4"/>
          <p:cNvCxnSpPr>
            <a:cxnSpLocks/>
          </p:cNvCxnSpPr>
          <p:nvPr/>
        </p:nvCxnSpPr>
        <p:spPr>
          <a:xfrm flipH="1" flipV="1">
            <a:off x="4694373" y="3868584"/>
            <a:ext cx="2140043" cy="4537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a:cxnSpLocks/>
            <a:stCxn id="8" idx="1"/>
            <a:endCxn id="27" idx="6"/>
          </p:cNvCxnSpPr>
          <p:nvPr/>
        </p:nvCxnSpPr>
        <p:spPr>
          <a:xfrm flipH="1">
            <a:off x="4733791" y="4340296"/>
            <a:ext cx="2097384" cy="2064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cxnSpLocks/>
            <a:stCxn id="8" idx="1"/>
            <a:endCxn id="28" idx="6"/>
          </p:cNvCxnSpPr>
          <p:nvPr/>
        </p:nvCxnSpPr>
        <p:spPr>
          <a:xfrm flipH="1">
            <a:off x="4751233" y="4340296"/>
            <a:ext cx="2079942" cy="8455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endCxn id="29" idx="6"/>
          </p:cNvCxnSpPr>
          <p:nvPr/>
        </p:nvCxnSpPr>
        <p:spPr>
          <a:xfrm flipH="1">
            <a:off x="4786117" y="4340296"/>
            <a:ext cx="2069204" cy="14628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Oval 25"/>
          <p:cNvSpPr/>
          <p:nvPr/>
        </p:nvSpPr>
        <p:spPr>
          <a:xfrm>
            <a:off x="2600463" y="3566639"/>
            <a:ext cx="2090669" cy="63986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smtClean="0">
                <a:cs typeface="B Nazanin" panose="00000400000000000000" pitchFamily="2" charset="-78"/>
              </a:rPr>
              <a:t>مسافرتی</a:t>
            </a:r>
            <a:endParaRPr lang="en-US" dirty="0">
              <a:cs typeface="B Nazanin" panose="00000400000000000000" pitchFamily="2" charset="-78"/>
            </a:endParaRPr>
          </a:p>
        </p:txBody>
      </p:sp>
      <p:sp>
        <p:nvSpPr>
          <p:cNvPr id="27" name="Oval 26"/>
          <p:cNvSpPr/>
          <p:nvPr/>
        </p:nvSpPr>
        <p:spPr>
          <a:xfrm>
            <a:off x="2647414" y="4250323"/>
            <a:ext cx="2086377" cy="59287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smtClean="0">
                <a:cs typeface="B Nazanin" panose="00000400000000000000" pitchFamily="2" charset="-78"/>
              </a:rPr>
              <a:t>درمان انفرادی</a:t>
            </a:r>
            <a:endParaRPr lang="en-US" dirty="0">
              <a:cs typeface="B Nazanin" panose="00000400000000000000" pitchFamily="2" charset="-78"/>
            </a:endParaRPr>
          </a:p>
        </p:txBody>
      </p:sp>
      <p:sp>
        <p:nvSpPr>
          <p:cNvPr id="28" name="Oval 27"/>
          <p:cNvSpPr/>
          <p:nvPr/>
        </p:nvSpPr>
        <p:spPr>
          <a:xfrm>
            <a:off x="2544655" y="4873727"/>
            <a:ext cx="2206578" cy="624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smtClean="0">
                <a:cs typeface="B Nazanin" panose="00000400000000000000" pitchFamily="2" charset="-78"/>
              </a:rPr>
              <a:t>حوادث انفرادی</a:t>
            </a:r>
            <a:endParaRPr lang="en-US" dirty="0">
              <a:cs typeface="B Nazanin" panose="00000400000000000000" pitchFamily="2" charset="-78"/>
            </a:endParaRPr>
          </a:p>
        </p:txBody>
      </p:sp>
      <p:sp>
        <p:nvSpPr>
          <p:cNvPr id="29" name="Oval 28"/>
          <p:cNvSpPr/>
          <p:nvPr/>
        </p:nvSpPr>
        <p:spPr>
          <a:xfrm>
            <a:off x="2579539" y="5524107"/>
            <a:ext cx="2206578" cy="55799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smtClean="0">
                <a:cs typeface="B Nazanin" panose="00000400000000000000" pitchFamily="2" charset="-78"/>
              </a:rPr>
              <a:t>عمر مانده بدهکار</a:t>
            </a:r>
            <a:endParaRPr lang="en-US" dirty="0">
              <a:cs typeface="B Nazanin" panose="00000400000000000000" pitchFamily="2" charset="-78"/>
            </a:endParaRPr>
          </a:p>
        </p:txBody>
      </p:sp>
      <p:pic>
        <p:nvPicPr>
          <p:cNvPr id="4" name="Picture 3">
            <a:extLst>
              <a:ext uri="{FF2B5EF4-FFF2-40B4-BE49-F238E27FC236}">
                <a16:creationId xmlns:a16="http://schemas.microsoft.com/office/drawing/2014/main" id="{4D0DCE0E-9894-7774-8A60-479FCF043902}"/>
              </a:ext>
            </a:extLst>
          </p:cNvPr>
          <p:cNvPicPr>
            <a:picLocks noChangeAspect="1"/>
          </p:cNvPicPr>
          <p:nvPr/>
        </p:nvPicPr>
        <p:blipFill>
          <a:blip r:embed="rId2"/>
          <a:stretch>
            <a:fillRect/>
          </a:stretch>
        </p:blipFill>
        <p:spPr>
          <a:xfrm>
            <a:off x="167044" y="143943"/>
            <a:ext cx="1558240" cy="1542554"/>
          </a:xfrm>
          <a:prstGeom prst="rect">
            <a:avLst/>
          </a:prstGeom>
        </p:spPr>
      </p:pic>
      <p:sp>
        <p:nvSpPr>
          <p:cNvPr id="30" name="Oval 29"/>
          <p:cNvSpPr/>
          <p:nvPr/>
        </p:nvSpPr>
        <p:spPr>
          <a:xfrm>
            <a:off x="5149927" y="5472595"/>
            <a:ext cx="2363236" cy="624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smtClean="0">
                <a:cs typeface="B Nazanin" panose="00000400000000000000" pitchFamily="2" charset="-78"/>
              </a:rPr>
              <a:t>عمر و سرمایه گذاری</a:t>
            </a:r>
            <a:endParaRPr lang="en-US" dirty="0">
              <a:cs typeface="B Nazanin" panose="00000400000000000000" pitchFamily="2" charset="-78"/>
            </a:endParaRPr>
          </a:p>
        </p:txBody>
      </p:sp>
      <p:cxnSp>
        <p:nvCxnSpPr>
          <p:cNvPr id="31" name="Straight Arrow Connector 30"/>
          <p:cNvCxnSpPr>
            <a:stCxn id="8" idx="1"/>
            <a:endCxn id="30" idx="0"/>
          </p:cNvCxnSpPr>
          <p:nvPr/>
        </p:nvCxnSpPr>
        <p:spPr>
          <a:xfrm flipH="1">
            <a:off x="6331545" y="4340296"/>
            <a:ext cx="499630" cy="11322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Oval 32"/>
          <p:cNvSpPr/>
          <p:nvPr/>
        </p:nvSpPr>
        <p:spPr>
          <a:xfrm>
            <a:off x="2647415" y="2707826"/>
            <a:ext cx="2620324" cy="63986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smtClean="0">
                <a:cs typeface="B Nazanin" panose="00000400000000000000" pitchFamily="2" charset="-78"/>
              </a:rPr>
              <a:t>عمر و حادثه گروهی</a:t>
            </a:r>
            <a:endParaRPr lang="en-US" dirty="0">
              <a:cs typeface="B Nazanin" panose="00000400000000000000" pitchFamily="2" charset="-78"/>
            </a:endParaRPr>
          </a:p>
        </p:txBody>
      </p:sp>
      <p:sp>
        <p:nvSpPr>
          <p:cNvPr id="34" name="Oval 33"/>
          <p:cNvSpPr/>
          <p:nvPr/>
        </p:nvSpPr>
        <p:spPr>
          <a:xfrm>
            <a:off x="2544656" y="2006154"/>
            <a:ext cx="2605272" cy="63986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smtClean="0">
                <a:cs typeface="B Nazanin" panose="00000400000000000000" pitchFamily="2" charset="-78"/>
              </a:rPr>
              <a:t>تکمیل درمان گروهی</a:t>
            </a:r>
            <a:endParaRPr lang="en-US" dirty="0">
              <a:cs typeface="B Nazanin" panose="00000400000000000000" pitchFamily="2" charset="-78"/>
            </a:endParaRPr>
          </a:p>
        </p:txBody>
      </p:sp>
      <p:cxnSp>
        <p:nvCxnSpPr>
          <p:cNvPr id="35" name="Straight Arrow Connector 34"/>
          <p:cNvCxnSpPr>
            <a:cxnSpLocks/>
            <a:stCxn id="7" idx="1"/>
            <a:endCxn id="33" idx="6"/>
          </p:cNvCxnSpPr>
          <p:nvPr/>
        </p:nvCxnSpPr>
        <p:spPr>
          <a:xfrm flipH="1">
            <a:off x="5267739" y="2634882"/>
            <a:ext cx="1559143" cy="3928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p:cNvCxnSpPr>
            <a:cxnSpLocks/>
            <a:endCxn id="34" idx="6"/>
          </p:cNvCxnSpPr>
          <p:nvPr/>
        </p:nvCxnSpPr>
        <p:spPr>
          <a:xfrm flipH="1" flipV="1">
            <a:off x="5149928" y="2326087"/>
            <a:ext cx="1685780" cy="3214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60531844"/>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C0B9-5FB2-6109-012C-D2E0237A86B7}"/>
              </a:ext>
            </a:extLst>
          </p:cNvPr>
          <p:cNvSpPr>
            <a:spLocks noGrp="1"/>
          </p:cNvSpPr>
          <p:nvPr>
            <p:ph type="title"/>
          </p:nvPr>
        </p:nvSpPr>
        <p:spPr/>
        <p:txBody>
          <a:bodyPr/>
          <a:lstStyle/>
          <a:p>
            <a:pPr algn="ctr"/>
            <a:r>
              <a:rPr lang="fa-IR" dirty="0">
                <a:cs typeface="B Titr" panose="00000700000000000000" pitchFamily="2" charset="-78"/>
              </a:rPr>
              <a:t>مراحل استعلام و صدور بیمه نامه</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BADF72E5-A7A4-37E0-733A-DB21C4F1B652}"/>
              </a:ext>
            </a:extLst>
          </p:cNvPr>
          <p:cNvSpPr>
            <a:spLocks noGrp="1"/>
          </p:cNvSpPr>
          <p:nvPr>
            <p:ph idx="1"/>
          </p:nvPr>
        </p:nvSpPr>
        <p:spPr/>
        <p:txBody>
          <a:bodyPr>
            <a:normAutofit lnSpcReduction="10000"/>
          </a:bodyPr>
          <a:lstStyle/>
          <a:p>
            <a:pPr algn="just" rtl="1">
              <a:lnSpc>
                <a:spcPct val="90000"/>
              </a:lnSpc>
              <a:buFontTx/>
              <a:buNone/>
            </a:pPr>
            <a:r>
              <a:rPr lang="fa-IR" sz="2000" b="0" i="0" dirty="0">
                <a:cs typeface="B Nazanin" panose="00000400000000000000" pitchFamily="2" charset="-78"/>
              </a:rPr>
              <a:t>1: </a:t>
            </a:r>
            <a:r>
              <a:rPr lang="fa-IR" sz="2000" b="0" i="0" dirty="0" smtClean="0">
                <a:cs typeface="B Nazanin" panose="00000400000000000000" pitchFamily="2" charset="-78"/>
              </a:rPr>
              <a:t>ارسال تعهدات مورد درخواست </a:t>
            </a:r>
            <a:endParaRPr lang="en-US" sz="2000" b="0" i="0" dirty="0">
              <a:cs typeface="B Nazanin" panose="00000400000000000000" pitchFamily="2" charset="-78"/>
            </a:endParaRPr>
          </a:p>
          <a:p>
            <a:pPr algn="just" rtl="1">
              <a:lnSpc>
                <a:spcPct val="90000"/>
              </a:lnSpc>
              <a:buFontTx/>
              <a:buNone/>
            </a:pPr>
            <a:r>
              <a:rPr lang="fa-IR" sz="2000" b="0" i="0" dirty="0">
                <a:cs typeface="B Nazanin" panose="00000400000000000000" pitchFamily="2" charset="-78"/>
              </a:rPr>
              <a:t> </a:t>
            </a:r>
            <a:r>
              <a:rPr lang="fa-IR" sz="2000" b="0" i="0" dirty="0" smtClean="0">
                <a:cs typeface="B Nazanin" panose="00000400000000000000" pitchFamily="2" charset="-78"/>
              </a:rPr>
              <a:t>(مشاوره </a:t>
            </a:r>
            <a:r>
              <a:rPr lang="fa-IR" sz="2000" b="0" i="0" dirty="0">
                <a:cs typeface="B Nazanin" panose="00000400000000000000" pitchFamily="2" charset="-78"/>
              </a:rPr>
              <a:t>تلفنی و موارد پیشنهادی </a:t>
            </a:r>
            <a:r>
              <a:rPr lang="fa-IR" sz="2000" b="0" i="0" dirty="0" smtClean="0">
                <a:cs typeface="B Nazanin" panose="00000400000000000000" pitchFamily="2" charset="-78"/>
              </a:rPr>
              <a:t>ارسال </a:t>
            </a:r>
            <a:r>
              <a:rPr lang="fa-IR" sz="2000" b="0" i="0" dirty="0">
                <a:cs typeface="B Nazanin" panose="00000400000000000000" pitchFamily="2" charset="-78"/>
              </a:rPr>
              <a:t>شده توسط کارگزاری )</a:t>
            </a:r>
            <a:endParaRPr lang="en-US" sz="2000" b="0" i="0" dirty="0">
              <a:cs typeface="B Nazanin" panose="00000400000000000000" pitchFamily="2" charset="-78"/>
            </a:endParaRPr>
          </a:p>
          <a:p>
            <a:pPr algn="just" rtl="1">
              <a:lnSpc>
                <a:spcPct val="90000"/>
              </a:lnSpc>
              <a:buFontTx/>
              <a:buNone/>
            </a:pPr>
            <a:r>
              <a:rPr lang="fa-IR" sz="2000" b="0" i="0" dirty="0">
                <a:cs typeface="B Nazanin" panose="00000400000000000000" pitchFamily="2" charset="-78"/>
              </a:rPr>
              <a:t>2:دریافت نامه درخواست استعلام </a:t>
            </a:r>
            <a:r>
              <a:rPr lang="fa-IR" dirty="0">
                <a:cs typeface="B Nazanin" panose="00000400000000000000" pitchFamily="2" charset="-78"/>
              </a:rPr>
              <a:t>به همراه</a:t>
            </a:r>
            <a:r>
              <a:rPr lang="fa-IR" sz="2000" b="0" i="0" dirty="0">
                <a:cs typeface="B Nazanin" panose="00000400000000000000" pitchFamily="2" charset="-78"/>
              </a:rPr>
              <a:t> فرم پیشنهادتكميل شده از سوی بیمه گذار و بررسی و رفع نواقص احتمالي</a:t>
            </a:r>
            <a:endParaRPr lang="en-US" sz="2000" b="0" i="0" dirty="0">
              <a:cs typeface="B Nazanin" panose="00000400000000000000" pitchFamily="2" charset="-78"/>
            </a:endParaRPr>
          </a:p>
          <a:p>
            <a:pPr algn="just" rtl="1">
              <a:lnSpc>
                <a:spcPct val="90000"/>
              </a:lnSpc>
              <a:buFontTx/>
              <a:buNone/>
            </a:pPr>
            <a:r>
              <a:rPr lang="fa-IR" sz="2000" b="0" i="0" dirty="0">
                <a:cs typeface="B Nazanin" panose="00000400000000000000" pitchFamily="2" charset="-78"/>
              </a:rPr>
              <a:t>3: ارسال درخواست استعلام از سوی کارگزاری برای بیمه گران</a:t>
            </a:r>
          </a:p>
          <a:p>
            <a:pPr algn="just" rtl="1">
              <a:lnSpc>
                <a:spcPct val="90000"/>
              </a:lnSpc>
              <a:buFontTx/>
              <a:buNone/>
            </a:pPr>
            <a:r>
              <a:rPr lang="fa-IR" sz="2000" dirty="0">
                <a:cs typeface="B Nazanin" panose="00000400000000000000" pitchFamily="2" charset="-78"/>
              </a:rPr>
              <a:t>4:دریافت و بررسی نرخ وشرایط</a:t>
            </a:r>
            <a:r>
              <a:rPr lang="fa-IR" sz="2000" b="0" i="0" dirty="0">
                <a:cs typeface="B Nazanin" panose="00000400000000000000" pitchFamily="2" charset="-78"/>
              </a:rPr>
              <a:t> اعلامی بیمه گران</a:t>
            </a:r>
            <a:endParaRPr lang="en-US" sz="2000" b="0" i="0" dirty="0">
              <a:cs typeface="B Nazanin" panose="00000400000000000000" pitchFamily="2" charset="-78"/>
            </a:endParaRPr>
          </a:p>
          <a:p>
            <a:pPr algn="just" rtl="1">
              <a:lnSpc>
                <a:spcPct val="90000"/>
              </a:lnSpc>
              <a:buFontTx/>
              <a:buNone/>
            </a:pPr>
            <a:r>
              <a:rPr lang="fa-IR" sz="2000" b="0" i="0" dirty="0">
                <a:cs typeface="B Nazanin" panose="00000400000000000000" pitchFamily="2" charset="-78"/>
              </a:rPr>
              <a:t>5: اعلام نرخ و شرایط طی نامه کتبی به بیمه گزاران</a:t>
            </a:r>
          </a:p>
          <a:p>
            <a:pPr algn="just" rtl="1">
              <a:lnSpc>
                <a:spcPct val="90000"/>
              </a:lnSpc>
              <a:buFontTx/>
              <a:buNone/>
            </a:pPr>
            <a:r>
              <a:rPr lang="fa-IR" sz="2000" b="0" i="0" dirty="0">
                <a:cs typeface="B Nazanin" panose="00000400000000000000" pitchFamily="2" charset="-78"/>
              </a:rPr>
              <a:t>6: دریافت نامه درخواست صدور بیمه گزار</a:t>
            </a:r>
          </a:p>
          <a:p>
            <a:pPr algn="just" rtl="1">
              <a:lnSpc>
                <a:spcPct val="90000"/>
              </a:lnSpc>
              <a:buFontTx/>
              <a:buNone/>
            </a:pPr>
            <a:r>
              <a:rPr lang="fa-IR" sz="2000" b="0" i="0" dirty="0">
                <a:cs typeface="B Nazanin" panose="00000400000000000000" pitchFamily="2" charset="-78"/>
              </a:rPr>
              <a:t>7: پیگیری جهت صدور بیمه نامه </a:t>
            </a:r>
          </a:p>
          <a:p>
            <a:pPr algn="just" rtl="1">
              <a:lnSpc>
                <a:spcPct val="90000"/>
              </a:lnSpc>
              <a:buFontTx/>
              <a:buNone/>
            </a:pPr>
            <a:r>
              <a:rPr lang="fa-IR" sz="2000" b="0" i="0" dirty="0">
                <a:cs typeface="B Nazanin" panose="00000400000000000000" pitchFamily="2" charset="-78"/>
              </a:rPr>
              <a:t>8: ارسال بیمه نامه برای بیمه گزار</a:t>
            </a:r>
            <a:endParaRPr lang="en-US" sz="2000" b="0" i="0" dirty="0">
              <a:cs typeface="B Nazanin" panose="00000400000000000000" pitchFamily="2" charset="-78"/>
            </a:endParaRPr>
          </a:p>
          <a:p>
            <a:pPr marL="0" indent="0" algn="r">
              <a:buNone/>
            </a:pPr>
            <a:endParaRPr lang="en-US" dirty="0"/>
          </a:p>
        </p:txBody>
      </p:sp>
      <p:pic>
        <p:nvPicPr>
          <p:cNvPr id="4" name="Picture 3">
            <a:extLst>
              <a:ext uri="{FF2B5EF4-FFF2-40B4-BE49-F238E27FC236}">
                <a16:creationId xmlns:a16="http://schemas.microsoft.com/office/drawing/2014/main" id="{38A3506F-2F1C-0DDF-FF1A-1116DE8E2507}"/>
              </a:ext>
            </a:extLst>
          </p:cNvPr>
          <p:cNvPicPr>
            <a:picLocks noChangeAspect="1"/>
          </p:cNvPicPr>
          <p:nvPr/>
        </p:nvPicPr>
        <p:blipFill>
          <a:blip r:embed="rId2"/>
          <a:stretch>
            <a:fillRect/>
          </a:stretch>
        </p:blipFill>
        <p:spPr>
          <a:xfrm>
            <a:off x="348199" y="227806"/>
            <a:ext cx="1349967" cy="1336377"/>
          </a:xfrm>
          <a:prstGeom prst="rect">
            <a:avLst/>
          </a:prstGeom>
        </p:spPr>
      </p:pic>
    </p:spTree>
    <p:extLst>
      <p:ext uri="{BB962C8B-B14F-4D97-AF65-F5344CB8AC3E}">
        <p14:creationId xmlns:p14="http://schemas.microsoft.com/office/powerpoint/2010/main" val="458246559"/>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C0B9-5FB2-6109-012C-D2E0237A86B7}"/>
              </a:ext>
            </a:extLst>
          </p:cNvPr>
          <p:cNvSpPr>
            <a:spLocks noGrp="1"/>
          </p:cNvSpPr>
          <p:nvPr>
            <p:ph type="title"/>
          </p:nvPr>
        </p:nvSpPr>
        <p:spPr>
          <a:xfrm>
            <a:off x="1141413" y="618518"/>
            <a:ext cx="9905998" cy="483889"/>
          </a:xfrm>
        </p:spPr>
        <p:txBody>
          <a:bodyPr>
            <a:normAutofit/>
          </a:bodyPr>
          <a:lstStyle/>
          <a:p>
            <a:pPr algn="ctr"/>
            <a:r>
              <a:rPr lang="fa-IR" sz="2000" dirty="0" smtClean="0">
                <a:cs typeface="B Titr" panose="00000700000000000000" pitchFamily="2" charset="-78"/>
              </a:rPr>
              <a:t>نحوه محاسبات حق بیمه مطابق آیین نامه شورای عالی بیمه</a:t>
            </a:r>
            <a:endParaRPr lang="en-US" sz="2000" dirty="0">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89785939"/>
              </p:ext>
            </p:extLst>
          </p:nvPr>
        </p:nvGraphicFramePr>
        <p:xfrm>
          <a:off x="2213464" y="1666732"/>
          <a:ext cx="7761895" cy="1923092"/>
        </p:xfrm>
        <a:graphic>
          <a:graphicData uri="http://schemas.openxmlformats.org/drawingml/2006/table">
            <a:tbl>
              <a:tblPr firstRow="1" bandRow="1">
                <a:tableStyleId>{5C22544A-7EE6-4342-B048-85BDC9FD1C3A}</a:tableStyleId>
              </a:tblPr>
              <a:tblGrid>
                <a:gridCol w="2587298">
                  <a:extLst>
                    <a:ext uri="{9D8B030D-6E8A-4147-A177-3AD203B41FA5}">
                      <a16:colId xmlns:a16="http://schemas.microsoft.com/office/drawing/2014/main" val="656969623"/>
                    </a:ext>
                  </a:extLst>
                </a:gridCol>
                <a:gridCol w="4226013">
                  <a:extLst>
                    <a:ext uri="{9D8B030D-6E8A-4147-A177-3AD203B41FA5}">
                      <a16:colId xmlns:a16="http://schemas.microsoft.com/office/drawing/2014/main" val="2588683873"/>
                    </a:ext>
                  </a:extLst>
                </a:gridCol>
                <a:gridCol w="948584">
                  <a:extLst>
                    <a:ext uri="{9D8B030D-6E8A-4147-A177-3AD203B41FA5}">
                      <a16:colId xmlns:a16="http://schemas.microsoft.com/office/drawing/2014/main" val="2885531808"/>
                    </a:ext>
                  </a:extLst>
                </a:gridCol>
              </a:tblGrid>
              <a:tr h="370840">
                <a:tc>
                  <a:txBody>
                    <a:bodyPr/>
                    <a:lstStyle/>
                    <a:p>
                      <a:pPr algn="ctr"/>
                      <a:r>
                        <a:rPr lang="fa-IR" dirty="0" smtClean="0">
                          <a:cs typeface="B Nazanin" panose="00000400000000000000" pitchFamily="2" charset="-78"/>
                        </a:rPr>
                        <a:t>حداقل نرخ ماهیانه</a:t>
                      </a:r>
                      <a:endParaRPr lang="en-US" dirty="0">
                        <a:cs typeface="B Nazanin" panose="00000400000000000000" pitchFamily="2" charset="-78"/>
                      </a:endParaRPr>
                    </a:p>
                  </a:txBody>
                  <a:tcPr/>
                </a:tc>
                <a:tc>
                  <a:txBody>
                    <a:bodyPr/>
                    <a:lstStyle/>
                    <a:p>
                      <a:r>
                        <a:rPr lang="fa-IR" dirty="0" smtClean="0">
                          <a:cs typeface="B Nazanin" panose="00000400000000000000" pitchFamily="2" charset="-78"/>
                        </a:rPr>
                        <a:t>سقف تعهد سالیانه برای هر نفر</a:t>
                      </a:r>
                      <a:r>
                        <a:rPr lang="fa-IR" dirty="0" smtClean="0">
                          <a:solidFill>
                            <a:srgbClr val="FF0000"/>
                          </a:solidFill>
                          <a:cs typeface="B Nazanin" panose="00000400000000000000" pitchFamily="2" charset="-78"/>
                        </a:rPr>
                        <a:t>( هزینه بیمارستانی)</a:t>
                      </a:r>
                      <a:endParaRPr lang="en-US" dirty="0">
                        <a:solidFill>
                          <a:srgbClr val="FF0000"/>
                        </a:solidFill>
                        <a:cs typeface="B Nazanin" panose="00000400000000000000" pitchFamily="2" charset="-78"/>
                      </a:endParaRPr>
                    </a:p>
                  </a:txBody>
                  <a:tcPr/>
                </a:tc>
                <a:tc>
                  <a:txBody>
                    <a:bodyPr/>
                    <a:lstStyle/>
                    <a:p>
                      <a:r>
                        <a:rPr lang="fa-IR" dirty="0" smtClean="0">
                          <a:cs typeface="B Nazanin" panose="00000400000000000000" pitchFamily="2" charset="-78"/>
                        </a:rPr>
                        <a:t>ردیف</a:t>
                      </a:r>
                      <a:endParaRPr lang="en-US" dirty="0">
                        <a:cs typeface="B Nazanin" panose="00000400000000000000" pitchFamily="2" charset="-78"/>
                      </a:endParaRPr>
                    </a:p>
                  </a:txBody>
                  <a:tcPr/>
                </a:tc>
                <a:extLst>
                  <a:ext uri="{0D108BD9-81ED-4DB2-BD59-A6C34878D82A}">
                    <a16:rowId xmlns:a16="http://schemas.microsoft.com/office/drawing/2014/main" val="435233371"/>
                  </a:ext>
                </a:extLst>
              </a:tr>
              <a:tr h="370840">
                <a:tc>
                  <a:txBody>
                    <a:bodyPr/>
                    <a:lstStyle/>
                    <a:p>
                      <a:pPr algn="ctr"/>
                      <a:r>
                        <a:rPr lang="fa-IR" dirty="0" smtClean="0">
                          <a:cs typeface="B Nazanin" panose="00000400000000000000" pitchFamily="2" charset="-78"/>
                        </a:rPr>
                        <a:t>5 در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تا50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a:t>
                      </a:r>
                      <a:endParaRPr lang="en-US" dirty="0">
                        <a:cs typeface="B Nazanin" panose="00000400000000000000" pitchFamily="2" charset="-78"/>
                      </a:endParaRPr>
                    </a:p>
                  </a:txBody>
                  <a:tcPr/>
                </a:tc>
                <a:extLst>
                  <a:ext uri="{0D108BD9-81ED-4DB2-BD59-A6C34878D82A}">
                    <a16:rowId xmlns:a16="http://schemas.microsoft.com/office/drawing/2014/main" val="1480231581"/>
                  </a:ext>
                </a:extLst>
              </a:tr>
              <a:tr h="439732">
                <a:tc>
                  <a:txBody>
                    <a:bodyPr/>
                    <a:lstStyle/>
                    <a:p>
                      <a:pPr algn="ctr"/>
                      <a:r>
                        <a:rPr lang="fa-IR" dirty="0" smtClean="0">
                          <a:cs typeface="B Nazanin" panose="00000400000000000000" pitchFamily="2" charset="-78"/>
                        </a:rPr>
                        <a:t>1.4 در</a:t>
                      </a:r>
                      <a:r>
                        <a:rPr lang="fa-IR" baseline="0" dirty="0" smtClean="0">
                          <a:cs typeface="B Nazanin" panose="00000400000000000000" pitchFamily="2" charset="-78"/>
                        </a:rPr>
                        <a:t>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50-100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2</a:t>
                      </a:r>
                      <a:endParaRPr lang="en-US" dirty="0">
                        <a:cs typeface="B Nazanin" panose="00000400000000000000" pitchFamily="2" charset="-78"/>
                      </a:endParaRPr>
                    </a:p>
                  </a:txBody>
                  <a:tcPr/>
                </a:tc>
                <a:extLst>
                  <a:ext uri="{0D108BD9-81ED-4DB2-BD59-A6C34878D82A}">
                    <a16:rowId xmlns:a16="http://schemas.microsoft.com/office/drawing/2014/main" val="2243872356"/>
                  </a:ext>
                </a:extLst>
              </a:tr>
              <a:tr h="370840">
                <a:tc>
                  <a:txBody>
                    <a:bodyPr/>
                    <a:lstStyle/>
                    <a:p>
                      <a:pPr algn="ctr"/>
                      <a:r>
                        <a:rPr lang="fa-IR" dirty="0" smtClean="0">
                          <a:cs typeface="B Nazanin" panose="00000400000000000000" pitchFamily="2" charset="-78"/>
                        </a:rPr>
                        <a:t>0.65 در</a:t>
                      </a:r>
                      <a:r>
                        <a:rPr lang="fa-IR" baseline="0" dirty="0" smtClean="0">
                          <a:cs typeface="B Nazanin" panose="00000400000000000000" pitchFamily="2" charset="-78"/>
                        </a:rPr>
                        <a:t>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100-200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3</a:t>
                      </a:r>
                      <a:endParaRPr lang="en-US" dirty="0">
                        <a:cs typeface="B Nazanin" panose="00000400000000000000" pitchFamily="2" charset="-78"/>
                      </a:endParaRPr>
                    </a:p>
                  </a:txBody>
                  <a:tcPr/>
                </a:tc>
                <a:extLst>
                  <a:ext uri="{0D108BD9-81ED-4DB2-BD59-A6C34878D82A}">
                    <a16:rowId xmlns:a16="http://schemas.microsoft.com/office/drawing/2014/main" val="3496132188"/>
                  </a:ext>
                </a:extLst>
              </a:tr>
              <a:tr h="370840">
                <a:tc>
                  <a:txBody>
                    <a:bodyPr/>
                    <a:lstStyle/>
                    <a:p>
                      <a:pPr algn="ctr"/>
                      <a:r>
                        <a:rPr lang="fa-IR" dirty="0" smtClean="0">
                          <a:cs typeface="B Nazanin" panose="00000400000000000000" pitchFamily="2" charset="-78"/>
                        </a:rPr>
                        <a:t>0.3</a:t>
                      </a:r>
                      <a:r>
                        <a:rPr lang="fa-IR" baseline="0" dirty="0" smtClean="0">
                          <a:cs typeface="B Nazanin" panose="00000400000000000000" pitchFamily="2" charset="-78"/>
                        </a:rPr>
                        <a:t> در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بیش از 200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4</a:t>
                      </a:r>
                      <a:endParaRPr lang="en-US" dirty="0">
                        <a:cs typeface="B Nazanin" panose="00000400000000000000" pitchFamily="2" charset="-78"/>
                      </a:endParaRPr>
                    </a:p>
                  </a:txBody>
                  <a:tcPr/>
                </a:tc>
                <a:extLst>
                  <a:ext uri="{0D108BD9-81ED-4DB2-BD59-A6C34878D82A}">
                    <a16:rowId xmlns:a16="http://schemas.microsoft.com/office/drawing/2014/main" val="616317398"/>
                  </a:ext>
                </a:extLst>
              </a:tr>
            </a:tbl>
          </a:graphicData>
        </a:graphic>
      </p:graphicFrame>
      <p:pic>
        <p:nvPicPr>
          <p:cNvPr id="4" name="Picture 3">
            <a:extLst>
              <a:ext uri="{FF2B5EF4-FFF2-40B4-BE49-F238E27FC236}">
                <a16:creationId xmlns:a16="http://schemas.microsoft.com/office/drawing/2014/main" id="{38A3506F-2F1C-0DDF-FF1A-1116DE8E2507}"/>
              </a:ext>
            </a:extLst>
          </p:cNvPr>
          <p:cNvPicPr>
            <a:picLocks noChangeAspect="1"/>
          </p:cNvPicPr>
          <p:nvPr/>
        </p:nvPicPr>
        <p:blipFill>
          <a:blip r:embed="rId2"/>
          <a:stretch>
            <a:fillRect/>
          </a:stretch>
        </p:blipFill>
        <p:spPr>
          <a:xfrm>
            <a:off x="348199" y="227806"/>
            <a:ext cx="1349967" cy="1336377"/>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val="1093629199"/>
              </p:ext>
            </p:extLst>
          </p:nvPr>
        </p:nvGraphicFramePr>
        <p:xfrm>
          <a:off x="2213464" y="3921398"/>
          <a:ext cx="7761895" cy="741680"/>
        </p:xfrm>
        <a:graphic>
          <a:graphicData uri="http://schemas.openxmlformats.org/drawingml/2006/table">
            <a:tbl>
              <a:tblPr firstRow="1" bandRow="1">
                <a:tableStyleId>{5C22544A-7EE6-4342-B048-85BDC9FD1C3A}</a:tableStyleId>
              </a:tblPr>
              <a:tblGrid>
                <a:gridCol w="2281624">
                  <a:extLst>
                    <a:ext uri="{9D8B030D-6E8A-4147-A177-3AD203B41FA5}">
                      <a16:colId xmlns:a16="http://schemas.microsoft.com/office/drawing/2014/main" val="656969623"/>
                    </a:ext>
                  </a:extLst>
                </a:gridCol>
                <a:gridCol w="4531687">
                  <a:extLst>
                    <a:ext uri="{9D8B030D-6E8A-4147-A177-3AD203B41FA5}">
                      <a16:colId xmlns:a16="http://schemas.microsoft.com/office/drawing/2014/main" val="2588683873"/>
                    </a:ext>
                  </a:extLst>
                </a:gridCol>
                <a:gridCol w="948584">
                  <a:extLst>
                    <a:ext uri="{9D8B030D-6E8A-4147-A177-3AD203B41FA5}">
                      <a16:colId xmlns:a16="http://schemas.microsoft.com/office/drawing/2014/main" val="2885531808"/>
                    </a:ext>
                  </a:extLst>
                </a:gridCol>
              </a:tblGrid>
              <a:tr h="370840">
                <a:tc>
                  <a:txBody>
                    <a:bodyPr/>
                    <a:lstStyle/>
                    <a:p>
                      <a:pPr algn="ctr"/>
                      <a:r>
                        <a:rPr lang="fa-IR" dirty="0" smtClean="0">
                          <a:cs typeface="B Nazanin" panose="00000400000000000000" pitchFamily="2" charset="-78"/>
                        </a:rPr>
                        <a:t>حداقل نرخ ماهیانه</a:t>
                      </a:r>
                      <a:endParaRPr lang="en-US" dirty="0">
                        <a:cs typeface="B Nazanin" panose="00000400000000000000" pitchFamily="2" charset="-78"/>
                      </a:endParaRPr>
                    </a:p>
                  </a:txBody>
                  <a:tcPr/>
                </a:tc>
                <a:tc>
                  <a:txBody>
                    <a:bodyPr/>
                    <a:lstStyle/>
                    <a:p>
                      <a:r>
                        <a:rPr lang="fa-IR" dirty="0" smtClean="0">
                          <a:cs typeface="B Nazanin" panose="00000400000000000000" pitchFamily="2" charset="-78"/>
                        </a:rPr>
                        <a:t>سقف تعهد سالیانه برای هر نفر</a:t>
                      </a:r>
                      <a:r>
                        <a:rPr lang="fa-IR" dirty="0" smtClean="0">
                          <a:solidFill>
                            <a:srgbClr val="FF0000"/>
                          </a:solidFill>
                          <a:cs typeface="B Nazanin" panose="00000400000000000000" pitchFamily="2" charset="-78"/>
                        </a:rPr>
                        <a:t>( هزینه جراحی خاص)</a:t>
                      </a:r>
                      <a:endParaRPr lang="en-US" dirty="0">
                        <a:solidFill>
                          <a:srgbClr val="FF0000"/>
                        </a:solidFill>
                        <a:cs typeface="B Nazanin" panose="00000400000000000000" pitchFamily="2" charset="-78"/>
                      </a:endParaRPr>
                    </a:p>
                  </a:txBody>
                  <a:tcPr/>
                </a:tc>
                <a:tc>
                  <a:txBody>
                    <a:bodyPr/>
                    <a:lstStyle/>
                    <a:p>
                      <a:r>
                        <a:rPr lang="fa-IR" dirty="0" smtClean="0">
                          <a:cs typeface="B Nazanin" panose="00000400000000000000" pitchFamily="2" charset="-78"/>
                        </a:rPr>
                        <a:t>ردیف</a:t>
                      </a:r>
                      <a:endParaRPr lang="en-US" dirty="0">
                        <a:cs typeface="B Nazanin" panose="00000400000000000000" pitchFamily="2" charset="-78"/>
                      </a:endParaRPr>
                    </a:p>
                  </a:txBody>
                  <a:tcPr/>
                </a:tc>
                <a:extLst>
                  <a:ext uri="{0D108BD9-81ED-4DB2-BD59-A6C34878D82A}">
                    <a16:rowId xmlns:a16="http://schemas.microsoft.com/office/drawing/2014/main" val="435233371"/>
                  </a:ext>
                </a:extLst>
              </a:tr>
              <a:tr h="370840">
                <a:tc>
                  <a:txBody>
                    <a:bodyPr/>
                    <a:lstStyle/>
                    <a:p>
                      <a:pPr algn="ctr"/>
                      <a:r>
                        <a:rPr lang="fa-IR" dirty="0" smtClean="0">
                          <a:cs typeface="B Nazanin" panose="00000400000000000000" pitchFamily="2" charset="-78"/>
                        </a:rPr>
                        <a:t>30 درصد نرخ تعهد پایه</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تا دو برابر تعهد پایه</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a:t>
                      </a:r>
                      <a:endParaRPr lang="en-US" dirty="0">
                        <a:cs typeface="B Nazanin" panose="00000400000000000000" pitchFamily="2" charset="-78"/>
                      </a:endParaRPr>
                    </a:p>
                  </a:txBody>
                  <a:tcPr/>
                </a:tc>
                <a:extLst>
                  <a:ext uri="{0D108BD9-81ED-4DB2-BD59-A6C34878D82A}">
                    <a16:rowId xmlns:a16="http://schemas.microsoft.com/office/drawing/2014/main" val="1480231581"/>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2824440699"/>
              </p:ext>
            </p:extLst>
          </p:nvPr>
        </p:nvGraphicFramePr>
        <p:xfrm>
          <a:off x="2213464" y="4994652"/>
          <a:ext cx="7761895" cy="741680"/>
        </p:xfrm>
        <a:graphic>
          <a:graphicData uri="http://schemas.openxmlformats.org/drawingml/2006/table">
            <a:tbl>
              <a:tblPr firstRow="1" bandRow="1">
                <a:tableStyleId>{5C22544A-7EE6-4342-B048-85BDC9FD1C3A}</a:tableStyleId>
              </a:tblPr>
              <a:tblGrid>
                <a:gridCol w="2281624">
                  <a:extLst>
                    <a:ext uri="{9D8B030D-6E8A-4147-A177-3AD203B41FA5}">
                      <a16:colId xmlns:a16="http://schemas.microsoft.com/office/drawing/2014/main" val="656969623"/>
                    </a:ext>
                  </a:extLst>
                </a:gridCol>
                <a:gridCol w="4531687">
                  <a:extLst>
                    <a:ext uri="{9D8B030D-6E8A-4147-A177-3AD203B41FA5}">
                      <a16:colId xmlns:a16="http://schemas.microsoft.com/office/drawing/2014/main" val="2588683873"/>
                    </a:ext>
                  </a:extLst>
                </a:gridCol>
                <a:gridCol w="948584">
                  <a:extLst>
                    <a:ext uri="{9D8B030D-6E8A-4147-A177-3AD203B41FA5}">
                      <a16:colId xmlns:a16="http://schemas.microsoft.com/office/drawing/2014/main" val="2885531808"/>
                    </a:ext>
                  </a:extLst>
                </a:gridCol>
              </a:tblGrid>
              <a:tr h="370840">
                <a:tc>
                  <a:txBody>
                    <a:bodyPr/>
                    <a:lstStyle/>
                    <a:p>
                      <a:pPr algn="ctr"/>
                      <a:r>
                        <a:rPr lang="fa-IR" dirty="0" smtClean="0">
                          <a:cs typeface="B Nazanin" panose="00000400000000000000" pitchFamily="2" charset="-78"/>
                        </a:rPr>
                        <a:t>حداقل نرخ ماهیانه</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سقف تعهد سالیانه برای هر نفر</a:t>
                      </a:r>
                      <a:r>
                        <a:rPr lang="fa-IR" dirty="0" smtClean="0">
                          <a:solidFill>
                            <a:srgbClr val="FF0000"/>
                          </a:solidFill>
                          <a:cs typeface="B Nazanin" panose="00000400000000000000" pitchFamily="2" charset="-78"/>
                        </a:rPr>
                        <a:t>( سمعک)</a:t>
                      </a:r>
                      <a:endParaRPr lang="en-US" dirty="0">
                        <a:solidFill>
                          <a:srgbClr val="FF0000"/>
                        </a:solidFill>
                        <a:cs typeface="B Nazanin" panose="00000400000000000000" pitchFamily="2" charset="-78"/>
                      </a:endParaRPr>
                    </a:p>
                  </a:txBody>
                  <a:tcPr/>
                </a:tc>
                <a:tc>
                  <a:txBody>
                    <a:bodyPr/>
                    <a:lstStyle/>
                    <a:p>
                      <a:pPr algn="ctr"/>
                      <a:r>
                        <a:rPr lang="fa-IR" dirty="0" smtClean="0">
                          <a:cs typeface="B Nazanin" panose="00000400000000000000" pitchFamily="2" charset="-78"/>
                        </a:rPr>
                        <a:t>ردیف</a:t>
                      </a:r>
                      <a:endParaRPr lang="en-US" dirty="0">
                        <a:cs typeface="B Nazanin" panose="00000400000000000000" pitchFamily="2" charset="-78"/>
                      </a:endParaRPr>
                    </a:p>
                  </a:txBody>
                  <a:tcPr/>
                </a:tc>
                <a:extLst>
                  <a:ext uri="{0D108BD9-81ED-4DB2-BD59-A6C34878D82A}">
                    <a16:rowId xmlns:a16="http://schemas.microsoft.com/office/drawing/2014/main" val="435233371"/>
                  </a:ext>
                </a:extLst>
              </a:tr>
              <a:tr h="370840">
                <a:tc>
                  <a:txBody>
                    <a:bodyPr/>
                    <a:lstStyle/>
                    <a:p>
                      <a:pPr algn="ctr"/>
                      <a:r>
                        <a:rPr lang="fa-IR" dirty="0" smtClean="0">
                          <a:cs typeface="B Nazanin" panose="00000400000000000000" pitchFamily="2" charset="-78"/>
                        </a:rPr>
                        <a:t>0.9 در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مبلغ تعهد</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a:t>
                      </a:r>
                      <a:endParaRPr lang="en-US" dirty="0">
                        <a:cs typeface="B Nazanin" panose="00000400000000000000" pitchFamily="2" charset="-78"/>
                      </a:endParaRPr>
                    </a:p>
                  </a:txBody>
                  <a:tcPr/>
                </a:tc>
                <a:extLst>
                  <a:ext uri="{0D108BD9-81ED-4DB2-BD59-A6C34878D82A}">
                    <a16:rowId xmlns:a16="http://schemas.microsoft.com/office/drawing/2014/main" val="1480231581"/>
                  </a:ext>
                </a:extLst>
              </a:tr>
            </a:tbl>
          </a:graphicData>
        </a:graphic>
      </p:graphicFrame>
    </p:spTree>
    <p:extLst>
      <p:ext uri="{BB962C8B-B14F-4D97-AF65-F5344CB8AC3E}">
        <p14:creationId xmlns:p14="http://schemas.microsoft.com/office/powerpoint/2010/main" val="846804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C0B9-5FB2-6109-012C-D2E0237A86B7}"/>
              </a:ext>
            </a:extLst>
          </p:cNvPr>
          <p:cNvSpPr>
            <a:spLocks noGrp="1"/>
          </p:cNvSpPr>
          <p:nvPr>
            <p:ph type="title"/>
          </p:nvPr>
        </p:nvSpPr>
        <p:spPr>
          <a:xfrm>
            <a:off x="1141413" y="618518"/>
            <a:ext cx="9905998" cy="483889"/>
          </a:xfrm>
        </p:spPr>
        <p:txBody>
          <a:bodyPr>
            <a:normAutofit/>
          </a:bodyPr>
          <a:lstStyle/>
          <a:p>
            <a:pPr algn="ctr"/>
            <a:r>
              <a:rPr lang="fa-IR" sz="2000" dirty="0" smtClean="0">
                <a:cs typeface="B Titr" panose="00000700000000000000" pitchFamily="2" charset="-78"/>
              </a:rPr>
              <a:t>نحوه محاسبات حق بیمه مطابق آیین نامه شورای عالی بیمه</a:t>
            </a:r>
            <a:endParaRPr lang="en-US" sz="2000" dirty="0">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5017784"/>
              </p:ext>
            </p:extLst>
          </p:nvPr>
        </p:nvGraphicFramePr>
        <p:xfrm>
          <a:off x="2213464" y="1666732"/>
          <a:ext cx="7761895" cy="1181412"/>
        </p:xfrm>
        <a:graphic>
          <a:graphicData uri="http://schemas.openxmlformats.org/drawingml/2006/table">
            <a:tbl>
              <a:tblPr firstRow="1" bandRow="1">
                <a:tableStyleId>{5C22544A-7EE6-4342-B048-85BDC9FD1C3A}</a:tableStyleId>
              </a:tblPr>
              <a:tblGrid>
                <a:gridCol w="2587298">
                  <a:extLst>
                    <a:ext uri="{9D8B030D-6E8A-4147-A177-3AD203B41FA5}">
                      <a16:colId xmlns:a16="http://schemas.microsoft.com/office/drawing/2014/main" val="656969623"/>
                    </a:ext>
                  </a:extLst>
                </a:gridCol>
                <a:gridCol w="4226013">
                  <a:extLst>
                    <a:ext uri="{9D8B030D-6E8A-4147-A177-3AD203B41FA5}">
                      <a16:colId xmlns:a16="http://schemas.microsoft.com/office/drawing/2014/main" val="2588683873"/>
                    </a:ext>
                  </a:extLst>
                </a:gridCol>
                <a:gridCol w="948584">
                  <a:extLst>
                    <a:ext uri="{9D8B030D-6E8A-4147-A177-3AD203B41FA5}">
                      <a16:colId xmlns:a16="http://schemas.microsoft.com/office/drawing/2014/main" val="2885531808"/>
                    </a:ext>
                  </a:extLst>
                </a:gridCol>
              </a:tblGrid>
              <a:tr h="370840">
                <a:tc>
                  <a:txBody>
                    <a:bodyPr/>
                    <a:lstStyle/>
                    <a:p>
                      <a:pPr algn="ctr"/>
                      <a:r>
                        <a:rPr lang="fa-IR" dirty="0" smtClean="0">
                          <a:cs typeface="B Nazanin" panose="00000400000000000000" pitchFamily="2" charset="-78"/>
                        </a:rPr>
                        <a:t>حداقل نرخ ماهیانه</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سقف تعهد سالیانه برای هر نفر</a:t>
                      </a:r>
                      <a:r>
                        <a:rPr lang="fa-IR" dirty="0" smtClean="0">
                          <a:solidFill>
                            <a:srgbClr val="FF0000"/>
                          </a:solidFill>
                          <a:cs typeface="B Nazanin" panose="00000400000000000000" pitchFamily="2" charset="-78"/>
                        </a:rPr>
                        <a:t>( زایمان)</a:t>
                      </a:r>
                      <a:endParaRPr lang="en-US" dirty="0">
                        <a:solidFill>
                          <a:srgbClr val="FF0000"/>
                        </a:solidFill>
                        <a:cs typeface="B Nazanin" panose="00000400000000000000" pitchFamily="2" charset="-78"/>
                      </a:endParaRPr>
                    </a:p>
                  </a:txBody>
                  <a:tcPr/>
                </a:tc>
                <a:tc>
                  <a:txBody>
                    <a:bodyPr/>
                    <a:lstStyle/>
                    <a:p>
                      <a:pPr algn="ctr"/>
                      <a:r>
                        <a:rPr lang="fa-IR" dirty="0" smtClean="0">
                          <a:cs typeface="B Nazanin" panose="00000400000000000000" pitchFamily="2" charset="-78"/>
                        </a:rPr>
                        <a:t>ردیف</a:t>
                      </a:r>
                      <a:endParaRPr lang="en-US" dirty="0">
                        <a:cs typeface="B Nazanin" panose="00000400000000000000" pitchFamily="2" charset="-78"/>
                      </a:endParaRPr>
                    </a:p>
                  </a:txBody>
                  <a:tcPr/>
                </a:tc>
                <a:extLst>
                  <a:ext uri="{0D108BD9-81ED-4DB2-BD59-A6C34878D82A}">
                    <a16:rowId xmlns:a16="http://schemas.microsoft.com/office/drawing/2014/main" val="435233371"/>
                  </a:ext>
                </a:extLst>
              </a:tr>
              <a:tr h="370840">
                <a:tc>
                  <a:txBody>
                    <a:bodyPr/>
                    <a:lstStyle/>
                    <a:p>
                      <a:pPr algn="ctr"/>
                      <a:r>
                        <a:rPr lang="fa-IR" dirty="0" smtClean="0">
                          <a:cs typeface="B Nazanin" panose="00000400000000000000" pitchFamily="2" charset="-78"/>
                        </a:rPr>
                        <a:t>2.5 در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تا 30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a:t>
                      </a:r>
                      <a:endParaRPr lang="en-US" dirty="0">
                        <a:cs typeface="B Nazanin" panose="00000400000000000000" pitchFamily="2" charset="-78"/>
                      </a:endParaRPr>
                    </a:p>
                  </a:txBody>
                  <a:tcPr/>
                </a:tc>
                <a:extLst>
                  <a:ext uri="{0D108BD9-81ED-4DB2-BD59-A6C34878D82A}">
                    <a16:rowId xmlns:a16="http://schemas.microsoft.com/office/drawing/2014/main" val="1480231581"/>
                  </a:ext>
                </a:extLst>
              </a:tr>
              <a:tr h="439732">
                <a:tc>
                  <a:txBody>
                    <a:bodyPr/>
                    <a:lstStyle/>
                    <a:p>
                      <a:pPr algn="ctr"/>
                      <a:r>
                        <a:rPr lang="fa-IR" dirty="0" smtClean="0">
                          <a:cs typeface="B Nazanin" panose="00000400000000000000" pitchFamily="2" charset="-78"/>
                        </a:rPr>
                        <a:t>0.7 در</a:t>
                      </a:r>
                      <a:r>
                        <a:rPr lang="fa-IR" baseline="0" dirty="0" smtClean="0">
                          <a:cs typeface="B Nazanin" panose="00000400000000000000" pitchFamily="2" charset="-78"/>
                        </a:rPr>
                        <a:t>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بیش از 30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2</a:t>
                      </a:r>
                      <a:endParaRPr lang="en-US" dirty="0">
                        <a:cs typeface="B Nazanin" panose="00000400000000000000" pitchFamily="2" charset="-78"/>
                      </a:endParaRPr>
                    </a:p>
                  </a:txBody>
                  <a:tcPr/>
                </a:tc>
                <a:extLst>
                  <a:ext uri="{0D108BD9-81ED-4DB2-BD59-A6C34878D82A}">
                    <a16:rowId xmlns:a16="http://schemas.microsoft.com/office/drawing/2014/main" val="2243872356"/>
                  </a:ext>
                </a:extLst>
              </a:tr>
            </a:tbl>
          </a:graphicData>
        </a:graphic>
      </p:graphicFrame>
      <p:pic>
        <p:nvPicPr>
          <p:cNvPr id="4" name="Picture 3">
            <a:extLst>
              <a:ext uri="{FF2B5EF4-FFF2-40B4-BE49-F238E27FC236}">
                <a16:creationId xmlns:a16="http://schemas.microsoft.com/office/drawing/2014/main" id="{38A3506F-2F1C-0DDF-FF1A-1116DE8E2507}"/>
              </a:ext>
            </a:extLst>
          </p:cNvPr>
          <p:cNvPicPr>
            <a:picLocks noChangeAspect="1"/>
          </p:cNvPicPr>
          <p:nvPr/>
        </p:nvPicPr>
        <p:blipFill>
          <a:blip r:embed="rId2"/>
          <a:stretch>
            <a:fillRect/>
          </a:stretch>
        </p:blipFill>
        <p:spPr>
          <a:xfrm>
            <a:off x="348199" y="227806"/>
            <a:ext cx="1349967" cy="1336377"/>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val="1909492104"/>
              </p:ext>
            </p:extLst>
          </p:nvPr>
        </p:nvGraphicFramePr>
        <p:xfrm>
          <a:off x="2213464" y="3041629"/>
          <a:ext cx="7761895" cy="741680"/>
        </p:xfrm>
        <a:graphic>
          <a:graphicData uri="http://schemas.openxmlformats.org/drawingml/2006/table">
            <a:tbl>
              <a:tblPr firstRow="1" bandRow="1">
                <a:tableStyleId>{5C22544A-7EE6-4342-B048-85BDC9FD1C3A}</a:tableStyleId>
              </a:tblPr>
              <a:tblGrid>
                <a:gridCol w="2281624">
                  <a:extLst>
                    <a:ext uri="{9D8B030D-6E8A-4147-A177-3AD203B41FA5}">
                      <a16:colId xmlns:a16="http://schemas.microsoft.com/office/drawing/2014/main" val="656969623"/>
                    </a:ext>
                  </a:extLst>
                </a:gridCol>
                <a:gridCol w="4531687">
                  <a:extLst>
                    <a:ext uri="{9D8B030D-6E8A-4147-A177-3AD203B41FA5}">
                      <a16:colId xmlns:a16="http://schemas.microsoft.com/office/drawing/2014/main" val="2588683873"/>
                    </a:ext>
                  </a:extLst>
                </a:gridCol>
                <a:gridCol w="948584">
                  <a:extLst>
                    <a:ext uri="{9D8B030D-6E8A-4147-A177-3AD203B41FA5}">
                      <a16:colId xmlns:a16="http://schemas.microsoft.com/office/drawing/2014/main" val="2885531808"/>
                    </a:ext>
                  </a:extLst>
                </a:gridCol>
              </a:tblGrid>
              <a:tr h="370840">
                <a:tc>
                  <a:txBody>
                    <a:bodyPr/>
                    <a:lstStyle/>
                    <a:p>
                      <a:pPr algn="ctr"/>
                      <a:r>
                        <a:rPr lang="fa-IR" dirty="0" smtClean="0">
                          <a:cs typeface="B Nazanin" panose="00000400000000000000" pitchFamily="2" charset="-78"/>
                        </a:rPr>
                        <a:t>حداقل نرخ ماهیانه</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سقف تعهد سالیانه برای هر نفر</a:t>
                      </a:r>
                      <a:r>
                        <a:rPr lang="fa-IR" dirty="0" smtClean="0">
                          <a:solidFill>
                            <a:srgbClr val="FF0000"/>
                          </a:solidFill>
                          <a:cs typeface="B Nazanin" panose="00000400000000000000" pitchFamily="2" charset="-78"/>
                        </a:rPr>
                        <a:t>( ناباروری)</a:t>
                      </a:r>
                      <a:endParaRPr lang="en-US" dirty="0">
                        <a:solidFill>
                          <a:srgbClr val="FF0000"/>
                        </a:solidFill>
                        <a:cs typeface="B Nazanin" panose="00000400000000000000" pitchFamily="2" charset="-78"/>
                      </a:endParaRPr>
                    </a:p>
                  </a:txBody>
                  <a:tcPr/>
                </a:tc>
                <a:tc>
                  <a:txBody>
                    <a:bodyPr/>
                    <a:lstStyle/>
                    <a:p>
                      <a:pPr algn="ctr"/>
                      <a:r>
                        <a:rPr lang="fa-IR" dirty="0" smtClean="0">
                          <a:cs typeface="B Nazanin" panose="00000400000000000000" pitchFamily="2" charset="-78"/>
                        </a:rPr>
                        <a:t>ردیف</a:t>
                      </a:r>
                      <a:endParaRPr lang="en-US" dirty="0">
                        <a:cs typeface="B Nazanin" panose="00000400000000000000" pitchFamily="2" charset="-78"/>
                      </a:endParaRPr>
                    </a:p>
                  </a:txBody>
                  <a:tcPr/>
                </a:tc>
                <a:extLst>
                  <a:ext uri="{0D108BD9-81ED-4DB2-BD59-A6C34878D82A}">
                    <a16:rowId xmlns:a16="http://schemas.microsoft.com/office/drawing/2014/main" val="435233371"/>
                  </a:ext>
                </a:extLst>
              </a:tr>
              <a:tr h="370840">
                <a:tc>
                  <a:txBody>
                    <a:bodyPr/>
                    <a:lstStyle/>
                    <a:p>
                      <a:pPr algn="ctr"/>
                      <a:r>
                        <a:rPr lang="fa-IR" dirty="0" smtClean="0">
                          <a:cs typeface="B Nazanin" panose="00000400000000000000" pitchFamily="2" charset="-78"/>
                        </a:rPr>
                        <a:t>0.75</a:t>
                      </a:r>
                      <a:r>
                        <a:rPr lang="fa-IR" baseline="0" dirty="0" smtClean="0">
                          <a:cs typeface="B Nazanin" panose="00000400000000000000" pitchFamily="2" charset="-78"/>
                        </a:rPr>
                        <a:t> در هزار مبلغ تعهد</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مبلغ تعهد شده</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a:t>
                      </a:r>
                      <a:endParaRPr lang="en-US" dirty="0">
                        <a:cs typeface="B Nazanin" panose="00000400000000000000" pitchFamily="2" charset="-78"/>
                      </a:endParaRPr>
                    </a:p>
                  </a:txBody>
                  <a:tcPr/>
                </a:tc>
                <a:extLst>
                  <a:ext uri="{0D108BD9-81ED-4DB2-BD59-A6C34878D82A}">
                    <a16:rowId xmlns:a16="http://schemas.microsoft.com/office/drawing/2014/main" val="1480231581"/>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3349606704"/>
              </p:ext>
            </p:extLst>
          </p:nvPr>
        </p:nvGraphicFramePr>
        <p:xfrm>
          <a:off x="2213464" y="3976794"/>
          <a:ext cx="7761895" cy="1923092"/>
        </p:xfrm>
        <a:graphic>
          <a:graphicData uri="http://schemas.openxmlformats.org/drawingml/2006/table">
            <a:tbl>
              <a:tblPr firstRow="1" bandRow="1">
                <a:tableStyleId>{5C22544A-7EE6-4342-B048-85BDC9FD1C3A}</a:tableStyleId>
              </a:tblPr>
              <a:tblGrid>
                <a:gridCol w="2587298">
                  <a:extLst>
                    <a:ext uri="{9D8B030D-6E8A-4147-A177-3AD203B41FA5}">
                      <a16:colId xmlns:a16="http://schemas.microsoft.com/office/drawing/2014/main" val="656969623"/>
                    </a:ext>
                  </a:extLst>
                </a:gridCol>
                <a:gridCol w="4226013">
                  <a:extLst>
                    <a:ext uri="{9D8B030D-6E8A-4147-A177-3AD203B41FA5}">
                      <a16:colId xmlns:a16="http://schemas.microsoft.com/office/drawing/2014/main" val="2588683873"/>
                    </a:ext>
                  </a:extLst>
                </a:gridCol>
                <a:gridCol w="948584">
                  <a:extLst>
                    <a:ext uri="{9D8B030D-6E8A-4147-A177-3AD203B41FA5}">
                      <a16:colId xmlns:a16="http://schemas.microsoft.com/office/drawing/2014/main" val="2885531808"/>
                    </a:ext>
                  </a:extLst>
                </a:gridCol>
              </a:tblGrid>
              <a:tr h="370840">
                <a:tc>
                  <a:txBody>
                    <a:bodyPr/>
                    <a:lstStyle/>
                    <a:p>
                      <a:pPr algn="ctr"/>
                      <a:r>
                        <a:rPr lang="fa-IR" dirty="0" smtClean="0">
                          <a:cs typeface="B Nazanin" panose="00000400000000000000" pitchFamily="2" charset="-78"/>
                        </a:rPr>
                        <a:t>حداقل نرخ ماهیانه</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سقف تعهد سالیانه برای هر نفر</a:t>
                      </a:r>
                      <a:r>
                        <a:rPr lang="fa-IR" dirty="0" smtClean="0">
                          <a:solidFill>
                            <a:srgbClr val="FF0000"/>
                          </a:solidFill>
                          <a:cs typeface="B Nazanin" panose="00000400000000000000" pitchFamily="2" charset="-78"/>
                        </a:rPr>
                        <a:t>( تجمیع پارا)</a:t>
                      </a:r>
                      <a:endParaRPr lang="en-US" dirty="0">
                        <a:solidFill>
                          <a:srgbClr val="FF0000"/>
                        </a:solidFill>
                        <a:cs typeface="B Nazanin" panose="00000400000000000000" pitchFamily="2" charset="-78"/>
                      </a:endParaRPr>
                    </a:p>
                  </a:txBody>
                  <a:tcPr/>
                </a:tc>
                <a:tc>
                  <a:txBody>
                    <a:bodyPr/>
                    <a:lstStyle/>
                    <a:p>
                      <a:pPr algn="ctr"/>
                      <a:r>
                        <a:rPr lang="fa-IR" dirty="0" smtClean="0">
                          <a:cs typeface="B Nazanin" panose="00000400000000000000" pitchFamily="2" charset="-78"/>
                        </a:rPr>
                        <a:t>ردیف</a:t>
                      </a:r>
                      <a:endParaRPr lang="en-US" dirty="0">
                        <a:cs typeface="B Nazanin" panose="00000400000000000000" pitchFamily="2" charset="-78"/>
                      </a:endParaRPr>
                    </a:p>
                  </a:txBody>
                  <a:tcPr/>
                </a:tc>
                <a:extLst>
                  <a:ext uri="{0D108BD9-81ED-4DB2-BD59-A6C34878D82A}">
                    <a16:rowId xmlns:a16="http://schemas.microsoft.com/office/drawing/2014/main" val="435233371"/>
                  </a:ext>
                </a:extLst>
              </a:tr>
              <a:tr h="370840">
                <a:tc>
                  <a:txBody>
                    <a:bodyPr/>
                    <a:lstStyle/>
                    <a:p>
                      <a:pPr algn="ctr"/>
                      <a:r>
                        <a:rPr lang="fa-IR" dirty="0" smtClean="0">
                          <a:cs typeface="B Nazanin" panose="00000400000000000000" pitchFamily="2" charset="-78"/>
                        </a:rPr>
                        <a:t>24 در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تا 5</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a:t>
                      </a:r>
                      <a:endParaRPr lang="en-US" dirty="0">
                        <a:cs typeface="B Nazanin" panose="00000400000000000000" pitchFamily="2" charset="-78"/>
                      </a:endParaRPr>
                    </a:p>
                  </a:txBody>
                  <a:tcPr/>
                </a:tc>
                <a:extLst>
                  <a:ext uri="{0D108BD9-81ED-4DB2-BD59-A6C34878D82A}">
                    <a16:rowId xmlns:a16="http://schemas.microsoft.com/office/drawing/2014/main" val="1480231581"/>
                  </a:ext>
                </a:extLst>
              </a:tr>
              <a:tr h="439732">
                <a:tc>
                  <a:txBody>
                    <a:bodyPr/>
                    <a:lstStyle/>
                    <a:p>
                      <a:pPr algn="ctr"/>
                      <a:r>
                        <a:rPr lang="fa-IR" dirty="0" smtClean="0">
                          <a:cs typeface="B Nazanin" panose="00000400000000000000" pitchFamily="2" charset="-78"/>
                        </a:rPr>
                        <a:t>12 در</a:t>
                      </a:r>
                      <a:r>
                        <a:rPr lang="fa-IR" baseline="0" dirty="0" smtClean="0">
                          <a:cs typeface="B Nazanin" panose="00000400000000000000" pitchFamily="2" charset="-78"/>
                        </a:rPr>
                        <a:t>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5-10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2</a:t>
                      </a:r>
                      <a:endParaRPr lang="en-US" dirty="0">
                        <a:cs typeface="B Nazanin" panose="00000400000000000000" pitchFamily="2" charset="-78"/>
                      </a:endParaRPr>
                    </a:p>
                  </a:txBody>
                  <a:tcPr/>
                </a:tc>
                <a:extLst>
                  <a:ext uri="{0D108BD9-81ED-4DB2-BD59-A6C34878D82A}">
                    <a16:rowId xmlns:a16="http://schemas.microsoft.com/office/drawing/2014/main" val="2243872356"/>
                  </a:ext>
                </a:extLst>
              </a:tr>
              <a:tr h="370840">
                <a:tc>
                  <a:txBody>
                    <a:bodyPr/>
                    <a:lstStyle/>
                    <a:p>
                      <a:pPr algn="ctr"/>
                      <a:r>
                        <a:rPr lang="fa-IR" dirty="0" smtClean="0">
                          <a:cs typeface="B Nazanin" panose="00000400000000000000" pitchFamily="2" charset="-78"/>
                        </a:rPr>
                        <a:t>6 در</a:t>
                      </a:r>
                      <a:r>
                        <a:rPr lang="fa-IR" baseline="0" dirty="0" smtClean="0">
                          <a:cs typeface="B Nazanin" panose="00000400000000000000" pitchFamily="2" charset="-78"/>
                        </a:rPr>
                        <a:t>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10-20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3</a:t>
                      </a:r>
                      <a:endParaRPr lang="en-US" dirty="0">
                        <a:cs typeface="B Nazanin" panose="00000400000000000000" pitchFamily="2" charset="-78"/>
                      </a:endParaRPr>
                    </a:p>
                  </a:txBody>
                  <a:tcPr/>
                </a:tc>
                <a:extLst>
                  <a:ext uri="{0D108BD9-81ED-4DB2-BD59-A6C34878D82A}">
                    <a16:rowId xmlns:a16="http://schemas.microsoft.com/office/drawing/2014/main" val="3496132188"/>
                  </a:ext>
                </a:extLst>
              </a:tr>
              <a:tr h="370840">
                <a:tc>
                  <a:txBody>
                    <a:bodyPr/>
                    <a:lstStyle/>
                    <a:p>
                      <a:pPr algn="ctr"/>
                      <a:r>
                        <a:rPr lang="fa-IR" dirty="0" smtClean="0">
                          <a:cs typeface="B Nazanin" panose="00000400000000000000" pitchFamily="2" charset="-78"/>
                        </a:rPr>
                        <a:t>2.3</a:t>
                      </a:r>
                      <a:r>
                        <a:rPr lang="fa-IR" baseline="0" dirty="0" smtClean="0">
                          <a:cs typeface="B Nazanin" panose="00000400000000000000" pitchFamily="2" charset="-78"/>
                        </a:rPr>
                        <a:t> در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بیش از 20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4</a:t>
                      </a:r>
                      <a:endParaRPr lang="en-US" dirty="0">
                        <a:cs typeface="B Nazanin" panose="00000400000000000000" pitchFamily="2" charset="-78"/>
                      </a:endParaRPr>
                    </a:p>
                  </a:txBody>
                  <a:tcPr/>
                </a:tc>
                <a:extLst>
                  <a:ext uri="{0D108BD9-81ED-4DB2-BD59-A6C34878D82A}">
                    <a16:rowId xmlns:a16="http://schemas.microsoft.com/office/drawing/2014/main" val="616317398"/>
                  </a:ext>
                </a:extLst>
              </a:tr>
            </a:tbl>
          </a:graphicData>
        </a:graphic>
      </p:graphicFrame>
    </p:spTree>
    <p:extLst>
      <p:ext uri="{BB962C8B-B14F-4D97-AF65-F5344CB8AC3E}">
        <p14:creationId xmlns:p14="http://schemas.microsoft.com/office/powerpoint/2010/main" val="6875759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C0B9-5FB2-6109-012C-D2E0237A86B7}"/>
              </a:ext>
            </a:extLst>
          </p:cNvPr>
          <p:cNvSpPr>
            <a:spLocks noGrp="1"/>
          </p:cNvSpPr>
          <p:nvPr>
            <p:ph type="title"/>
          </p:nvPr>
        </p:nvSpPr>
        <p:spPr>
          <a:xfrm>
            <a:off x="1141413" y="618518"/>
            <a:ext cx="9905998" cy="483889"/>
          </a:xfrm>
        </p:spPr>
        <p:txBody>
          <a:bodyPr>
            <a:normAutofit/>
          </a:bodyPr>
          <a:lstStyle/>
          <a:p>
            <a:pPr algn="ctr"/>
            <a:r>
              <a:rPr lang="fa-IR" sz="2000" dirty="0" smtClean="0">
                <a:cs typeface="B Titr" panose="00000700000000000000" pitchFamily="2" charset="-78"/>
              </a:rPr>
              <a:t>نحوه محاسبات حق بیمه مطابق آیین نامه شورای عالی بیمه</a:t>
            </a:r>
            <a:endParaRPr lang="en-US" sz="2000" dirty="0">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7724115"/>
              </p:ext>
            </p:extLst>
          </p:nvPr>
        </p:nvGraphicFramePr>
        <p:xfrm>
          <a:off x="2213464" y="1666732"/>
          <a:ext cx="7761895" cy="1181412"/>
        </p:xfrm>
        <a:graphic>
          <a:graphicData uri="http://schemas.openxmlformats.org/drawingml/2006/table">
            <a:tbl>
              <a:tblPr firstRow="1" bandRow="1">
                <a:tableStyleId>{5C22544A-7EE6-4342-B048-85BDC9FD1C3A}</a:tableStyleId>
              </a:tblPr>
              <a:tblGrid>
                <a:gridCol w="2587298">
                  <a:extLst>
                    <a:ext uri="{9D8B030D-6E8A-4147-A177-3AD203B41FA5}">
                      <a16:colId xmlns:a16="http://schemas.microsoft.com/office/drawing/2014/main" val="656969623"/>
                    </a:ext>
                  </a:extLst>
                </a:gridCol>
                <a:gridCol w="4226013">
                  <a:extLst>
                    <a:ext uri="{9D8B030D-6E8A-4147-A177-3AD203B41FA5}">
                      <a16:colId xmlns:a16="http://schemas.microsoft.com/office/drawing/2014/main" val="2588683873"/>
                    </a:ext>
                  </a:extLst>
                </a:gridCol>
                <a:gridCol w="948584">
                  <a:extLst>
                    <a:ext uri="{9D8B030D-6E8A-4147-A177-3AD203B41FA5}">
                      <a16:colId xmlns:a16="http://schemas.microsoft.com/office/drawing/2014/main" val="2885531808"/>
                    </a:ext>
                  </a:extLst>
                </a:gridCol>
              </a:tblGrid>
              <a:tr h="370840">
                <a:tc>
                  <a:txBody>
                    <a:bodyPr/>
                    <a:lstStyle/>
                    <a:p>
                      <a:pPr algn="ctr"/>
                      <a:r>
                        <a:rPr lang="fa-IR" dirty="0" smtClean="0">
                          <a:cs typeface="B Nazanin" panose="00000400000000000000" pitchFamily="2" charset="-78"/>
                        </a:rPr>
                        <a:t>حداقل نرخ ماهیانه</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سقف تعهد سالیانه برای هر نفر</a:t>
                      </a:r>
                      <a:r>
                        <a:rPr lang="fa-IR" dirty="0" smtClean="0">
                          <a:solidFill>
                            <a:srgbClr val="FF0000"/>
                          </a:solidFill>
                          <a:cs typeface="B Nazanin" panose="00000400000000000000" pitchFamily="2" charset="-78"/>
                        </a:rPr>
                        <a:t>( اعمال مجاز)</a:t>
                      </a:r>
                      <a:endParaRPr lang="en-US" dirty="0">
                        <a:solidFill>
                          <a:srgbClr val="FF0000"/>
                        </a:solidFill>
                        <a:cs typeface="B Nazanin" panose="00000400000000000000" pitchFamily="2" charset="-78"/>
                      </a:endParaRPr>
                    </a:p>
                  </a:txBody>
                  <a:tcPr/>
                </a:tc>
                <a:tc>
                  <a:txBody>
                    <a:bodyPr/>
                    <a:lstStyle/>
                    <a:p>
                      <a:pPr algn="ctr"/>
                      <a:r>
                        <a:rPr lang="fa-IR" dirty="0" smtClean="0">
                          <a:cs typeface="B Nazanin" panose="00000400000000000000" pitchFamily="2" charset="-78"/>
                        </a:rPr>
                        <a:t>ردیف</a:t>
                      </a:r>
                      <a:endParaRPr lang="en-US" dirty="0">
                        <a:cs typeface="B Nazanin" panose="00000400000000000000" pitchFamily="2" charset="-78"/>
                      </a:endParaRPr>
                    </a:p>
                  </a:txBody>
                  <a:tcPr/>
                </a:tc>
                <a:extLst>
                  <a:ext uri="{0D108BD9-81ED-4DB2-BD59-A6C34878D82A}">
                    <a16:rowId xmlns:a16="http://schemas.microsoft.com/office/drawing/2014/main" val="435233371"/>
                  </a:ext>
                </a:extLst>
              </a:tr>
              <a:tr h="370840">
                <a:tc>
                  <a:txBody>
                    <a:bodyPr/>
                    <a:lstStyle/>
                    <a:p>
                      <a:pPr algn="ctr"/>
                      <a:r>
                        <a:rPr lang="fa-IR" dirty="0" smtClean="0">
                          <a:cs typeface="B Nazanin" panose="00000400000000000000" pitchFamily="2" charset="-78"/>
                        </a:rPr>
                        <a:t>4.5 در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تا 5</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a:t>
                      </a:r>
                      <a:endParaRPr lang="en-US" dirty="0">
                        <a:cs typeface="B Nazanin" panose="00000400000000000000" pitchFamily="2" charset="-78"/>
                      </a:endParaRPr>
                    </a:p>
                  </a:txBody>
                  <a:tcPr/>
                </a:tc>
                <a:extLst>
                  <a:ext uri="{0D108BD9-81ED-4DB2-BD59-A6C34878D82A}">
                    <a16:rowId xmlns:a16="http://schemas.microsoft.com/office/drawing/2014/main" val="1480231581"/>
                  </a:ext>
                </a:extLst>
              </a:tr>
              <a:tr h="439732">
                <a:tc>
                  <a:txBody>
                    <a:bodyPr/>
                    <a:lstStyle/>
                    <a:p>
                      <a:pPr algn="ctr"/>
                      <a:r>
                        <a:rPr lang="fa-IR" dirty="0" smtClean="0">
                          <a:cs typeface="B Nazanin" panose="00000400000000000000" pitchFamily="2" charset="-78"/>
                        </a:rPr>
                        <a:t>1.5 در</a:t>
                      </a:r>
                      <a:r>
                        <a:rPr lang="fa-IR" baseline="0" dirty="0" smtClean="0">
                          <a:cs typeface="B Nazanin" panose="00000400000000000000" pitchFamily="2" charset="-78"/>
                        </a:rPr>
                        <a:t>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بیش از 5</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2</a:t>
                      </a:r>
                      <a:endParaRPr lang="en-US" dirty="0">
                        <a:cs typeface="B Nazanin" panose="00000400000000000000" pitchFamily="2" charset="-78"/>
                      </a:endParaRPr>
                    </a:p>
                  </a:txBody>
                  <a:tcPr/>
                </a:tc>
                <a:extLst>
                  <a:ext uri="{0D108BD9-81ED-4DB2-BD59-A6C34878D82A}">
                    <a16:rowId xmlns:a16="http://schemas.microsoft.com/office/drawing/2014/main" val="2243872356"/>
                  </a:ext>
                </a:extLst>
              </a:tr>
            </a:tbl>
          </a:graphicData>
        </a:graphic>
      </p:graphicFrame>
      <p:pic>
        <p:nvPicPr>
          <p:cNvPr id="4" name="Picture 3">
            <a:extLst>
              <a:ext uri="{FF2B5EF4-FFF2-40B4-BE49-F238E27FC236}">
                <a16:creationId xmlns:a16="http://schemas.microsoft.com/office/drawing/2014/main" id="{38A3506F-2F1C-0DDF-FF1A-1116DE8E2507}"/>
              </a:ext>
            </a:extLst>
          </p:cNvPr>
          <p:cNvPicPr>
            <a:picLocks noChangeAspect="1"/>
          </p:cNvPicPr>
          <p:nvPr/>
        </p:nvPicPr>
        <p:blipFill>
          <a:blip r:embed="rId2"/>
          <a:stretch>
            <a:fillRect/>
          </a:stretch>
        </p:blipFill>
        <p:spPr>
          <a:xfrm>
            <a:off x="348199" y="227806"/>
            <a:ext cx="1349967" cy="1336377"/>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val="1440362799"/>
              </p:ext>
            </p:extLst>
          </p:nvPr>
        </p:nvGraphicFramePr>
        <p:xfrm>
          <a:off x="2213464" y="3041629"/>
          <a:ext cx="7761895" cy="1102360"/>
        </p:xfrm>
        <a:graphic>
          <a:graphicData uri="http://schemas.openxmlformats.org/drawingml/2006/table">
            <a:tbl>
              <a:tblPr firstRow="1" bandRow="1">
                <a:tableStyleId>{5C22544A-7EE6-4342-B048-85BDC9FD1C3A}</a:tableStyleId>
              </a:tblPr>
              <a:tblGrid>
                <a:gridCol w="2281624">
                  <a:extLst>
                    <a:ext uri="{9D8B030D-6E8A-4147-A177-3AD203B41FA5}">
                      <a16:colId xmlns:a16="http://schemas.microsoft.com/office/drawing/2014/main" val="656969623"/>
                    </a:ext>
                  </a:extLst>
                </a:gridCol>
                <a:gridCol w="4531687">
                  <a:extLst>
                    <a:ext uri="{9D8B030D-6E8A-4147-A177-3AD203B41FA5}">
                      <a16:colId xmlns:a16="http://schemas.microsoft.com/office/drawing/2014/main" val="2588683873"/>
                    </a:ext>
                  </a:extLst>
                </a:gridCol>
                <a:gridCol w="948584">
                  <a:extLst>
                    <a:ext uri="{9D8B030D-6E8A-4147-A177-3AD203B41FA5}">
                      <a16:colId xmlns:a16="http://schemas.microsoft.com/office/drawing/2014/main" val="2885531808"/>
                    </a:ext>
                  </a:extLst>
                </a:gridCol>
              </a:tblGrid>
              <a:tr h="370840">
                <a:tc>
                  <a:txBody>
                    <a:bodyPr/>
                    <a:lstStyle/>
                    <a:p>
                      <a:pPr algn="ctr"/>
                      <a:r>
                        <a:rPr lang="fa-IR" dirty="0" smtClean="0">
                          <a:cs typeface="B Nazanin" panose="00000400000000000000" pitchFamily="2" charset="-78"/>
                        </a:rPr>
                        <a:t>حداقل نرخ ماهیانه</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سقف تعهد سالیانه برای هر نفر</a:t>
                      </a:r>
                      <a:r>
                        <a:rPr lang="fa-IR" dirty="0" smtClean="0">
                          <a:solidFill>
                            <a:srgbClr val="FF0000"/>
                          </a:solidFill>
                          <a:cs typeface="B Nazanin" panose="00000400000000000000" pitchFamily="2" charset="-78"/>
                        </a:rPr>
                        <a:t>( اروتز)</a:t>
                      </a:r>
                      <a:endParaRPr lang="en-US" dirty="0">
                        <a:solidFill>
                          <a:srgbClr val="FF0000"/>
                        </a:solidFill>
                        <a:cs typeface="B Nazanin" panose="00000400000000000000" pitchFamily="2" charset="-78"/>
                      </a:endParaRPr>
                    </a:p>
                  </a:txBody>
                  <a:tcPr/>
                </a:tc>
                <a:tc>
                  <a:txBody>
                    <a:bodyPr/>
                    <a:lstStyle/>
                    <a:p>
                      <a:pPr algn="ctr"/>
                      <a:r>
                        <a:rPr lang="fa-IR" dirty="0" smtClean="0">
                          <a:cs typeface="B Nazanin" panose="00000400000000000000" pitchFamily="2" charset="-78"/>
                        </a:rPr>
                        <a:t>ردیف</a:t>
                      </a:r>
                      <a:endParaRPr lang="en-US" dirty="0">
                        <a:cs typeface="B Nazanin" panose="00000400000000000000" pitchFamily="2" charset="-78"/>
                      </a:endParaRPr>
                    </a:p>
                  </a:txBody>
                  <a:tcPr/>
                </a:tc>
                <a:extLst>
                  <a:ext uri="{0D108BD9-81ED-4DB2-BD59-A6C34878D82A}">
                    <a16:rowId xmlns:a16="http://schemas.microsoft.com/office/drawing/2014/main" val="435233371"/>
                  </a:ext>
                </a:extLst>
              </a:tr>
              <a:tr h="185420">
                <a:tc>
                  <a:txBody>
                    <a:bodyPr/>
                    <a:lstStyle/>
                    <a:p>
                      <a:pPr algn="ctr"/>
                      <a:r>
                        <a:rPr lang="fa-IR" dirty="0" smtClean="0">
                          <a:cs typeface="B Nazanin" panose="00000400000000000000" pitchFamily="2" charset="-78"/>
                        </a:rPr>
                        <a:t>4.5 در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تا 5</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a:t>
                      </a:r>
                      <a:endParaRPr lang="en-US" dirty="0">
                        <a:cs typeface="B Nazanin" panose="00000400000000000000" pitchFamily="2" charset="-78"/>
                      </a:endParaRPr>
                    </a:p>
                  </a:txBody>
                  <a:tcPr/>
                </a:tc>
                <a:extLst>
                  <a:ext uri="{0D108BD9-81ED-4DB2-BD59-A6C34878D82A}">
                    <a16:rowId xmlns:a16="http://schemas.microsoft.com/office/drawing/2014/main" val="1480231581"/>
                  </a:ext>
                </a:extLst>
              </a:tr>
              <a:tr h="185420">
                <a:tc>
                  <a:txBody>
                    <a:bodyPr/>
                    <a:lstStyle/>
                    <a:p>
                      <a:pPr algn="ctr"/>
                      <a:r>
                        <a:rPr lang="fa-IR" dirty="0" smtClean="0">
                          <a:cs typeface="B Nazanin" panose="00000400000000000000" pitchFamily="2" charset="-78"/>
                        </a:rPr>
                        <a:t>0.75 در</a:t>
                      </a:r>
                      <a:r>
                        <a:rPr lang="fa-IR" baseline="0" dirty="0" smtClean="0">
                          <a:cs typeface="B Nazanin" panose="00000400000000000000" pitchFamily="2" charset="-78"/>
                        </a:rPr>
                        <a:t>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بیش از 5</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2</a:t>
                      </a:r>
                      <a:endParaRPr lang="en-US" dirty="0">
                        <a:cs typeface="B Nazanin" panose="00000400000000000000" pitchFamily="2" charset="-78"/>
                      </a:endParaRPr>
                    </a:p>
                  </a:txBody>
                  <a:tcPr/>
                </a:tc>
                <a:extLst>
                  <a:ext uri="{0D108BD9-81ED-4DB2-BD59-A6C34878D82A}">
                    <a16:rowId xmlns:a16="http://schemas.microsoft.com/office/drawing/2014/main" val="2643344446"/>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108879538"/>
              </p:ext>
            </p:extLst>
          </p:nvPr>
        </p:nvGraphicFramePr>
        <p:xfrm>
          <a:off x="2213464" y="4337474"/>
          <a:ext cx="7761895" cy="2312863"/>
        </p:xfrm>
        <a:graphic>
          <a:graphicData uri="http://schemas.openxmlformats.org/drawingml/2006/table">
            <a:tbl>
              <a:tblPr firstRow="1" bandRow="1">
                <a:tableStyleId>{5C22544A-7EE6-4342-B048-85BDC9FD1C3A}</a:tableStyleId>
              </a:tblPr>
              <a:tblGrid>
                <a:gridCol w="2587298">
                  <a:extLst>
                    <a:ext uri="{9D8B030D-6E8A-4147-A177-3AD203B41FA5}">
                      <a16:colId xmlns:a16="http://schemas.microsoft.com/office/drawing/2014/main" val="656969623"/>
                    </a:ext>
                  </a:extLst>
                </a:gridCol>
                <a:gridCol w="4226013">
                  <a:extLst>
                    <a:ext uri="{9D8B030D-6E8A-4147-A177-3AD203B41FA5}">
                      <a16:colId xmlns:a16="http://schemas.microsoft.com/office/drawing/2014/main" val="2588683873"/>
                    </a:ext>
                  </a:extLst>
                </a:gridCol>
                <a:gridCol w="948584">
                  <a:extLst>
                    <a:ext uri="{9D8B030D-6E8A-4147-A177-3AD203B41FA5}">
                      <a16:colId xmlns:a16="http://schemas.microsoft.com/office/drawing/2014/main" val="2885531808"/>
                    </a:ext>
                  </a:extLst>
                </a:gridCol>
              </a:tblGrid>
              <a:tr h="370840">
                <a:tc>
                  <a:txBody>
                    <a:bodyPr/>
                    <a:lstStyle/>
                    <a:p>
                      <a:pPr algn="ctr"/>
                      <a:r>
                        <a:rPr lang="fa-IR" dirty="0" smtClean="0">
                          <a:cs typeface="B Nazanin" panose="00000400000000000000" pitchFamily="2" charset="-78"/>
                        </a:rPr>
                        <a:t>حداقل نرخ ماهیانه</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سقف تعهد سالیانه برای هر نفر</a:t>
                      </a:r>
                      <a:r>
                        <a:rPr lang="fa-IR" dirty="0" smtClean="0">
                          <a:solidFill>
                            <a:srgbClr val="FF0000"/>
                          </a:solidFill>
                          <a:cs typeface="B Nazanin" panose="00000400000000000000" pitchFamily="2" charset="-78"/>
                        </a:rPr>
                        <a:t>( ویزیت دارو)</a:t>
                      </a:r>
                      <a:endParaRPr lang="en-US" dirty="0">
                        <a:solidFill>
                          <a:srgbClr val="FF0000"/>
                        </a:solidFill>
                        <a:cs typeface="B Nazanin" panose="00000400000000000000" pitchFamily="2" charset="-78"/>
                      </a:endParaRPr>
                    </a:p>
                  </a:txBody>
                  <a:tcPr/>
                </a:tc>
                <a:tc>
                  <a:txBody>
                    <a:bodyPr/>
                    <a:lstStyle/>
                    <a:p>
                      <a:pPr algn="ctr"/>
                      <a:r>
                        <a:rPr lang="fa-IR" dirty="0" smtClean="0">
                          <a:cs typeface="B Nazanin" panose="00000400000000000000" pitchFamily="2" charset="-78"/>
                        </a:rPr>
                        <a:t>ردیف</a:t>
                      </a:r>
                      <a:endParaRPr lang="en-US" dirty="0">
                        <a:cs typeface="B Nazanin" panose="00000400000000000000" pitchFamily="2" charset="-78"/>
                      </a:endParaRPr>
                    </a:p>
                  </a:txBody>
                  <a:tcPr/>
                </a:tc>
                <a:extLst>
                  <a:ext uri="{0D108BD9-81ED-4DB2-BD59-A6C34878D82A}">
                    <a16:rowId xmlns:a16="http://schemas.microsoft.com/office/drawing/2014/main" val="435233371"/>
                  </a:ext>
                </a:extLst>
              </a:tr>
              <a:tr h="370840">
                <a:tc>
                  <a:txBody>
                    <a:bodyPr/>
                    <a:lstStyle/>
                    <a:p>
                      <a:pPr algn="ctr"/>
                      <a:r>
                        <a:rPr lang="fa-IR" dirty="0" smtClean="0">
                          <a:cs typeface="B Nazanin" panose="00000400000000000000" pitchFamily="2" charset="-78"/>
                        </a:rPr>
                        <a:t>67 در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تا 5</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a:t>
                      </a:r>
                      <a:endParaRPr lang="en-US" dirty="0">
                        <a:cs typeface="B Nazanin" panose="00000400000000000000" pitchFamily="2" charset="-78"/>
                      </a:endParaRPr>
                    </a:p>
                  </a:txBody>
                  <a:tcPr/>
                </a:tc>
                <a:extLst>
                  <a:ext uri="{0D108BD9-81ED-4DB2-BD59-A6C34878D82A}">
                    <a16:rowId xmlns:a16="http://schemas.microsoft.com/office/drawing/2014/main" val="1480231581"/>
                  </a:ext>
                </a:extLst>
              </a:tr>
              <a:tr h="468823">
                <a:tc>
                  <a:txBody>
                    <a:bodyPr/>
                    <a:lstStyle/>
                    <a:p>
                      <a:pPr algn="ctr"/>
                      <a:r>
                        <a:rPr lang="fa-IR" dirty="0" smtClean="0">
                          <a:cs typeface="B Nazanin" panose="00000400000000000000" pitchFamily="2" charset="-78"/>
                        </a:rPr>
                        <a:t>22 در</a:t>
                      </a:r>
                      <a:r>
                        <a:rPr lang="fa-IR" baseline="0" dirty="0" smtClean="0">
                          <a:cs typeface="B Nazanin" panose="00000400000000000000" pitchFamily="2" charset="-78"/>
                        </a:rPr>
                        <a:t>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5-10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2</a:t>
                      </a:r>
                      <a:endParaRPr lang="en-US" dirty="0">
                        <a:cs typeface="B Nazanin" panose="00000400000000000000" pitchFamily="2" charset="-78"/>
                      </a:endParaRPr>
                    </a:p>
                  </a:txBody>
                  <a:tcPr/>
                </a:tc>
                <a:extLst>
                  <a:ext uri="{0D108BD9-81ED-4DB2-BD59-A6C34878D82A}">
                    <a16:rowId xmlns:a16="http://schemas.microsoft.com/office/drawing/2014/main" val="2243872356"/>
                  </a:ext>
                </a:extLst>
              </a:tr>
              <a:tr h="370840">
                <a:tc>
                  <a:txBody>
                    <a:bodyPr/>
                    <a:lstStyle/>
                    <a:p>
                      <a:pPr algn="ctr"/>
                      <a:r>
                        <a:rPr lang="fa-IR" dirty="0" smtClean="0">
                          <a:cs typeface="B Nazanin" panose="00000400000000000000" pitchFamily="2" charset="-78"/>
                        </a:rPr>
                        <a:t>12 در</a:t>
                      </a:r>
                      <a:r>
                        <a:rPr lang="fa-IR" baseline="0" dirty="0" smtClean="0">
                          <a:cs typeface="B Nazanin" panose="00000400000000000000" pitchFamily="2" charset="-78"/>
                        </a:rPr>
                        <a:t>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10-15</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3</a:t>
                      </a:r>
                      <a:endParaRPr lang="en-US" dirty="0">
                        <a:cs typeface="B Nazanin" panose="00000400000000000000" pitchFamily="2" charset="-78"/>
                      </a:endParaRPr>
                    </a:p>
                  </a:txBody>
                  <a:tcPr/>
                </a:tc>
                <a:extLst>
                  <a:ext uri="{0D108BD9-81ED-4DB2-BD59-A6C34878D82A}">
                    <a16:rowId xmlns:a16="http://schemas.microsoft.com/office/drawing/2014/main" val="3496132188"/>
                  </a:ext>
                </a:extLst>
              </a:tr>
              <a:tr h="185420">
                <a:tc>
                  <a:txBody>
                    <a:bodyPr/>
                    <a:lstStyle/>
                    <a:p>
                      <a:pPr algn="ctr"/>
                      <a:r>
                        <a:rPr lang="fa-IR" dirty="0" smtClean="0">
                          <a:cs typeface="B Nazanin" panose="00000400000000000000" pitchFamily="2" charset="-78"/>
                        </a:rPr>
                        <a:t>6</a:t>
                      </a:r>
                      <a:r>
                        <a:rPr lang="fa-IR" baseline="0" dirty="0" smtClean="0">
                          <a:cs typeface="B Nazanin" panose="00000400000000000000" pitchFamily="2" charset="-78"/>
                        </a:rPr>
                        <a:t> در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15-20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4</a:t>
                      </a:r>
                      <a:endParaRPr lang="en-US" dirty="0">
                        <a:cs typeface="B Nazanin" panose="00000400000000000000" pitchFamily="2" charset="-78"/>
                      </a:endParaRPr>
                    </a:p>
                  </a:txBody>
                  <a:tcPr/>
                </a:tc>
                <a:extLst>
                  <a:ext uri="{0D108BD9-81ED-4DB2-BD59-A6C34878D82A}">
                    <a16:rowId xmlns:a16="http://schemas.microsoft.com/office/drawing/2014/main" val="616317398"/>
                  </a:ext>
                </a:extLst>
              </a:tr>
              <a:tr h="185420">
                <a:tc>
                  <a:txBody>
                    <a:bodyPr/>
                    <a:lstStyle/>
                    <a:p>
                      <a:pPr algn="ctr"/>
                      <a:r>
                        <a:rPr lang="fa-IR" dirty="0" smtClean="0">
                          <a:cs typeface="B Nazanin" panose="00000400000000000000" pitchFamily="2" charset="-78"/>
                        </a:rPr>
                        <a:t>3 در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بیش از 20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5</a:t>
                      </a:r>
                      <a:endParaRPr lang="en-US" dirty="0">
                        <a:cs typeface="B Nazanin" panose="00000400000000000000" pitchFamily="2" charset="-78"/>
                      </a:endParaRPr>
                    </a:p>
                  </a:txBody>
                  <a:tcPr/>
                </a:tc>
                <a:extLst>
                  <a:ext uri="{0D108BD9-81ED-4DB2-BD59-A6C34878D82A}">
                    <a16:rowId xmlns:a16="http://schemas.microsoft.com/office/drawing/2014/main" val="3639000984"/>
                  </a:ext>
                </a:extLst>
              </a:tr>
            </a:tbl>
          </a:graphicData>
        </a:graphic>
      </p:graphicFrame>
    </p:spTree>
    <p:extLst>
      <p:ext uri="{BB962C8B-B14F-4D97-AF65-F5344CB8AC3E}">
        <p14:creationId xmlns:p14="http://schemas.microsoft.com/office/powerpoint/2010/main" val="929688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C0B9-5FB2-6109-012C-D2E0237A86B7}"/>
              </a:ext>
            </a:extLst>
          </p:cNvPr>
          <p:cNvSpPr>
            <a:spLocks noGrp="1"/>
          </p:cNvSpPr>
          <p:nvPr>
            <p:ph type="title"/>
          </p:nvPr>
        </p:nvSpPr>
        <p:spPr>
          <a:xfrm>
            <a:off x="1141413" y="618518"/>
            <a:ext cx="9905998" cy="483889"/>
          </a:xfrm>
        </p:spPr>
        <p:txBody>
          <a:bodyPr>
            <a:normAutofit/>
          </a:bodyPr>
          <a:lstStyle/>
          <a:p>
            <a:pPr algn="ctr"/>
            <a:r>
              <a:rPr lang="fa-IR" sz="2000" dirty="0" smtClean="0">
                <a:cs typeface="B Titr" panose="00000700000000000000" pitchFamily="2" charset="-78"/>
              </a:rPr>
              <a:t>نحوه محاسبات حق بیمه مطابق آیین نامه شورای عالی بیمه</a:t>
            </a:r>
            <a:endParaRPr lang="en-US" sz="2000" dirty="0">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2087234"/>
              </p:ext>
            </p:extLst>
          </p:nvPr>
        </p:nvGraphicFramePr>
        <p:xfrm>
          <a:off x="2213464" y="1666732"/>
          <a:ext cx="7761895" cy="1923092"/>
        </p:xfrm>
        <a:graphic>
          <a:graphicData uri="http://schemas.openxmlformats.org/drawingml/2006/table">
            <a:tbl>
              <a:tblPr firstRow="1" bandRow="1">
                <a:tableStyleId>{5C22544A-7EE6-4342-B048-85BDC9FD1C3A}</a:tableStyleId>
              </a:tblPr>
              <a:tblGrid>
                <a:gridCol w="2587298">
                  <a:extLst>
                    <a:ext uri="{9D8B030D-6E8A-4147-A177-3AD203B41FA5}">
                      <a16:colId xmlns:a16="http://schemas.microsoft.com/office/drawing/2014/main" val="656969623"/>
                    </a:ext>
                  </a:extLst>
                </a:gridCol>
                <a:gridCol w="4226013">
                  <a:extLst>
                    <a:ext uri="{9D8B030D-6E8A-4147-A177-3AD203B41FA5}">
                      <a16:colId xmlns:a16="http://schemas.microsoft.com/office/drawing/2014/main" val="2588683873"/>
                    </a:ext>
                  </a:extLst>
                </a:gridCol>
                <a:gridCol w="948584">
                  <a:extLst>
                    <a:ext uri="{9D8B030D-6E8A-4147-A177-3AD203B41FA5}">
                      <a16:colId xmlns:a16="http://schemas.microsoft.com/office/drawing/2014/main" val="2885531808"/>
                    </a:ext>
                  </a:extLst>
                </a:gridCol>
              </a:tblGrid>
              <a:tr h="370840">
                <a:tc>
                  <a:txBody>
                    <a:bodyPr/>
                    <a:lstStyle/>
                    <a:p>
                      <a:pPr algn="ctr"/>
                      <a:r>
                        <a:rPr lang="fa-IR" dirty="0" smtClean="0">
                          <a:cs typeface="B Nazanin" panose="00000400000000000000" pitchFamily="2" charset="-78"/>
                        </a:rPr>
                        <a:t>حداقل نرخ ماهیانه</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سقف تعهد سالیانه برای هر نفر</a:t>
                      </a:r>
                      <a:r>
                        <a:rPr lang="fa-IR" dirty="0" smtClean="0">
                          <a:solidFill>
                            <a:srgbClr val="FF0000"/>
                          </a:solidFill>
                          <a:cs typeface="B Nazanin" panose="00000400000000000000" pitchFamily="2" charset="-78"/>
                        </a:rPr>
                        <a:t>( دندان</a:t>
                      </a:r>
                      <a:r>
                        <a:rPr lang="fa-IR" baseline="0" dirty="0" smtClean="0">
                          <a:solidFill>
                            <a:srgbClr val="FF0000"/>
                          </a:solidFill>
                          <a:cs typeface="B Nazanin" panose="00000400000000000000" pitchFamily="2" charset="-78"/>
                        </a:rPr>
                        <a:t> پزشکی</a:t>
                      </a:r>
                      <a:r>
                        <a:rPr lang="fa-IR" dirty="0" smtClean="0">
                          <a:solidFill>
                            <a:srgbClr val="FF0000"/>
                          </a:solidFill>
                          <a:cs typeface="B Nazanin" panose="00000400000000000000" pitchFamily="2" charset="-78"/>
                        </a:rPr>
                        <a:t>)</a:t>
                      </a:r>
                      <a:endParaRPr lang="en-US" dirty="0">
                        <a:solidFill>
                          <a:srgbClr val="FF0000"/>
                        </a:solidFill>
                        <a:cs typeface="B Nazanin" panose="00000400000000000000" pitchFamily="2" charset="-78"/>
                      </a:endParaRPr>
                    </a:p>
                  </a:txBody>
                  <a:tcPr/>
                </a:tc>
                <a:tc>
                  <a:txBody>
                    <a:bodyPr/>
                    <a:lstStyle/>
                    <a:p>
                      <a:pPr algn="ctr"/>
                      <a:r>
                        <a:rPr lang="fa-IR" dirty="0" smtClean="0">
                          <a:cs typeface="B Nazanin" panose="00000400000000000000" pitchFamily="2" charset="-78"/>
                        </a:rPr>
                        <a:t>ردیف</a:t>
                      </a:r>
                      <a:endParaRPr lang="en-US" dirty="0">
                        <a:cs typeface="B Nazanin" panose="00000400000000000000" pitchFamily="2" charset="-78"/>
                      </a:endParaRPr>
                    </a:p>
                  </a:txBody>
                  <a:tcPr/>
                </a:tc>
                <a:extLst>
                  <a:ext uri="{0D108BD9-81ED-4DB2-BD59-A6C34878D82A}">
                    <a16:rowId xmlns:a16="http://schemas.microsoft.com/office/drawing/2014/main" val="435233371"/>
                  </a:ext>
                </a:extLst>
              </a:tr>
              <a:tr h="370840">
                <a:tc>
                  <a:txBody>
                    <a:bodyPr/>
                    <a:lstStyle/>
                    <a:p>
                      <a:pPr algn="ctr"/>
                      <a:r>
                        <a:rPr lang="fa-IR" dirty="0" smtClean="0">
                          <a:cs typeface="B Nazanin" panose="00000400000000000000" pitchFamily="2" charset="-78"/>
                        </a:rPr>
                        <a:t>48 در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تا3</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a:t>
                      </a:r>
                      <a:endParaRPr lang="en-US" dirty="0">
                        <a:cs typeface="B Nazanin" panose="00000400000000000000" pitchFamily="2" charset="-78"/>
                      </a:endParaRPr>
                    </a:p>
                  </a:txBody>
                  <a:tcPr/>
                </a:tc>
                <a:extLst>
                  <a:ext uri="{0D108BD9-81ED-4DB2-BD59-A6C34878D82A}">
                    <a16:rowId xmlns:a16="http://schemas.microsoft.com/office/drawing/2014/main" val="1480231581"/>
                  </a:ext>
                </a:extLst>
              </a:tr>
              <a:tr h="439732">
                <a:tc>
                  <a:txBody>
                    <a:bodyPr/>
                    <a:lstStyle/>
                    <a:p>
                      <a:pPr algn="ctr"/>
                      <a:r>
                        <a:rPr lang="fa-IR" dirty="0" smtClean="0">
                          <a:cs typeface="B Nazanin" panose="00000400000000000000" pitchFamily="2" charset="-78"/>
                        </a:rPr>
                        <a:t>40 در</a:t>
                      </a:r>
                      <a:r>
                        <a:rPr lang="fa-IR" baseline="0" dirty="0" smtClean="0">
                          <a:cs typeface="B Nazanin" panose="00000400000000000000" pitchFamily="2" charset="-78"/>
                        </a:rPr>
                        <a:t>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3-6</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2</a:t>
                      </a:r>
                      <a:endParaRPr lang="en-US" dirty="0">
                        <a:cs typeface="B Nazanin" panose="00000400000000000000" pitchFamily="2" charset="-78"/>
                      </a:endParaRPr>
                    </a:p>
                  </a:txBody>
                  <a:tcPr/>
                </a:tc>
                <a:extLst>
                  <a:ext uri="{0D108BD9-81ED-4DB2-BD59-A6C34878D82A}">
                    <a16:rowId xmlns:a16="http://schemas.microsoft.com/office/drawing/2014/main" val="2243872356"/>
                  </a:ext>
                </a:extLst>
              </a:tr>
              <a:tr h="370840">
                <a:tc>
                  <a:txBody>
                    <a:bodyPr/>
                    <a:lstStyle/>
                    <a:p>
                      <a:pPr algn="ctr"/>
                      <a:r>
                        <a:rPr lang="fa-IR" dirty="0" smtClean="0">
                          <a:cs typeface="B Nazanin" panose="00000400000000000000" pitchFamily="2" charset="-78"/>
                        </a:rPr>
                        <a:t>24 در</a:t>
                      </a:r>
                      <a:r>
                        <a:rPr lang="fa-IR" baseline="0" dirty="0" smtClean="0">
                          <a:cs typeface="B Nazanin" panose="00000400000000000000" pitchFamily="2" charset="-78"/>
                        </a:rPr>
                        <a:t>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6-10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3</a:t>
                      </a:r>
                      <a:endParaRPr lang="en-US" dirty="0">
                        <a:cs typeface="B Nazanin" panose="00000400000000000000" pitchFamily="2" charset="-78"/>
                      </a:endParaRPr>
                    </a:p>
                  </a:txBody>
                  <a:tcPr/>
                </a:tc>
                <a:extLst>
                  <a:ext uri="{0D108BD9-81ED-4DB2-BD59-A6C34878D82A}">
                    <a16:rowId xmlns:a16="http://schemas.microsoft.com/office/drawing/2014/main" val="3496132188"/>
                  </a:ext>
                </a:extLst>
              </a:tr>
              <a:tr h="370840">
                <a:tc>
                  <a:txBody>
                    <a:bodyPr/>
                    <a:lstStyle/>
                    <a:p>
                      <a:pPr algn="ctr"/>
                      <a:r>
                        <a:rPr lang="fa-IR" dirty="0" smtClean="0">
                          <a:cs typeface="B Nazanin" panose="00000400000000000000" pitchFamily="2" charset="-78"/>
                        </a:rPr>
                        <a:t>16</a:t>
                      </a:r>
                      <a:r>
                        <a:rPr lang="fa-IR" baseline="0" dirty="0" smtClean="0">
                          <a:cs typeface="B Nazanin" panose="00000400000000000000" pitchFamily="2" charset="-78"/>
                        </a:rPr>
                        <a:t> در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بیش از 10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4</a:t>
                      </a:r>
                      <a:endParaRPr lang="en-US" dirty="0">
                        <a:cs typeface="B Nazanin" panose="00000400000000000000" pitchFamily="2" charset="-78"/>
                      </a:endParaRPr>
                    </a:p>
                  </a:txBody>
                  <a:tcPr/>
                </a:tc>
                <a:extLst>
                  <a:ext uri="{0D108BD9-81ED-4DB2-BD59-A6C34878D82A}">
                    <a16:rowId xmlns:a16="http://schemas.microsoft.com/office/drawing/2014/main" val="616317398"/>
                  </a:ext>
                </a:extLst>
              </a:tr>
            </a:tbl>
          </a:graphicData>
        </a:graphic>
      </p:graphicFrame>
      <p:pic>
        <p:nvPicPr>
          <p:cNvPr id="4" name="Picture 3">
            <a:extLst>
              <a:ext uri="{FF2B5EF4-FFF2-40B4-BE49-F238E27FC236}">
                <a16:creationId xmlns:a16="http://schemas.microsoft.com/office/drawing/2014/main" id="{38A3506F-2F1C-0DDF-FF1A-1116DE8E2507}"/>
              </a:ext>
            </a:extLst>
          </p:cNvPr>
          <p:cNvPicPr>
            <a:picLocks noChangeAspect="1"/>
          </p:cNvPicPr>
          <p:nvPr/>
        </p:nvPicPr>
        <p:blipFill>
          <a:blip r:embed="rId2"/>
          <a:stretch>
            <a:fillRect/>
          </a:stretch>
        </p:blipFill>
        <p:spPr>
          <a:xfrm>
            <a:off x="348199" y="227806"/>
            <a:ext cx="1349967" cy="1336377"/>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val="979922874"/>
              </p:ext>
            </p:extLst>
          </p:nvPr>
        </p:nvGraphicFramePr>
        <p:xfrm>
          <a:off x="2213464" y="3921398"/>
          <a:ext cx="7761895" cy="741680"/>
        </p:xfrm>
        <a:graphic>
          <a:graphicData uri="http://schemas.openxmlformats.org/drawingml/2006/table">
            <a:tbl>
              <a:tblPr firstRow="1" bandRow="1">
                <a:tableStyleId>{5C22544A-7EE6-4342-B048-85BDC9FD1C3A}</a:tableStyleId>
              </a:tblPr>
              <a:tblGrid>
                <a:gridCol w="2281624">
                  <a:extLst>
                    <a:ext uri="{9D8B030D-6E8A-4147-A177-3AD203B41FA5}">
                      <a16:colId xmlns:a16="http://schemas.microsoft.com/office/drawing/2014/main" val="656969623"/>
                    </a:ext>
                  </a:extLst>
                </a:gridCol>
                <a:gridCol w="4531687">
                  <a:extLst>
                    <a:ext uri="{9D8B030D-6E8A-4147-A177-3AD203B41FA5}">
                      <a16:colId xmlns:a16="http://schemas.microsoft.com/office/drawing/2014/main" val="2588683873"/>
                    </a:ext>
                  </a:extLst>
                </a:gridCol>
                <a:gridCol w="948584">
                  <a:extLst>
                    <a:ext uri="{9D8B030D-6E8A-4147-A177-3AD203B41FA5}">
                      <a16:colId xmlns:a16="http://schemas.microsoft.com/office/drawing/2014/main" val="2885531808"/>
                    </a:ext>
                  </a:extLst>
                </a:gridCol>
              </a:tblGrid>
              <a:tr h="370840">
                <a:tc>
                  <a:txBody>
                    <a:bodyPr/>
                    <a:lstStyle/>
                    <a:p>
                      <a:pPr algn="ctr"/>
                      <a:r>
                        <a:rPr lang="fa-IR" dirty="0" smtClean="0">
                          <a:cs typeface="B Nazanin" panose="00000400000000000000" pitchFamily="2" charset="-78"/>
                        </a:rPr>
                        <a:t>حداقل نرخ ماهیانه</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سقف تعهد سالیانه برای هر نفر</a:t>
                      </a:r>
                      <a:r>
                        <a:rPr lang="fa-IR" dirty="0" smtClean="0">
                          <a:solidFill>
                            <a:srgbClr val="FF0000"/>
                          </a:solidFill>
                          <a:cs typeface="B Nazanin" panose="00000400000000000000" pitchFamily="2" charset="-78"/>
                        </a:rPr>
                        <a:t>( عیوب انکساری)</a:t>
                      </a:r>
                      <a:endParaRPr lang="en-US" dirty="0">
                        <a:solidFill>
                          <a:srgbClr val="FF0000"/>
                        </a:solidFill>
                        <a:cs typeface="B Nazanin" panose="00000400000000000000" pitchFamily="2" charset="-78"/>
                      </a:endParaRPr>
                    </a:p>
                  </a:txBody>
                  <a:tcPr/>
                </a:tc>
                <a:tc>
                  <a:txBody>
                    <a:bodyPr/>
                    <a:lstStyle/>
                    <a:p>
                      <a:pPr algn="ctr"/>
                      <a:r>
                        <a:rPr lang="fa-IR" dirty="0" smtClean="0">
                          <a:cs typeface="B Nazanin" panose="00000400000000000000" pitchFamily="2" charset="-78"/>
                        </a:rPr>
                        <a:t>ردیف</a:t>
                      </a:r>
                      <a:endParaRPr lang="en-US" dirty="0">
                        <a:cs typeface="B Nazanin" panose="00000400000000000000" pitchFamily="2" charset="-78"/>
                      </a:endParaRPr>
                    </a:p>
                  </a:txBody>
                  <a:tcPr/>
                </a:tc>
                <a:extLst>
                  <a:ext uri="{0D108BD9-81ED-4DB2-BD59-A6C34878D82A}">
                    <a16:rowId xmlns:a16="http://schemas.microsoft.com/office/drawing/2014/main" val="435233371"/>
                  </a:ext>
                </a:extLst>
              </a:tr>
              <a:tr h="370840">
                <a:tc>
                  <a:txBody>
                    <a:bodyPr/>
                    <a:lstStyle/>
                    <a:p>
                      <a:pPr algn="ctr"/>
                      <a:r>
                        <a:rPr lang="fa-IR" dirty="0" smtClean="0">
                          <a:cs typeface="B Nazanin" panose="00000400000000000000" pitchFamily="2" charset="-78"/>
                        </a:rPr>
                        <a:t>1.5 در هزار </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مبلغ تعهد شده</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a:t>
                      </a:r>
                      <a:endParaRPr lang="en-US" dirty="0">
                        <a:cs typeface="B Nazanin" panose="00000400000000000000" pitchFamily="2" charset="-78"/>
                      </a:endParaRPr>
                    </a:p>
                  </a:txBody>
                  <a:tcPr/>
                </a:tc>
                <a:extLst>
                  <a:ext uri="{0D108BD9-81ED-4DB2-BD59-A6C34878D82A}">
                    <a16:rowId xmlns:a16="http://schemas.microsoft.com/office/drawing/2014/main" val="1480231581"/>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693081289"/>
              </p:ext>
            </p:extLst>
          </p:nvPr>
        </p:nvGraphicFramePr>
        <p:xfrm>
          <a:off x="2213463" y="4994652"/>
          <a:ext cx="7761895" cy="1181412"/>
        </p:xfrm>
        <a:graphic>
          <a:graphicData uri="http://schemas.openxmlformats.org/drawingml/2006/table">
            <a:tbl>
              <a:tblPr firstRow="1" bandRow="1">
                <a:tableStyleId>{5C22544A-7EE6-4342-B048-85BDC9FD1C3A}</a:tableStyleId>
              </a:tblPr>
              <a:tblGrid>
                <a:gridCol w="2587298">
                  <a:extLst>
                    <a:ext uri="{9D8B030D-6E8A-4147-A177-3AD203B41FA5}">
                      <a16:colId xmlns:a16="http://schemas.microsoft.com/office/drawing/2014/main" val="656969623"/>
                    </a:ext>
                  </a:extLst>
                </a:gridCol>
                <a:gridCol w="4226013">
                  <a:extLst>
                    <a:ext uri="{9D8B030D-6E8A-4147-A177-3AD203B41FA5}">
                      <a16:colId xmlns:a16="http://schemas.microsoft.com/office/drawing/2014/main" val="2588683873"/>
                    </a:ext>
                  </a:extLst>
                </a:gridCol>
                <a:gridCol w="948584">
                  <a:extLst>
                    <a:ext uri="{9D8B030D-6E8A-4147-A177-3AD203B41FA5}">
                      <a16:colId xmlns:a16="http://schemas.microsoft.com/office/drawing/2014/main" val="2885531808"/>
                    </a:ext>
                  </a:extLst>
                </a:gridCol>
              </a:tblGrid>
              <a:tr h="370840">
                <a:tc>
                  <a:txBody>
                    <a:bodyPr/>
                    <a:lstStyle/>
                    <a:p>
                      <a:pPr algn="ctr"/>
                      <a:r>
                        <a:rPr lang="fa-IR" dirty="0" smtClean="0">
                          <a:cs typeface="B Nazanin" panose="00000400000000000000" pitchFamily="2" charset="-78"/>
                        </a:rPr>
                        <a:t>حداقل نرخ ماهیانه</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سقف تعهد سالیانه برای هر نفر</a:t>
                      </a:r>
                      <a:r>
                        <a:rPr lang="fa-IR" dirty="0" smtClean="0">
                          <a:solidFill>
                            <a:srgbClr val="FF0000"/>
                          </a:solidFill>
                          <a:cs typeface="B Nazanin" panose="00000400000000000000" pitchFamily="2" charset="-78"/>
                        </a:rPr>
                        <a:t>(عینک)</a:t>
                      </a:r>
                      <a:endParaRPr lang="en-US" dirty="0">
                        <a:solidFill>
                          <a:srgbClr val="FF0000"/>
                        </a:solidFill>
                        <a:cs typeface="B Nazanin" panose="00000400000000000000" pitchFamily="2" charset="-78"/>
                      </a:endParaRPr>
                    </a:p>
                  </a:txBody>
                  <a:tcPr/>
                </a:tc>
                <a:tc>
                  <a:txBody>
                    <a:bodyPr/>
                    <a:lstStyle/>
                    <a:p>
                      <a:pPr algn="ctr"/>
                      <a:r>
                        <a:rPr lang="fa-IR" dirty="0" smtClean="0">
                          <a:cs typeface="B Nazanin" panose="00000400000000000000" pitchFamily="2" charset="-78"/>
                        </a:rPr>
                        <a:t>ردیف</a:t>
                      </a:r>
                      <a:endParaRPr lang="en-US" dirty="0">
                        <a:cs typeface="B Nazanin" panose="00000400000000000000" pitchFamily="2" charset="-78"/>
                      </a:endParaRPr>
                    </a:p>
                  </a:txBody>
                  <a:tcPr/>
                </a:tc>
                <a:extLst>
                  <a:ext uri="{0D108BD9-81ED-4DB2-BD59-A6C34878D82A}">
                    <a16:rowId xmlns:a16="http://schemas.microsoft.com/office/drawing/2014/main" val="435233371"/>
                  </a:ext>
                </a:extLst>
              </a:tr>
              <a:tr h="370840">
                <a:tc>
                  <a:txBody>
                    <a:bodyPr/>
                    <a:lstStyle/>
                    <a:p>
                      <a:pPr algn="ctr"/>
                      <a:r>
                        <a:rPr lang="fa-IR" dirty="0" smtClean="0">
                          <a:cs typeface="B Nazanin" panose="00000400000000000000" pitchFamily="2" charset="-78"/>
                        </a:rPr>
                        <a:t>32 در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تا 2</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a:t>
                      </a:r>
                      <a:endParaRPr lang="en-US" dirty="0">
                        <a:cs typeface="B Nazanin" panose="00000400000000000000" pitchFamily="2" charset="-78"/>
                      </a:endParaRPr>
                    </a:p>
                  </a:txBody>
                  <a:tcPr/>
                </a:tc>
                <a:extLst>
                  <a:ext uri="{0D108BD9-81ED-4DB2-BD59-A6C34878D82A}">
                    <a16:rowId xmlns:a16="http://schemas.microsoft.com/office/drawing/2014/main" val="1480231581"/>
                  </a:ext>
                </a:extLst>
              </a:tr>
              <a:tr h="439732">
                <a:tc>
                  <a:txBody>
                    <a:bodyPr/>
                    <a:lstStyle/>
                    <a:p>
                      <a:pPr algn="ctr"/>
                      <a:r>
                        <a:rPr lang="fa-IR" dirty="0" smtClean="0">
                          <a:cs typeface="B Nazanin" panose="00000400000000000000" pitchFamily="2" charset="-78"/>
                        </a:rPr>
                        <a:t>24 در</a:t>
                      </a:r>
                      <a:r>
                        <a:rPr lang="fa-IR" baseline="0" dirty="0" smtClean="0">
                          <a:cs typeface="B Nazanin" panose="00000400000000000000" pitchFamily="2" charset="-78"/>
                        </a:rPr>
                        <a:t> هزار</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بیش از 2</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2</a:t>
                      </a:r>
                      <a:endParaRPr lang="en-US" dirty="0">
                        <a:cs typeface="B Nazanin" panose="00000400000000000000" pitchFamily="2" charset="-78"/>
                      </a:endParaRPr>
                    </a:p>
                  </a:txBody>
                  <a:tcPr/>
                </a:tc>
                <a:extLst>
                  <a:ext uri="{0D108BD9-81ED-4DB2-BD59-A6C34878D82A}">
                    <a16:rowId xmlns:a16="http://schemas.microsoft.com/office/drawing/2014/main" val="2243872356"/>
                  </a:ext>
                </a:extLst>
              </a:tr>
            </a:tbl>
          </a:graphicData>
        </a:graphic>
      </p:graphicFrame>
    </p:spTree>
    <p:extLst>
      <p:ext uri="{BB962C8B-B14F-4D97-AF65-F5344CB8AC3E}">
        <p14:creationId xmlns:p14="http://schemas.microsoft.com/office/powerpoint/2010/main" val="1417939112"/>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C0B9-5FB2-6109-012C-D2E0237A86B7}"/>
              </a:ext>
            </a:extLst>
          </p:cNvPr>
          <p:cNvSpPr>
            <a:spLocks noGrp="1"/>
          </p:cNvSpPr>
          <p:nvPr>
            <p:ph type="title"/>
          </p:nvPr>
        </p:nvSpPr>
        <p:spPr>
          <a:xfrm>
            <a:off x="1141413" y="618518"/>
            <a:ext cx="9905998" cy="483889"/>
          </a:xfrm>
        </p:spPr>
        <p:txBody>
          <a:bodyPr>
            <a:normAutofit/>
          </a:bodyPr>
          <a:lstStyle/>
          <a:p>
            <a:pPr algn="ctr"/>
            <a:r>
              <a:rPr lang="fa-IR" sz="2000" dirty="0" smtClean="0">
                <a:cs typeface="B Titr" panose="00000700000000000000" pitchFamily="2" charset="-78"/>
              </a:rPr>
              <a:t>نحوه محاسبات حق بیمه</a:t>
            </a:r>
            <a:endParaRPr lang="en-US" sz="2000" dirty="0">
              <a:cs typeface="B Titr" panose="00000700000000000000" pitchFamily="2" charset="-78"/>
            </a:endParaRPr>
          </a:p>
        </p:txBody>
      </p:sp>
      <p:sp>
        <p:nvSpPr>
          <p:cNvPr id="3" name="Content Placeholder 2">
            <a:extLst>
              <a:ext uri="{FF2B5EF4-FFF2-40B4-BE49-F238E27FC236}">
                <a16:creationId xmlns:a16="http://schemas.microsoft.com/office/drawing/2014/main" id="{BADF72E5-A7A4-37E0-733A-DB21C4F1B652}"/>
              </a:ext>
            </a:extLst>
          </p:cNvPr>
          <p:cNvSpPr>
            <a:spLocks noGrp="1"/>
          </p:cNvSpPr>
          <p:nvPr>
            <p:ph idx="1"/>
          </p:nvPr>
        </p:nvSpPr>
        <p:spPr>
          <a:xfrm>
            <a:off x="914400" y="1102407"/>
            <a:ext cx="10348957" cy="5341122"/>
          </a:xfrm>
        </p:spPr>
        <p:txBody>
          <a:bodyPr>
            <a:normAutofit/>
          </a:bodyPr>
          <a:lstStyle/>
          <a:p>
            <a:pPr algn="just" rtl="1">
              <a:lnSpc>
                <a:spcPct val="90000"/>
              </a:lnSpc>
              <a:buFontTx/>
              <a:buNone/>
            </a:pPr>
            <a:r>
              <a:rPr lang="fa-IR" sz="2000" b="1" dirty="0" smtClean="0">
                <a:solidFill>
                  <a:srgbClr val="FF0000"/>
                </a:solidFill>
                <a:cs typeface="B Nazanin" panose="00000400000000000000" pitchFamily="2" charset="-78"/>
              </a:rPr>
              <a:t>1-فرانشیز:</a:t>
            </a:r>
          </a:p>
          <a:p>
            <a:pPr algn="just" rtl="1">
              <a:lnSpc>
                <a:spcPct val="90000"/>
              </a:lnSpc>
              <a:buFontTx/>
              <a:buNone/>
            </a:pPr>
            <a:r>
              <a:rPr lang="fa-IR" sz="2000" dirty="0" smtClean="0">
                <a:cs typeface="B Nazanin" panose="00000400000000000000" pitchFamily="2" charset="-78"/>
              </a:rPr>
              <a:t>30به 20 : حق بیمه *1.15</a:t>
            </a:r>
          </a:p>
          <a:p>
            <a:pPr algn="just" rtl="1">
              <a:lnSpc>
                <a:spcPct val="90000"/>
              </a:lnSpc>
              <a:buFontTx/>
              <a:buNone/>
            </a:pPr>
            <a:r>
              <a:rPr lang="fa-IR" sz="2000" dirty="0" smtClean="0">
                <a:cs typeface="B Nazanin" panose="00000400000000000000" pitchFamily="2" charset="-78"/>
              </a:rPr>
              <a:t>30 به 10 : حق بیمه *1.25</a:t>
            </a:r>
          </a:p>
          <a:p>
            <a:pPr algn="just" rtl="1">
              <a:lnSpc>
                <a:spcPct val="90000"/>
              </a:lnSpc>
              <a:buFontTx/>
              <a:buNone/>
            </a:pPr>
            <a:r>
              <a:rPr lang="fa-IR" sz="2000" dirty="0" smtClean="0">
                <a:cs typeface="B Nazanin" panose="00000400000000000000" pitchFamily="2" charset="-78"/>
              </a:rPr>
              <a:t>10به 30: 100*حق بیمه /125                   </a:t>
            </a:r>
          </a:p>
          <a:p>
            <a:pPr algn="just" rtl="1">
              <a:lnSpc>
                <a:spcPct val="90000"/>
              </a:lnSpc>
              <a:buFontTx/>
              <a:buNone/>
            </a:pPr>
            <a:r>
              <a:rPr lang="fa-IR" sz="2000" b="1" dirty="0" smtClean="0">
                <a:solidFill>
                  <a:srgbClr val="FF0000"/>
                </a:solidFill>
                <a:cs typeface="B Nazanin" panose="00000400000000000000" pitchFamily="2" charset="-78"/>
              </a:rPr>
              <a:t>2- شناور دندان</a:t>
            </a:r>
          </a:p>
          <a:p>
            <a:pPr algn="just" rtl="1">
              <a:lnSpc>
                <a:spcPct val="90000"/>
              </a:lnSpc>
              <a:buFontTx/>
              <a:buNone/>
            </a:pPr>
            <a:r>
              <a:rPr lang="fa-IR" sz="2000" dirty="0" smtClean="0">
                <a:cs typeface="B Nazanin" panose="00000400000000000000" pitchFamily="2" charset="-78"/>
              </a:rPr>
              <a:t>حق بیمه *30 الی 40% </a:t>
            </a:r>
          </a:p>
          <a:p>
            <a:pPr algn="just" rtl="1">
              <a:lnSpc>
                <a:spcPct val="90000"/>
              </a:lnSpc>
              <a:buFontTx/>
              <a:buNone/>
            </a:pPr>
            <a:r>
              <a:rPr lang="fa-IR" sz="2000" b="1" dirty="0" smtClean="0">
                <a:solidFill>
                  <a:srgbClr val="FF0000"/>
                </a:solidFill>
                <a:cs typeface="B Nazanin" panose="00000400000000000000" pitchFamily="2" charset="-78"/>
              </a:rPr>
              <a:t>3-تجمیع ( از محل دیگر) </a:t>
            </a:r>
          </a:p>
          <a:p>
            <a:pPr algn="just" rtl="1">
              <a:lnSpc>
                <a:spcPct val="90000"/>
              </a:lnSpc>
              <a:buFontTx/>
              <a:buNone/>
            </a:pPr>
            <a:r>
              <a:rPr lang="fa-IR" sz="2000" dirty="0" smtClean="0">
                <a:cs typeface="B Nazanin" panose="00000400000000000000" pitchFamily="2" charset="-78"/>
              </a:rPr>
              <a:t>10%- حق بیمه</a:t>
            </a:r>
          </a:p>
          <a:p>
            <a:pPr algn="just" rtl="1">
              <a:lnSpc>
                <a:spcPct val="90000"/>
              </a:lnSpc>
              <a:buFontTx/>
              <a:buNone/>
            </a:pPr>
            <a:r>
              <a:rPr lang="fa-IR" sz="2000" b="1" dirty="0" smtClean="0">
                <a:solidFill>
                  <a:srgbClr val="FF0000"/>
                </a:solidFill>
                <a:cs typeface="B Nazanin" panose="00000400000000000000" pitchFamily="2" charset="-78"/>
              </a:rPr>
              <a:t>4- پوشش صندوق</a:t>
            </a:r>
          </a:p>
          <a:p>
            <a:pPr algn="just" rtl="1">
              <a:lnSpc>
                <a:spcPct val="90000"/>
              </a:lnSpc>
              <a:buFontTx/>
              <a:buNone/>
            </a:pPr>
            <a:r>
              <a:rPr lang="fa-IR" sz="2000" dirty="0" smtClean="0">
                <a:cs typeface="B Nazanin" panose="00000400000000000000" pitchFamily="2" charset="-78"/>
              </a:rPr>
              <a:t>مبلغ صندوق تقسیم بر12 تقسیم بر تعداد نفرات   </a:t>
            </a:r>
          </a:p>
          <a:p>
            <a:pPr algn="just" rtl="1">
              <a:lnSpc>
                <a:spcPct val="90000"/>
              </a:lnSpc>
              <a:buFontTx/>
              <a:buNone/>
            </a:pPr>
            <a:r>
              <a:rPr lang="fa-IR" sz="2000" b="1" dirty="0" smtClean="0">
                <a:solidFill>
                  <a:srgbClr val="FF0000"/>
                </a:solidFill>
                <a:cs typeface="B Nazanin" panose="00000400000000000000" pitchFamily="2" charset="-78"/>
              </a:rPr>
              <a:t>5-طرح بی نام:</a:t>
            </a:r>
          </a:p>
          <a:p>
            <a:pPr algn="just" rtl="1">
              <a:lnSpc>
                <a:spcPct val="90000"/>
              </a:lnSpc>
              <a:buFontTx/>
              <a:buNone/>
            </a:pPr>
            <a:r>
              <a:rPr lang="fa-IR" sz="2000" dirty="0" smtClean="0">
                <a:cs typeface="B Nazanin" panose="00000400000000000000" pitchFamily="2" charset="-78"/>
              </a:rPr>
              <a:t>هر طرحی که تمایل به طرح بی نام دارد * تعداد نفرات مود درخواست(اصولاً 3 یا 5 در هزار بیمه شدگان) /12 ماه /تعداد کل نفرات</a:t>
            </a:r>
            <a:endParaRPr lang="en-US" sz="2000" dirty="0">
              <a:cs typeface="B Nazanin" panose="00000400000000000000" pitchFamily="2" charset="-78"/>
            </a:endParaRPr>
          </a:p>
        </p:txBody>
      </p:sp>
      <p:pic>
        <p:nvPicPr>
          <p:cNvPr id="4" name="Picture 3">
            <a:extLst>
              <a:ext uri="{FF2B5EF4-FFF2-40B4-BE49-F238E27FC236}">
                <a16:creationId xmlns:a16="http://schemas.microsoft.com/office/drawing/2014/main" id="{38A3506F-2F1C-0DDF-FF1A-1116DE8E2507}"/>
              </a:ext>
            </a:extLst>
          </p:cNvPr>
          <p:cNvPicPr>
            <a:picLocks noChangeAspect="1"/>
          </p:cNvPicPr>
          <p:nvPr/>
        </p:nvPicPr>
        <p:blipFill>
          <a:blip r:embed="rId2"/>
          <a:stretch>
            <a:fillRect/>
          </a:stretch>
        </p:blipFill>
        <p:spPr>
          <a:xfrm>
            <a:off x="348199" y="227806"/>
            <a:ext cx="1349967" cy="1336377"/>
          </a:xfrm>
          <a:prstGeom prst="rect">
            <a:avLst/>
          </a:prstGeom>
        </p:spPr>
      </p:pic>
    </p:spTree>
    <p:extLst>
      <p:ext uri="{BB962C8B-B14F-4D97-AF65-F5344CB8AC3E}">
        <p14:creationId xmlns:p14="http://schemas.microsoft.com/office/powerpoint/2010/main" val="938527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C0B9-5FB2-6109-012C-D2E0237A86B7}"/>
              </a:ext>
            </a:extLst>
          </p:cNvPr>
          <p:cNvSpPr>
            <a:spLocks noGrp="1"/>
          </p:cNvSpPr>
          <p:nvPr>
            <p:ph type="title"/>
          </p:nvPr>
        </p:nvSpPr>
        <p:spPr>
          <a:xfrm>
            <a:off x="1141413" y="618518"/>
            <a:ext cx="9905998" cy="483889"/>
          </a:xfrm>
        </p:spPr>
        <p:txBody>
          <a:bodyPr>
            <a:normAutofit/>
          </a:bodyPr>
          <a:lstStyle/>
          <a:p>
            <a:pPr algn="ctr"/>
            <a:r>
              <a:rPr lang="fa-IR" sz="2000" dirty="0" smtClean="0">
                <a:cs typeface="B Titr" panose="00000700000000000000" pitchFamily="2" charset="-78"/>
              </a:rPr>
              <a:t>نحوه محاسبات حق بیمه مطابق آیین نامه شورای عالی بیمه</a:t>
            </a:r>
            <a:endParaRPr lang="en-US" sz="2000" dirty="0">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89020872"/>
              </p:ext>
            </p:extLst>
          </p:nvPr>
        </p:nvGraphicFramePr>
        <p:xfrm>
          <a:off x="2213464" y="1666732"/>
          <a:ext cx="7761895" cy="1923092"/>
        </p:xfrm>
        <a:graphic>
          <a:graphicData uri="http://schemas.openxmlformats.org/drawingml/2006/table">
            <a:tbl>
              <a:tblPr firstRow="1" bandRow="1">
                <a:tableStyleId>{5C22544A-7EE6-4342-B048-85BDC9FD1C3A}</a:tableStyleId>
              </a:tblPr>
              <a:tblGrid>
                <a:gridCol w="2587298">
                  <a:extLst>
                    <a:ext uri="{9D8B030D-6E8A-4147-A177-3AD203B41FA5}">
                      <a16:colId xmlns:a16="http://schemas.microsoft.com/office/drawing/2014/main" val="656969623"/>
                    </a:ext>
                  </a:extLst>
                </a:gridCol>
                <a:gridCol w="4226013">
                  <a:extLst>
                    <a:ext uri="{9D8B030D-6E8A-4147-A177-3AD203B41FA5}">
                      <a16:colId xmlns:a16="http://schemas.microsoft.com/office/drawing/2014/main" val="2588683873"/>
                    </a:ext>
                  </a:extLst>
                </a:gridCol>
                <a:gridCol w="948584">
                  <a:extLst>
                    <a:ext uri="{9D8B030D-6E8A-4147-A177-3AD203B41FA5}">
                      <a16:colId xmlns:a16="http://schemas.microsoft.com/office/drawing/2014/main" val="2885531808"/>
                    </a:ext>
                  </a:extLst>
                </a:gridCol>
              </a:tblGrid>
              <a:tr h="370840">
                <a:tc>
                  <a:txBody>
                    <a:bodyPr/>
                    <a:lstStyle/>
                    <a:p>
                      <a:pPr algn="ctr"/>
                      <a:r>
                        <a:rPr lang="fa-IR" dirty="0" smtClean="0">
                          <a:cs typeface="B Nazanin" panose="00000400000000000000" pitchFamily="2" charset="-78"/>
                        </a:rPr>
                        <a:t>در صد تخفیف</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تعداد بیمه شدگان</a:t>
                      </a:r>
                      <a:endParaRPr lang="en-US" dirty="0">
                        <a:solidFill>
                          <a:srgbClr val="FF0000"/>
                        </a:solidFill>
                        <a:cs typeface="B Nazanin" panose="00000400000000000000" pitchFamily="2" charset="-78"/>
                      </a:endParaRPr>
                    </a:p>
                  </a:txBody>
                  <a:tcPr/>
                </a:tc>
                <a:tc>
                  <a:txBody>
                    <a:bodyPr/>
                    <a:lstStyle/>
                    <a:p>
                      <a:pPr algn="ctr"/>
                      <a:r>
                        <a:rPr lang="fa-IR" dirty="0" smtClean="0">
                          <a:cs typeface="B Nazanin" panose="00000400000000000000" pitchFamily="2" charset="-78"/>
                        </a:rPr>
                        <a:t>ردیف</a:t>
                      </a:r>
                      <a:endParaRPr lang="en-US" dirty="0">
                        <a:cs typeface="B Nazanin" panose="00000400000000000000" pitchFamily="2" charset="-78"/>
                      </a:endParaRPr>
                    </a:p>
                  </a:txBody>
                  <a:tcPr/>
                </a:tc>
                <a:extLst>
                  <a:ext uri="{0D108BD9-81ED-4DB2-BD59-A6C34878D82A}">
                    <a16:rowId xmlns:a16="http://schemas.microsoft.com/office/drawing/2014/main" val="435233371"/>
                  </a:ext>
                </a:extLst>
              </a:tr>
              <a:tr h="370840">
                <a:tc>
                  <a:txBody>
                    <a:bodyPr/>
                    <a:lstStyle/>
                    <a:p>
                      <a:pPr algn="ctr"/>
                      <a:r>
                        <a:rPr lang="fa-IR" dirty="0" smtClean="0">
                          <a:cs typeface="B Nazanin" panose="00000400000000000000" pitchFamily="2" charset="-78"/>
                        </a:rPr>
                        <a:t>10%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2000الی 5000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a:t>
                      </a:r>
                      <a:endParaRPr lang="en-US" dirty="0">
                        <a:cs typeface="B Nazanin" panose="00000400000000000000" pitchFamily="2" charset="-78"/>
                      </a:endParaRPr>
                    </a:p>
                  </a:txBody>
                  <a:tcPr/>
                </a:tc>
                <a:extLst>
                  <a:ext uri="{0D108BD9-81ED-4DB2-BD59-A6C34878D82A}">
                    <a16:rowId xmlns:a16="http://schemas.microsoft.com/office/drawing/2014/main" val="1480231581"/>
                  </a:ext>
                </a:extLst>
              </a:tr>
              <a:tr h="439732">
                <a:tc>
                  <a:txBody>
                    <a:bodyPr/>
                    <a:lstStyle/>
                    <a:p>
                      <a:pPr algn="ctr"/>
                      <a:r>
                        <a:rPr lang="fa-IR" dirty="0" smtClean="0">
                          <a:cs typeface="B Nazanin" panose="00000400000000000000" pitchFamily="2" charset="-78"/>
                        </a:rPr>
                        <a:t>15%</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5001 تا 10000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2</a:t>
                      </a:r>
                      <a:endParaRPr lang="en-US" dirty="0">
                        <a:cs typeface="B Nazanin" panose="00000400000000000000" pitchFamily="2" charset="-78"/>
                      </a:endParaRPr>
                    </a:p>
                  </a:txBody>
                  <a:tcPr/>
                </a:tc>
                <a:extLst>
                  <a:ext uri="{0D108BD9-81ED-4DB2-BD59-A6C34878D82A}">
                    <a16:rowId xmlns:a16="http://schemas.microsoft.com/office/drawing/2014/main" val="2243872356"/>
                  </a:ext>
                </a:extLst>
              </a:tr>
              <a:tr h="370840">
                <a:tc>
                  <a:txBody>
                    <a:bodyPr/>
                    <a:lstStyle/>
                    <a:p>
                      <a:pPr algn="ctr"/>
                      <a:r>
                        <a:rPr lang="fa-IR" dirty="0" smtClean="0">
                          <a:cs typeface="B Nazanin" panose="00000400000000000000" pitchFamily="2" charset="-78"/>
                        </a:rPr>
                        <a:t>20%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10001 الی 20000</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3</a:t>
                      </a:r>
                      <a:endParaRPr lang="en-US" dirty="0">
                        <a:cs typeface="B Nazanin" panose="00000400000000000000" pitchFamily="2" charset="-78"/>
                      </a:endParaRPr>
                    </a:p>
                  </a:txBody>
                  <a:tcPr/>
                </a:tc>
                <a:extLst>
                  <a:ext uri="{0D108BD9-81ED-4DB2-BD59-A6C34878D82A}">
                    <a16:rowId xmlns:a16="http://schemas.microsoft.com/office/drawing/2014/main" val="3496132188"/>
                  </a:ext>
                </a:extLst>
              </a:tr>
              <a:tr h="370840">
                <a:tc>
                  <a:txBody>
                    <a:bodyPr/>
                    <a:lstStyle/>
                    <a:p>
                      <a:pPr algn="ctr"/>
                      <a:r>
                        <a:rPr lang="fa-IR" dirty="0" smtClean="0">
                          <a:cs typeface="B Nazanin" panose="00000400000000000000" pitchFamily="2" charset="-78"/>
                        </a:rPr>
                        <a:t>25%</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بیش از 20001</a:t>
                      </a:r>
                      <a:endParaRPr lang="en-US" dirty="0">
                        <a:cs typeface="B Nazanin" panose="00000400000000000000" pitchFamily="2" charset="-78"/>
                      </a:endParaRPr>
                    </a:p>
                  </a:txBody>
                  <a:tcPr/>
                </a:tc>
                <a:tc>
                  <a:txBody>
                    <a:bodyPr/>
                    <a:lstStyle/>
                    <a:p>
                      <a:pPr algn="ctr"/>
                      <a:r>
                        <a:rPr lang="fa-IR" dirty="0" smtClean="0">
                          <a:cs typeface="B Nazanin" panose="00000400000000000000" pitchFamily="2" charset="-78"/>
                        </a:rPr>
                        <a:t>4</a:t>
                      </a:r>
                      <a:endParaRPr lang="en-US" dirty="0">
                        <a:cs typeface="B Nazanin" panose="00000400000000000000" pitchFamily="2" charset="-78"/>
                      </a:endParaRPr>
                    </a:p>
                  </a:txBody>
                  <a:tcPr/>
                </a:tc>
                <a:extLst>
                  <a:ext uri="{0D108BD9-81ED-4DB2-BD59-A6C34878D82A}">
                    <a16:rowId xmlns:a16="http://schemas.microsoft.com/office/drawing/2014/main" val="616317398"/>
                  </a:ext>
                </a:extLst>
              </a:tr>
            </a:tbl>
          </a:graphicData>
        </a:graphic>
      </p:graphicFrame>
      <p:pic>
        <p:nvPicPr>
          <p:cNvPr id="4" name="Picture 3">
            <a:extLst>
              <a:ext uri="{FF2B5EF4-FFF2-40B4-BE49-F238E27FC236}">
                <a16:creationId xmlns:a16="http://schemas.microsoft.com/office/drawing/2014/main" id="{38A3506F-2F1C-0DDF-FF1A-1116DE8E2507}"/>
              </a:ext>
            </a:extLst>
          </p:cNvPr>
          <p:cNvPicPr>
            <a:picLocks noChangeAspect="1"/>
          </p:cNvPicPr>
          <p:nvPr/>
        </p:nvPicPr>
        <p:blipFill>
          <a:blip r:embed="rId2"/>
          <a:stretch>
            <a:fillRect/>
          </a:stretch>
        </p:blipFill>
        <p:spPr>
          <a:xfrm>
            <a:off x="348199" y="227806"/>
            <a:ext cx="1349967" cy="1336377"/>
          </a:xfrm>
          <a:prstGeom prst="rect">
            <a:avLst/>
          </a:prstGeom>
        </p:spPr>
      </p:pic>
    </p:spTree>
    <p:extLst>
      <p:ext uri="{BB962C8B-B14F-4D97-AF65-F5344CB8AC3E}">
        <p14:creationId xmlns:p14="http://schemas.microsoft.com/office/powerpoint/2010/main" val="659305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94000">
              <a:schemeClr val="tx2">
                <a:lumMod val="75000"/>
              </a:schemeClr>
            </a:gs>
            <a:gs pos="11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18C39-ECAE-86AE-37EF-E6CE8E7ABC6D}"/>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FEF268C5-9564-DFFB-5FFC-2ED3891A48BE}"/>
              </a:ext>
            </a:extLst>
          </p:cNvPr>
          <p:cNvPicPr>
            <a:picLocks noChangeAspect="1"/>
          </p:cNvPicPr>
          <p:nvPr/>
        </p:nvPicPr>
        <p:blipFill>
          <a:blip r:embed="rId2"/>
          <a:stretch>
            <a:fillRect/>
          </a:stretch>
        </p:blipFill>
        <p:spPr>
          <a:xfrm>
            <a:off x="701881" y="429898"/>
            <a:ext cx="1816765" cy="1798476"/>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8199" y="227806"/>
            <a:ext cx="11425285" cy="6306531"/>
          </a:xfrm>
          <a:prstGeom prst="rect">
            <a:avLst/>
          </a:prstGeom>
          <a:ln>
            <a:noFill/>
          </a:ln>
          <a:effectLst>
            <a:softEdge rad="112500"/>
          </a:effectLst>
        </p:spPr>
      </p:pic>
      <p:pic>
        <p:nvPicPr>
          <p:cNvPr id="7" name="Picture 6">
            <a:extLst>
              <a:ext uri="{FF2B5EF4-FFF2-40B4-BE49-F238E27FC236}">
                <a16:creationId xmlns:a16="http://schemas.microsoft.com/office/drawing/2014/main" id="{38A3506F-2F1C-0DDF-FF1A-1116DE8E2507}"/>
              </a:ext>
            </a:extLst>
          </p:cNvPr>
          <p:cNvPicPr>
            <a:picLocks noChangeAspect="1"/>
          </p:cNvPicPr>
          <p:nvPr/>
        </p:nvPicPr>
        <p:blipFill>
          <a:blip r:embed="rId2"/>
          <a:stretch>
            <a:fillRect/>
          </a:stretch>
        </p:blipFill>
        <p:spPr>
          <a:xfrm>
            <a:off x="348199" y="227806"/>
            <a:ext cx="1631430" cy="1553860"/>
          </a:xfrm>
          <a:prstGeom prst="rect">
            <a:avLst/>
          </a:prstGeom>
        </p:spPr>
      </p:pic>
    </p:spTree>
    <p:extLst>
      <p:ext uri="{BB962C8B-B14F-4D97-AF65-F5344CB8AC3E}">
        <p14:creationId xmlns:p14="http://schemas.microsoft.com/office/powerpoint/2010/main" val="18948620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BC741A-3F54-50DB-8B02-0529D201D404}"/>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0" cy="6094818"/>
          </a:xfrm>
          <a:prstGeom prst="rect">
            <a:avLst/>
          </a:prstGeom>
        </p:spPr>
      </p:pic>
      <p:sp>
        <p:nvSpPr>
          <p:cNvPr id="2" name="Title 1"/>
          <p:cNvSpPr>
            <a:spLocks noGrp="1"/>
          </p:cNvSpPr>
          <p:nvPr>
            <p:ph type="title"/>
          </p:nvPr>
        </p:nvSpPr>
        <p:spPr/>
        <p:txBody>
          <a:bodyPr>
            <a:normAutofit/>
          </a:bodyPr>
          <a:lstStyle/>
          <a:p>
            <a:pPr algn="ctr"/>
            <a:r>
              <a:rPr lang="ar-IQ" sz="3600" dirty="0">
                <a:solidFill>
                  <a:schemeClr val="bg1"/>
                </a:solidFill>
                <a:cs typeface="B Titr" panose="00000700000000000000" pitchFamily="2" charset="-78"/>
              </a:rPr>
              <a:t>انواع بيمه نامه هاي </a:t>
            </a:r>
            <a:r>
              <a:rPr lang="fa-IR" sz="3600" dirty="0" smtClean="0">
                <a:solidFill>
                  <a:schemeClr val="bg1"/>
                </a:solidFill>
                <a:cs typeface="B Titr" panose="00000700000000000000" pitchFamily="2" charset="-78"/>
              </a:rPr>
              <a:t>گروهی</a:t>
            </a:r>
            <a:endParaRPr lang="en-US" sz="3600" dirty="0">
              <a:solidFill>
                <a:schemeClr val="bg1"/>
              </a:solidFill>
              <a:cs typeface="B Titr" panose="00000700000000000000" pitchFamily="2" charset="-78"/>
            </a:endParaRPr>
          </a:p>
        </p:txBody>
      </p:sp>
      <p:sp>
        <p:nvSpPr>
          <p:cNvPr id="3" name="Content Placeholder 2"/>
          <p:cNvSpPr>
            <a:spLocks noGrp="1"/>
          </p:cNvSpPr>
          <p:nvPr>
            <p:ph idx="1"/>
          </p:nvPr>
        </p:nvSpPr>
        <p:spPr>
          <a:xfrm>
            <a:off x="1" y="1552755"/>
            <a:ext cx="11054854" cy="4542063"/>
          </a:xfrm>
        </p:spPr>
        <p:txBody>
          <a:bodyPr/>
          <a:lstStyle/>
          <a:p>
            <a:pPr algn="r" rtl="1"/>
            <a:r>
              <a:rPr lang="fa-IR" b="1" dirty="0" smtClean="0">
                <a:solidFill>
                  <a:schemeClr val="bg1"/>
                </a:solidFill>
                <a:cs typeface="B Nazanin" panose="00000400000000000000" pitchFamily="2" charset="-78"/>
              </a:rPr>
              <a:t>تکمیل درمان گروهی</a:t>
            </a:r>
          </a:p>
          <a:p>
            <a:pPr algn="r" rtl="1"/>
            <a:r>
              <a:rPr lang="fa-IR" b="1" dirty="0" smtClean="0">
                <a:solidFill>
                  <a:schemeClr val="bg1"/>
                </a:solidFill>
                <a:cs typeface="B Nazanin" panose="00000400000000000000" pitchFamily="2" charset="-78"/>
              </a:rPr>
              <a:t>عمر و حوادث گروهی</a:t>
            </a:r>
          </a:p>
          <a:p>
            <a:pPr marL="0" indent="0" algn="r">
              <a:buNone/>
            </a:pPr>
            <a:endParaRPr lang="en-US" dirty="0"/>
          </a:p>
        </p:txBody>
      </p:sp>
      <p:pic>
        <p:nvPicPr>
          <p:cNvPr id="4" name="Picture 3">
            <a:extLst>
              <a:ext uri="{FF2B5EF4-FFF2-40B4-BE49-F238E27FC236}">
                <a16:creationId xmlns:a16="http://schemas.microsoft.com/office/drawing/2014/main" id="{83211E1C-FD51-DE8F-61AC-F4C719970F2D}"/>
              </a:ext>
            </a:extLst>
          </p:cNvPr>
          <p:cNvPicPr>
            <a:picLocks noChangeAspect="1"/>
          </p:cNvPicPr>
          <p:nvPr/>
        </p:nvPicPr>
        <p:blipFill>
          <a:blip r:embed="rId3"/>
          <a:stretch>
            <a:fillRect/>
          </a:stretch>
        </p:blipFill>
        <p:spPr>
          <a:xfrm>
            <a:off x="228763" y="176047"/>
            <a:ext cx="1556905" cy="1541232"/>
          </a:xfrm>
          <a:prstGeom prst="rect">
            <a:avLst/>
          </a:prstGeom>
        </p:spPr>
      </p:pic>
    </p:spTree>
    <p:extLst>
      <p:ext uri="{BB962C8B-B14F-4D97-AF65-F5344CB8AC3E}">
        <p14:creationId xmlns:p14="http://schemas.microsoft.com/office/powerpoint/2010/main" val="19890528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17000">
              <a:schemeClr val="bg2">
                <a:shade val="8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0504" y="937528"/>
            <a:ext cx="4413279" cy="517305"/>
          </a:xfrm>
        </p:spPr>
        <p:txBody>
          <a:bodyPr>
            <a:normAutofit/>
          </a:bodyPr>
          <a:lstStyle/>
          <a:p>
            <a:pPr algn="ctr"/>
            <a:r>
              <a:rPr lang="fa-IR" sz="2000" dirty="0" smtClean="0">
                <a:cs typeface="B Titr" panose="00000700000000000000" pitchFamily="2" charset="-78"/>
              </a:rPr>
              <a:t>بیمه نامه تکمیل درمان گروهی</a:t>
            </a:r>
            <a:endParaRPr lang="en-US" sz="2000" dirty="0">
              <a:cs typeface="B Titr" panose="00000700000000000000" pitchFamily="2" charset="-78"/>
            </a:endParaRPr>
          </a:p>
        </p:txBody>
      </p:sp>
      <p:sp>
        <p:nvSpPr>
          <p:cNvPr id="6" name="Subtitle 5"/>
          <p:cNvSpPr>
            <a:spLocks noGrp="1"/>
          </p:cNvSpPr>
          <p:nvPr>
            <p:ph type="subTitle" idx="1"/>
          </p:nvPr>
        </p:nvSpPr>
        <p:spPr>
          <a:xfrm>
            <a:off x="1876424" y="1880075"/>
            <a:ext cx="9318567" cy="4264351"/>
          </a:xfrm>
        </p:spPr>
        <p:txBody>
          <a:bodyPr>
            <a:normAutofit/>
          </a:bodyPr>
          <a:lstStyle/>
          <a:p>
            <a:pPr algn="r"/>
            <a:r>
              <a:rPr lang="fa-IR" sz="3000" b="1" dirty="0" smtClean="0">
                <a:cs typeface="B Nazanin" panose="00000400000000000000" pitchFamily="2" charset="-78"/>
              </a:rPr>
              <a:t>فصل 1: کلیات بیمه نامه تکمیل درمان</a:t>
            </a:r>
          </a:p>
          <a:p>
            <a:pPr algn="r"/>
            <a:r>
              <a:rPr lang="fa-IR" sz="3000" b="1" dirty="0" smtClean="0">
                <a:cs typeface="B Nazanin" panose="00000400000000000000" pitchFamily="2" charset="-78"/>
              </a:rPr>
              <a:t>فصل 2:پوشش های قابل ارائه</a:t>
            </a:r>
          </a:p>
          <a:p>
            <a:pPr algn="r"/>
            <a:r>
              <a:rPr lang="fa-IR" sz="3000" b="1" dirty="0" smtClean="0">
                <a:cs typeface="B Nazanin" panose="00000400000000000000" pitchFamily="2" charset="-78"/>
              </a:rPr>
              <a:t>فصل 3: شرایط</a:t>
            </a:r>
          </a:p>
          <a:p>
            <a:pPr algn="r"/>
            <a:r>
              <a:rPr lang="fa-IR" sz="3000" b="1" dirty="0" smtClean="0">
                <a:cs typeface="B Nazanin" panose="00000400000000000000" pitchFamily="2" charset="-78"/>
              </a:rPr>
              <a:t>فصل4:سایر مقررات</a:t>
            </a:r>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796082" y="2982482"/>
            <a:ext cx="3906095" cy="2546647"/>
          </a:xfrm>
          <a:prstGeom prst="rect">
            <a:avLst/>
          </a:prstGeom>
          <a:ln>
            <a:noFill/>
          </a:ln>
          <a:effectLst>
            <a:softEdge rad="112500"/>
          </a:effectLst>
        </p:spPr>
      </p:pic>
      <p:pic>
        <p:nvPicPr>
          <p:cNvPr id="4" name="Picture 3">
            <a:extLst>
              <a:ext uri="{FF2B5EF4-FFF2-40B4-BE49-F238E27FC236}">
                <a16:creationId xmlns:a16="http://schemas.microsoft.com/office/drawing/2014/main" id="{C1B47ECC-6C6A-FDCD-4FF0-F092F6C57117}"/>
              </a:ext>
            </a:extLst>
          </p:cNvPr>
          <p:cNvPicPr>
            <a:picLocks noChangeAspect="1"/>
          </p:cNvPicPr>
          <p:nvPr/>
        </p:nvPicPr>
        <p:blipFill>
          <a:blip r:embed="rId3"/>
          <a:stretch>
            <a:fillRect/>
          </a:stretch>
        </p:blipFill>
        <p:spPr>
          <a:xfrm>
            <a:off x="349400" y="213905"/>
            <a:ext cx="1575492" cy="1559632"/>
          </a:xfrm>
          <a:prstGeom prst="rect">
            <a:avLst/>
          </a:prstGeom>
        </p:spPr>
      </p:pic>
    </p:spTree>
    <p:extLst>
      <p:ext uri="{BB962C8B-B14F-4D97-AF65-F5344CB8AC3E}">
        <p14:creationId xmlns:p14="http://schemas.microsoft.com/office/powerpoint/2010/main" val="3918639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10036486" cy="688989"/>
          </a:xfrm>
        </p:spPr>
        <p:txBody>
          <a:bodyPr/>
          <a:lstStyle/>
          <a:p>
            <a:pPr algn="r"/>
            <a:r>
              <a:rPr lang="fa-IR" dirty="0" smtClean="0">
                <a:solidFill>
                  <a:schemeClr val="bg1"/>
                </a:solidFill>
                <a:cs typeface="B Titr" panose="00000700000000000000" pitchFamily="2" charset="-78"/>
              </a:rPr>
              <a:t>فصل1: کلیات</a:t>
            </a:r>
            <a:endParaRPr lang="en-US" dirty="0">
              <a:solidFill>
                <a:schemeClr val="bg1"/>
              </a:solidFill>
              <a:cs typeface="B Titr" panose="00000700000000000000" pitchFamily="2" charset="-78"/>
            </a:endParaRPr>
          </a:p>
        </p:txBody>
      </p:sp>
      <p:sp>
        <p:nvSpPr>
          <p:cNvPr id="3" name="Content Placeholder 2"/>
          <p:cNvSpPr>
            <a:spLocks noGrp="1"/>
          </p:cNvSpPr>
          <p:nvPr>
            <p:ph idx="1"/>
          </p:nvPr>
        </p:nvSpPr>
        <p:spPr>
          <a:xfrm>
            <a:off x="1141412" y="1690890"/>
            <a:ext cx="9905999" cy="4100311"/>
          </a:xfrm>
        </p:spPr>
        <p:txBody>
          <a:bodyPr>
            <a:normAutofit/>
          </a:bodyPr>
          <a:lstStyle/>
          <a:p>
            <a:pPr marL="0" indent="0" algn="r">
              <a:buNone/>
            </a:pPr>
            <a:r>
              <a:rPr lang="fa-IR" dirty="0" smtClean="0">
                <a:cs typeface="B Nazanin" panose="00000400000000000000" pitchFamily="2" charset="-78"/>
              </a:rPr>
              <a:t>ماده1: اساس بیمه نامه ( در سال 1316 با توافق بین بیمه گر و بیمه گزار مشتمل بر 29 ماده و 16 تبصره تنظیم شده است)</a:t>
            </a:r>
          </a:p>
          <a:p>
            <a:pPr marL="0" indent="0" algn="r">
              <a:buNone/>
            </a:pPr>
            <a:r>
              <a:rPr lang="fa-IR" dirty="0" smtClean="0">
                <a:cs typeface="B Nazanin" panose="00000400000000000000" pitchFamily="2" charset="-78"/>
              </a:rPr>
              <a:t>ماده 2: تعاریف و اصلاحات</a:t>
            </a:r>
          </a:p>
          <a:p>
            <a:pPr marL="0" indent="0" algn="r">
              <a:buNone/>
            </a:pPr>
            <a:r>
              <a:rPr lang="fa-IR" dirty="0" smtClean="0">
                <a:cs typeface="B Nazanin" panose="00000400000000000000" pitchFamily="2" charset="-78"/>
              </a:rPr>
              <a:t>(بیمه گر/بیمه گر پایه/بیمه گزار/گروه بیمه شدگان/موضوع بیمه نامه /حق بیمه/حق بیمه شناور/حادثه/بیماری/مدت بیمه/فرانشیز/خسارت قابل پرداخت/خسارت ارزیابی شده.</a:t>
            </a:r>
            <a:endParaRPr lang="en-US" dirty="0">
              <a:cs typeface="B Nazanin" panose="00000400000000000000" pitchFamily="2" charset="-78"/>
            </a:endParaRPr>
          </a:p>
        </p:txBody>
      </p:sp>
      <p:pic>
        <p:nvPicPr>
          <p:cNvPr id="4" name="Picture 3">
            <a:extLst>
              <a:ext uri="{FF2B5EF4-FFF2-40B4-BE49-F238E27FC236}">
                <a16:creationId xmlns:a16="http://schemas.microsoft.com/office/drawing/2014/main" id="{700391D1-7D1A-1531-8ABB-14954564BA7A}"/>
              </a:ext>
            </a:extLst>
          </p:cNvPr>
          <p:cNvPicPr>
            <a:picLocks noChangeAspect="1"/>
          </p:cNvPicPr>
          <p:nvPr/>
        </p:nvPicPr>
        <p:blipFill>
          <a:blip r:embed="rId2"/>
          <a:stretch>
            <a:fillRect/>
          </a:stretch>
        </p:blipFill>
        <p:spPr>
          <a:xfrm>
            <a:off x="339571" y="235135"/>
            <a:ext cx="1461731" cy="144701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488" y="4501653"/>
            <a:ext cx="3250974" cy="2087154"/>
          </a:xfrm>
          <a:prstGeom prst="rect">
            <a:avLst/>
          </a:prstGeom>
          <a:ln>
            <a:noFill/>
          </a:ln>
          <a:effectLst>
            <a:softEdge rad="112500"/>
          </a:effectLst>
        </p:spPr>
      </p:pic>
    </p:spTree>
    <p:extLst>
      <p:ext uri="{BB962C8B-B14F-4D97-AF65-F5344CB8AC3E}">
        <p14:creationId xmlns:p14="http://schemas.microsoft.com/office/powerpoint/2010/main" val="634966278"/>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10036486" cy="544803"/>
          </a:xfrm>
        </p:spPr>
        <p:txBody>
          <a:bodyPr>
            <a:normAutofit/>
          </a:bodyPr>
          <a:lstStyle/>
          <a:p>
            <a:pPr algn="r"/>
            <a:r>
              <a:rPr lang="fa-IR" sz="3000" dirty="0" smtClean="0">
                <a:solidFill>
                  <a:schemeClr val="bg1"/>
                </a:solidFill>
                <a:cs typeface="B Titr" panose="00000700000000000000" pitchFamily="2" charset="-78"/>
              </a:rPr>
              <a:t>تعریف اصطلاحات</a:t>
            </a:r>
            <a:endParaRPr lang="en-US" sz="3000" dirty="0">
              <a:solidFill>
                <a:schemeClr val="bg1"/>
              </a:solidFill>
              <a:cs typeface="B Titr" panose="00000700000000000000" pitchFamily="2" charset="-78"/>
            </a:endParaRPr>
          </a:p>
        </p:txBody>
      </p:sp>
      <p:sp>
        <p:nvSpPr>
          <p:cNvPr id="3" name="Content Placeholder 2"/>
          <p:cNvSpPr>
            <a:spLocks noGrp="1"/>
          </p:cNvSpPr>
          <p:nvPr>
            <p:ph idx="1"/>
          </p:nvPr>
        </p:nvSpPr>
        <p:spPr>
          <a:xfrm>
            <a:off x="717847" y="1163321"/>
            <a:ext cx="10015671" cy="5473280"/>
          </a:xfrm>
        </p:spPr>
        <p:txBody>
          <a:bodyPr>
            <a:noAutofit/>
          </a:bodyPr>
          <a:lstStyle/>
          <a:p>
            <a:pPr algn="r" defTabSz="941388" rtl="1"/>
            <a:r>
              <a:rPr lang="fa-IR" sz="1450" dirty="0" smtClean="0">
                <a:solidFill>
                  <a:srgbClr val="FF0000"/>
                </a:solidFill>
                <a:cs typeface="B Nazanin" panose="00000400000000000000" pitchFamily="2" charset="-78"/>
              </a:rPr>
              <a:t>1-بيمه گر</a:t>
            </a:r>
            <a:r>
              <a:rPr lang="fa-IR" sz="1450" dirty="0">
                <a:cs typeface="B Nazanin" panose="00000400000000000000" pitchFamily="2" charset="-78"/>
              </a:rPr>
              <a:t>: مؤسسه بيمه داراي مجوز فعاليت از بيمه مركزي ج.ا.ايران كه مشخصات آن در </a:t>
            </a:r>
            <a:r>
              <a:rPr lang="fa-IR" sz="1450" dirty="0" smtClean="0">
                <a:cs typeface="B Nazanin" panose="00000400000000000000" pitchFamily="2" charset="-78"/>
              </a:rPr>
              <a:t>بيمه نامه </a:t>
            </a:r>
            <a:r>
              <a:rPr lang="fa-IR" sz="1450" dirty="0">
                <a:cs typeface="B Nazanin" panose="00000400000000000000" pitchFamily="2" charset="-78"/>
              </a:rPr>
              <a:t>درج شده است.</a:t>
            </a:r>
            <a:br>
              <a:rPr lang="fa-IR" sz="1450" dirty="0">
                <a:cs typeface="B Nazanin" panose="00000400000000000000" pitchFamily="2" charset="-78"/>
              </a:rPr>
            </a:br>
            <a:r>
              <a:rPr lang="fa-IR" sz="1450" dirty="0" smtClean="0">
                <a:solidFill>
                  <a:srgbClr val="FF0000"/>
                </a:solidFill>
                <a:cs typeface="B Nazanin" panose="00000400000000000000" pitchFamily="2" charset="-78"/>
              </a:rPr>
              <a:t>2-بيمه گر </a:t>
            </a:r>
            <a:r>
              <a:rPr lang="fa-IR" sz="1450" dirty="0">
                <a:solidFill>
                  <a:srgbClr val="FF0000"/>
                </a:solidFill>
                <a:cs typeface="B Nazanin" panose="00000400000000000000" pitchFamily="2" charset="-78"/>
              </a:rPr>
              <a:t>پايه</a:t>
            </a:r>
            <a:r>
              <a:rPr lang="fa-IR" sz="1450" dirty="0">
                <a:cs typeface="B Nazanin" panose="00000400000000000000" pitchFamily="2" charset="-78"/>
              </a:rPr>
              <a:t>: سازمانهايي از قبيل سازمان بيمه سلامت، سازمان تأمين اجتماعي و ... كه طبق قانون بيمه </a:t>
            </a:r>
            <a:r>
              <a:rPr lang="fa-IR" sz="1450" dirty="0" smtClean="0">
                <a:cs typeface="B Nazanin" panose="00000400000000000000" pitchFamily="2" charset="-78"/>
              </a:rPr>
              <a:t>درمان همگاني </a:t>
            </a:r>
            <a:r>
              <a:rPr lang="fa-IR" sz="1450" dirty="0">
                <a:cs typeface="B Nazanin" panose="00000400000000000000" pitchFamily="2" charset="-78"/>
              </a:rPr>
              <a:t>و ساير قوانين و مقررات مربوط موظف به ارايه خدمات درمان </a:t>
            </a:r>
            <a:r>
              <a:rPr lang="fa-IR" sz="1450" dirty="0" smtClean="0">
                <a:cs typeface="B Nazanin" panose="00000400000000000000" pitchFamily="2" charset="-78"/>
              </a:rPr>
              <a:t>پايه هستند</a:t>
            </a:r>
            <a:r>
              <a:rPr lang="fa-IR" sz="1450" dirty="0">
                <a:cs typeface="B Nazanin" panose="00000400000000000000" pitchFamily="2" charset="-78"/>
              </a:rPr>
              <a:t>.</a:t>
            </a:r>
            <a:br>
              <a:rPr lang="fa-IR" sz="1450" dirty="0">
                <a:cs typeface="B Nazanin" panose="00000400000000000000" pitchFamily="2" charset="-78"/>
              </a:rPr>
            </a:br>
            <a:r>
              <a:rPr lang="fa-IR" sz="1450" dirty="0" smtClean="0">
                <a:solidFill>
                  <a:srgbClr val="FF0000"/>
                </a:solidFill>
                <a:cs typeface="B Nazanin" panose="00000400000000000000" pitchFamily="2" charset="-78"/>
              </a:rPr>
              <a:t>3-بيمه گذار</a:t>
            </a:r>
            <a:r>
              <a:rPr lang="fa-IR" sz="1450" dirty="0">
                <a:solidFill>
                  <a:srgbClr val="FF0000"/>
                </a:solidFill>
                <a:cs typeface="B Nazanin" panose="00000400000000000000" pitchFamily="2" charset="-78"/>
              </a:rPr>
              <a:t>: </a:t>
            </a:r>
            <a:r>
              <a:rPr lang="fa-IR" sz="1450" dirty="0">
                <a:cs typeface="B Nazanin" panose="00000400000000000000" pitchFamily="2" charset="-78"/>
              </a:rPr>
              <a:t>شخصي حقيقي يا حقوقي است كه مشخصات وي در </a:t>
            </a:r>
            <a:r>
              <a:rPr lang="fa-IR" sz="1450" dirty="0" smtClean="0">
                <a:cs typeface="B Nazanin" panose="00000400000000000000" pitchFamily="2" charset="-78"/>
              </a:rPr>
              <a:t>بيمه نامه </a:t>
            </a:r>
            <a:r>
              <a:rPr lang="fa-IR" sz="1450" dirty="0">
                <a:cs typeface="B Nazanin" panose="00000400000000000000" pitchFamily="2" charset="-78"/>
              </a:rPr>
              <a:t>نوشته شده و متعهد به </a:t>
            </a:r>
            <a:r>
              <a:rPr lang="fa-IR" sz="1450" dirty="0" smtClean="0">
                <a:cs typeface="B Nazanin" panose="00000400000000000000" pitchFamily="2" charset="-78"/>
              </a:rPr>
              <a:t>پرداخت  حق بيمه </a:t>
            </a:r>
            <a:r>
              <a:rPr lang="fa-IR" sz="1450" dirty="0">
                <a:cs typeface="B Nazanin" panose="00000400000000000000" pitchFamily="2" charset="-78"/>
              </a:rPr>
              <a:t>و انجام ساير وظايف تعيين شده در </a:t>
            </a:r>
            <a:r>
              <a:rPr lang="fa-IR" sz="1450" dirty="0" smtClean="0">
                <a:cs typeface="B Nazanin" panose="00000400000000000000" pitchFamily="2" charset="-78"/>
              </a:rPr>
              <a:t>بيمه نامه </a:t>
            </a:r>
            <a:r>
              <a:rPr lang="fa-IR" sz="1450" dirty="0">
                <a:cs typeface="B Nazanin" panose="00000400000000000000" pitchFamily="2" charset="-78"/>
              </a:rPr>
              <a:t>است.</a:t>
            </a:r>
            <a:br>
              <a:rPr lang="fa-IR" sz="1450" dirty="0">
                <a:cs typeface="B Nazanin" panose="00000400000000000000" pitchFamily="2" charset="-78"/>
              </a:rPr>
            </a:br>
            <a:r>
              <a:rPr lang="fa-IR" sz="1450" dirty="0">
                <a:solidFill>
                  <a:srgbClr val="FF0000"/>
                </a:solidFill>
                <a:cs typeface="B Nazanin" panose="00000400000000000000" pitchFamily="2" charset="-78"/>
              </a:rPr>
              <a:t>4-گروه </a:t>
            </a:r>
            <a:r>
              <a:rPr lang="fa-IR" sz="1450" dirty="0" smtClean="0">
                <a:solidFill>
                  <a:srgbClr val="FF0000"/>
                </a:solidFill>
                <a:cs typeface="B Nazanin" panose="00000400000000000000" pitchFamily="2" charset="-78"/>
              </a:rPr>
              <a:t>بيمه شدگان: </a:t>
            </a:r>
            <a:r>
              <a:rPr lang="fa-IR" sz="1450" dirty="0" smtClean="0">
                <a:cs typeface="B Nazanin" panose="00000400000000000000" pitchFamily="2" charset="-78"/>
              </a:rPr>
              <a:t>الف-كاركنان </a:t>
            </a:r>
            <a:r>
              <a:rPr lang="fa-IR" sz="1450" dirty="0">
                <a:cs typeface="B Nazanin" panose="00000400000000000000" pitchFamily="2" charset="-78"/>
              </a:rPr>
              <a:t>رسمي، پيماني يا قراردادي </a:t>
            </a:r>
            <a:r>
              <a:rPr lang="fa-IR" sz="1450" dirty="0" smtClean="0">
                <a:cs typeface="B Nazanin" panose="00000400000000000000" pitchFamily="2" charset="-78"/>
              </a:rPr>
              <a:t>بيمه گذار </a:t>
            </a:r>
            <a:r>
              <a:rPr lang="fa-IR" sz="1450" dirty="0">
                <a:cs typeface="B Nazanin" panose="00000400000000000000" pitchFamily="2" charset="-78"/>
              </a:rPr>
              <a:t>به عنوان </a:t>
            </a:r>
            <a:r>
              <a:rPr lang="fa-IR" sz="1450" dirty="0" smtClean="0">
                <a:cs typeface="B Nazanin" panose="00000400000000000000" pitchFamily="2" charset="-78"/>
              </a:rPr>
              <a:t>بيمه شده </a:t>
            </a:r>
            <a:r>
              <a:rPr lang="fa-IR" sz="1450" dirty="0">
                <a:cs typeface="B Nazanin" panose="00000400000000000000" pitchFamily="2" charset="-78"/>
              </a:rPr>
              <a:t>اصلي و افراد تحت تکفل آنان.</a:t>
            </a:r>
            <a:br>
              <a:rPr lang="fa-IR" sz="1450" dirty="0">
                <a:cs typeface="B Nazanin" panose="00000400000000000000" pitchFamily="2" charset="-78"/>
              </a:rPr>
            </a:br>
            <a:r>
              <a:rPr lang="fa-IR" sz="1450" dirty="0" smtClean="0">
                <a:cs typeface="B Nazanin" panose="00000400000000000000" pitchFamily="2" charset="-78"/>
              </a:rPr>
              <a:t>تبصره1- بيمه شده </a:t>
            </a:r>
            <a:r>
              <a:rPr lang="fa-IR" sz="1450" dirty="0">
                <a:cs typeface="B Nazanin" panose="00000400000000000000" pitchFamily="2" charset="-78"/>
              </a:rPr>
              <a:t>اصلي مکلف است افراد تحت تکفل خود را بطور همزمان در ابتداي مدت بيمه براي اخذ پوشش</a:t>
            </a:r>
            <a:br>
              <a:rPr lang="fa-IR" sz="1450" dirty="0">
                <a:cs typeface="B Nazanin" panose="00000400000000000000" pitchFamily="2" charset="-78"/>
              </a:rPr>
            </a:br>
            <a:r>
              <a:rPr lang="fa-IR" sz="1450" dirty="0">
                <a:cs typeface="B Nazanin" panose="00000400000000000000" pitchFamily="2" charset="-78"/>
              </a:rPr>
              <a:t>معرفي كند. در صورتي كه هر يک از افراد تحت تکفل بر اساس مدارک، بيمه تکميلي معتبر داشته </a:t>
            </a:r>
            <a:r>
              <a:rPr lang="fa-IR" sz="1450" dirty="0" smtClean="0">
                <a:cs typeface="B Nazanin" panose="00000400000000000000" pitchFamily="2" charset="-78"/>
              </a:rPr>
              <a:t>باشند پوشش آنان</a:t>
            </a:r>
            <a:br>
              <a:rPr lang="fa-IR" sz="1450" dirty="0" smtClean="0">
                <a:cs typeface="B Nazanin" panose="00000400000000000000" pitchFamily="2" charset="-78"/>
              </a:rPr>
            </a:br>
            <a:r>
              <a:rPr lang="fa-IR" sz="1450" dirty="0" smtClean="0">
                <a:cs typeface="B Nazanin" panose="00000400000000000000" pitchFamily="2" charset="-78"/>
              </a:rPr>
              <a:t>الزامي نيست.</a:t>
            </a:r>
            <a:br>
              <a:rPr lang="fa-IR" sz="1450" dirty="0" smtClean="0">
                <a:cs typeface="B Nazanin" panose="00000400000000000000" pitchFamily="2" charset="-78"/>
              </a:rPr>
            </a:br>
            <a:r>
              <a:rPr lang="fa-IR" sz="1450" dirty="0" smtClean="0">
                <a:cs typeface="B Nazanin" panose="00000400000000000000" pitchFamily="2" charset="-78"/>
              </a:rPr>
              <a:t>تبصره2-حداقل پنجاه درصد از كاركنان بيمه گذار بايد به طور همزمان تحت پوشش بيمه قرارگيرند.</a:t>
            </a:r>
            <a:br>
              <a:rPr lang="fa-IR" sz="1450" dirty="0" smtClean="0">
                <a:cs typeface="B Nazanin" panose="00000400000000000000" pitchFamily="2" charset="-78"/>
              </a:rPr>
            </a:br>
            <a:r>
              <a:rPr lang="fa-IR" sz="1450" dirty="0" smtClean="0">
                <a:cs typeface="B Nazanin" panose="00000400000000000000" pitchFamily="2" charset="-78"/>
              </a:rPr>
              <a:t>تبصره3-بيمه گر فقط در ابتدا يا در زمان تجديد بيمه نامه ميتواند كاركنان بازنشسته و افراد تحت تکفل آنان را بيمه</a:t>
            </a:r>
            <a:br>
              <a:rPr lang="fa-IR" sz="1450" dirty="0" smtClean="0">
                <a:cs typeface="B Nazanin" panose="00000400000000000000" pitchFamily="2" charset="-78"/>
              </a:rPr>
            </a:br>
            <a:r>
              <a:rPr lang="fa-IR" sz="1450" dirty="0" smtClean="0">
                <a:cs typeface="B Nazanin" panose="00000400000000000000" pitchFamily="2" charset="-78"/>
              </a:rPr>
              <a:t>كند.</a:t>
            </a:r>
            <a:br>
              <a:rPr lang="fa-IR" sz="1450" dirty="0" smtClean="0">
                <a:cs typeface="B Nazanin" panose="00000400000000000000" pitchFamily="2" charset="-78"/>
              </a:rPr>
            </a:br>
            <a:r>
              <a:rPr lang="fa-IR" sz="1450" dirty="0" smtClean="0">
                <a:cs typeface="B Nazanin" panose="00000400000000000000" pitchFamily="2" charset="-78"/>
              </a:rPr>
              <a:t>تبصره4-ارايه پوشش به افراد تبعي2و3بيمه شده اصلي به تشخيص بيمه گر بلامانع ميباشد.</a:t>
            </a:r>
            <a:br>
              <a:rPr lang="fa-IR" sz="1450" dirty="0" smtClean="0">
                <a:cs typeface="B Nazanin" panose="00000400000000000000" pitchFamily="2" charset="-78"/>
              </a:rPr>
            </a:br>
            <a:r>
              <a:rPr lang="fa-IR" sz="1450" dirty="0" smtClean="0">
                <a:cs typeface="B Nazanin" panose="00000400000000000000" pitchFamily="2" charset="-78"/>
              </a:rPr>
              <a:t>ب-ارايه پوشش بيمه درمان به ساير گروهها (از قبيل اصناف، اتحاديه ها و انجمن ها) به اين شرط مجاز است كه</a:t>
            </a:r>
            <a:br>
              <a:rPr lang="fa-IR" sz="1450" dirty="0" smtClean="0">
                <a:cs typeface="B Nazanin" panose="00000400000000000000" pitchFamily="2" charset="-78"/>
              </a:rPr>
            </a:br>
            <a:r>
              <a:rPr lang="fa-IR" sz="1450" dirty="0" smtClean="0">
                <a:cs typeface="B Nazanin" panose="00000400000000000000" pitchFamily="2" charset="-78"/>
              </a:rPr>
              <a:t>بيمه گذار پرداخت حق بيمه ساليانه را تضمين كند و بيش از50درصد اعضاي گروه بطور همزمان بيمه شوند.</a:t>
            </a:r>
            <a:br>
              <a:rPr lang="fa-IR" sz="1450" dirty="0" smtClean="0">
                <a:cs typeface="B Nazanin" panose="00000400000000000000" pitchFamily="2" charset="-78"/>
              </a:rPr>
            </a:br>
            <a:r>
              <a:rPr lang="fa-IR" sz="1450" dirty="0" smtClean="0">
                <a:solidFill>
                  <a:srgbClr val="FF0000"/>
                </a:solidFill>
                <a:cs typeface="B Nazanin" panose="00000400000000000000" pitchFamily="2" charset="-78"/>
              </a:rPr>
              <a:t>5-موضوع بيمه: </a:t>
            </a:r>
            <a:r>
              <a:rPr lang="fa-IR" sz="1450" u="sng" dirty="0" smtClean="0">
                <a:cs typeface="B Nazanin" panose="00000400000000000000" pitchFamily="2" charset="-78"/>
              </a:rPr>
              <a:t>جبران هزينه هاي پوششهاي اصلي و اضافي ناشي از </a:t>
            </a:r>
            <a:r>
              <a:rPr lang="fa-IR" sz="1450" u="sng" dirty="0" smtClean="0">
                <a:solidFill>
                  <a:srgbClr val="FF0000"/>
                </a:solidFill>
                <a:cs typeface="B Nazanin" panose="00000400000000000000" pitchFamily="2" charset="-78"/>
              </a:rPr>
              <a:t>بيماري</a:t>
            </a:r>
            <a:r>
              <a:rPr lang="fa-IR" sz="1450" u="sng" dirty="0" smtClean="0">
                <a:cs typeface="B Nazanin" panose="00000400000000000000" pitchFamily="2" charset="-78"/>
              </a:rPr>
              <a:t> و يا </a:t>
            </a:r>
            <a:r>
              <a:rPr lang="fa-IR" sz="1450" u="sng" dirty="0" smtClean="0">
                <a:solidFill>
                  <a:srgbClr val="FF0000"/>
                </a:solidFill>
                <a:cs typeface="B Nazanin" panose="00000400000000000000" pitchFamily="2" charset="-78"/>
              </a:rPr>
              <a:t>حادثه</a:t>
            </a:r>
            <a:r>
              <a:rPr lang="fa-IR" sz="1450" dirty="0" smtClean="0">
                <a:cs typeface="B Nazanin" panose="00000400000000000000" pitchFamily="2" charset="-78"/>
              </a:rPr>
              <a:t> به ترتيبي كه </a:t>
            </a:r>
            <a:r>
              <a:rPr lang="fa-IR" sz="1450" u="sng" dirty="0" smtClean="0">
                <a:cs typeface="B Nazanin" panose="00000400000000000000" pitchFamily="2" charset="-78"/>
              </a:rPr>
              <a:t>در بيمه نامه</a:t>
            </a:r>
            <a:br>
              <a:rPr lang="fa-IR" sz="1450" u="sng" dirty="0" smtClean="0">
                <a:cs typeface="B Nazanin" panose="00000400000000000000" pitchFamily="2" charset="-78"/>
              </a:rPr>
            </a:br>
            <a:r>
              <a:rPr lang="fa-IR" sz="1450" u="sng" dirty="0" smtClean="0">
                <a:cs typeface="B Nazanin" panose="00000400000000000000" pitchFamily="2" charset="-78"/>
              </a:rPr>
              <a:t>تعيين و در تعهد بيمه گر قرار گرفته است.</a:t>
            </a:r>
            <a:r>
              <a:rPr lang="fa-IR" sz="1450" dirty="0" smtClean="0">
                <a:cs typeface="B Nazanin" panose="00000400000000000000" pitchFamily="2" charset="-78"/>
              </a:rPr>
              <a:t/>
            </a:r>
            <a:br>
              <a:rPr lang="fa-IR" sz="1450" dirty="0" smtClean="0">
                <a:cs typeface="B Nazanin" panose="00000400000000000000" pitchFamily="2" charset="-78"/>
              </a:rPr>
            </a:br>
            <a:r>
              <a:rPr lang="fa-IR" sz="1450" dirty="0" smtClean="0">
                <a:solidFill>
                  <a:srgbClr val="FF0000"/>
                </a:solidFill>
                <a:cs typeface="B Nazanin" panose="00000400000000000000" pitchFamily="2" charset="-78"/>
              </a:rPr>
              <a:t>6-حادثه</a:t>
            </a:r>
            <a:r>
              <a:rPr lang="fa-IR" sz="1450" dirty="0" smtClean="0">
                <a:cs typeface="B Nazanin" panose="00000400000000000000" pitchFamily="2" charset="-78"/>
              </a:rPr>
              <a:t>: هر واقعه ناگهاني ناشي از عامل خارجي كه بدون قصد و اراده بيمه شده رخ دهد و منجر به جرح، نقص عضو، ازكارافتادگي و يا فوت بيمه شده گردد.</a:t>
            </a:r>
            <a:br>
              <a:rPr lang="fa-IR" sz="1450" dirty="0" smtClean="0">
                <a:cs typeface="B Nazanin" panose="00000400000000000000" pitchFamily="2" charset="-78"/>
              </a:rPr>
            </a:br>
            <a:r>
              <a:rPr lang="fa-IR" sz="1450" dirty="0" smtClean="0">
                <a:solidFill>
                  <a:srgbClr val="FF0000"/>
                </a:solidFill>
                <a:cs typeface="B Nazanin" panose="00000400000000000000" pitchFamily="2" charset="-78"/>
              </a:rPr>
              <a:t>۷-بيماري</a:t>
            </a:r>
            <a:r>
              <a:rPr lang="fa-IR" sz="1450" dirty="0" smtClean="0">
                <a:cs typeface="B Nazanin" panose="00000400000000000000" pitchFamily="2" charset="-78"/>
              </a:rPr>
              <a:t>: وضعيت جسمي يا رواني غيرطبيعي به تشخيص پزشک كه موجب اختلال در عملکرد طبيعي و جهاز مختلف بدن گردد.</a:t>
            </a:r>
          </a:p>
          <a:p>
            <a:pPr algn="r" defTabSz="941388" rtl="1"/>
            <a:r>
              <a:rPr lang="fa-IR" sz="1450" dirty="0" smtClean="0">
                <a:cs typeface="B Nazanin" panose="00000400000000000000" pitchFamily="2" charset="-78"/>
              </a:rPr>
              <a:t>8-به </a:t>
            </a:r>
            <a:r>
              <a:rPr lang="fa-IR" sz="1450" dirty="0">
                <a:cs typeface="B Nazanin" panose="00000400000000000000" pitchFamily="2" charset="-78"/>
              </a:rPr>
              <a:t>اعمال جراحي اطلاق ميشود كه نيازمند مراقبت كمتر از يک شبانه و روز باشد</a:t>
            </a:r>
            <a:r>
              <a:rPr lang="fa-IR" sz="1450" dirty="0" smtClean="0">
                <a:cs typeface="B Nazanin" panose="00000400000000000000" pitchFamily="2" charset="-78"/>
              </a:rPr>
              <a:t>. </a:t>
            </a:r>
            <a:r>
              <a:rPr lang="en-US" sz="1450" dirty="0" smtClean="0">
                <a:solidFill>
                  <a:srgbClr val="FF0000"/>
                </a:solidFill>
                <a:cs typeface="B Nazanin" panose="00000400000000000000" pitchFamily="2" charset="-78"/>
              </a:rPr>
              <a:t>(Day care)</a:t>
            </a:r>
            <a:r>
              <a:rPr lang="fa-IR" sz="1500" dirty="0">
                <a:cs typeface="B Nazanin" panose="00000400000000000000" pitchFamily="2" charset="-78"/>
              </a:rPr>
              <a:t/>
            </a:r>
            <a:br>
              <a:rPr lang="fa-IR" sz="1500" dirty="0">
                <a:cs typeface="B Nazanin" panose="00000400000000000000" pitchFamily="2" charset="-78"/>
              </a:rPr>
            </a:br>
            <a:endParaRPr lang="en-US" sz="1500" dirty="0">
              <a:cs typeface="B Nazanin" panose="00000400000000000000" pitchFamily="2" charset="-78"/>
            </a:endParaRPr>
          </a:p>
        </p:txBody>
      </p:sp>
      <p:pic>
        <p:nvPicPr>
          <p:cNvPr id="4" name="Picture 3">
            <a:extLst>
              <a:ext uri="{FF2B5EF4-FFF2-40B4-BE49-F238E27FC236}">
                <a16:creationId xmlns:a16="http://schemas.microsoft.com/office/drawing/2014/main" id="{700391D1-7D1A-1531-8ABB-14954564BA7A}"/>
              </a:ext>
            </a:extLst>
          </p:cNvPr>
          <p:cNvPicPr>
            <a:picLocks noChangeAspect="1"/>
          </p:cNvPicPr>
          <p:nvPr/>
        </p:nvPicPr>
        <p:blipFill>
          <a:blip r:embed="rId2"/>
          <a:stretch>
            <a:fillRect/>
          </a:stretch>
        </p:blipFill>
        <p:spPr>
          <a:xfrm>
            <a:off x="339571" y="235135"/>
            <a:ext cx="1461731" cy="1447016"/>
          </a:xfrm>
          <a:prstGeom prst="rect">
            <a:avLst/>
          </a:prstGeom>
        </p:spPr>
      </p:pic>
      <p:sp>
        <p:nvSpPr>
          <p:cNvPr id="5" name="Rectangle 4"/>
          <p:cNvSpPr/>
          <p:nvPr/>
        </p:nvSpPr>
        <p:spPr>
          <a:xfrm>
            <a:off x="6680949" y="5644746"/>
            <a:ext cx="1243208" cy="369332"/>
          </a:xfrm>
          <a:prstGeom prst="rect">
            <a:avLst/>
          </a:prstGeom>
        </p:spPr>
        <p:txBody>
          <a:bodyPr wrap="square">
            <a:spAutoFit/>
          </a:bodyPr>
          <a:lstStyle/>
          <a:p>
            <a:r>
              <a:rPr lang="fa-IR" dirty="0" smtClean="0">
                <a:cs typeface="B Nazanin" panose="00000400000000000000" pitchFamily="2" charset="-78"/>
              </a:rPr>
              <a:t>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71" y="2610337"/>
            <a:ext cx="2045995" cy="25231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62147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10036486" cy="688989"/>
          </a:xfrm>
        </p:spPr>
        <p:txBody>
          <a:bodyPr>
            <a:normAutofit/>
          </a:bodyPr>
          <a:lstStyle/>
          <a:p>
            <a:pPr algn="r"/>
            <a:r>
              <a:rPr lang="fa-IR" sz="3000" dirty="0" smtClean="0">
                <a:solidFill>
                  <a:schemeClr val="bg1"/>
                </a:solidFill>
                <a:cs typeface="B Titr" panose="00000700000000000000" pitchFamily="2" charset="-78"/>
              </a:rPr>
              <a:t>تعریف اصطلاحات</a:t>
            </a:r>
            <a:endParaRPr lang="en-US" sz="3000" dirty="0">
              <a:solidFill>
                <a:schemeClr val="bg1"/>
              </a:solidFill>
              <a:cs typeface="B Titr" panose="00000700000000000000" pitchFamily="2" charset="-78"/>
            </a:endParaRPr>
          </a:p>
        </p:txBody>
      </p:sp>
      <p:sp>
        <p:nvSpPr>
          <p:cNvPr id="3" name="Content Placeholder 2"/>
          <p:cNvSpPr>
            <a:spLocks noGrp="1"/>
          </p:cNvSpPr>
          <p:nvPr>
            <p:ph idx="1"/>
          </p:nvPr>
        </p:nvSpPr>
        <p:spPr>
          <a:xfrm>
            <a:off x="1206656" y="1690890"/>
            <a:ext cx="9905999" cy="4786822"/>
          </a:xfrm>
        </p:spPr>
        <p:txBody>
          <a:bodyPr>
            <a:noAutofit/>
          </a:bodyPr>
          <a:lstStyle/>
          <a:p>
            <a:pPr lvl="8" algn="r"/>
            <a:r>
              <a:rPr lang="fa-IR" sz="1500" dirty="0" smtClean="0">
                <a:solidFill>
                  <a:srgbClr val="FF0000"/>
                </a:solidFill>
                <a:cs typeface="B Nazanin" panose="00000400000000000000" pitchFamily="2" charset="-78"/>
              </a:rPr>
              <a:t>9-حق بيمه</a:t>
            </a:r>
            <a:r>
              <a:rPr lang="fa-IR" sz="1500" dirty="0">
                <a:solidFill>
                  <a:srgbClr val="FF0000"/>
                </a:solidFill>
                <a:cs typeface="B Nazanin" panose="00000400000000000000" pitchFamily="2" charset="-78"/>
              </a:rPr>
              <a:t>: </a:t>
            </a:r>
            <a:r>
              <a:rPr lang="fa-IR" sz="1500" dirty="0">
                <a:cs typeface="B Nazanin" panose="00000400000000000000" pitchFamily="2" charset="-78"/>
              </a:rPr>
              <a:t>وجهي است كه </a:t>
            </a:r>
            <a:r>
              <a:rPr lang="fa-IR" sz="1500" dirty="0" smtClean="0">
                <a:cs typeface="B Nazanin" panose="00000400000000000000" pitchFamily="2" charset="-78"/>
              </a:rPr>
              <a:t>بيمه گذار </a:t>
            </a:r>
            <a:r>
              <a:rPr lang="fa-IR" sz="1500" dirty="0">
                <a:cs typeface="B Nazanin" panose="00000400000000000000" pitchFamily="2" charset="-78"/>
              </a:rPr>
              <a:t>بايد در مقابل تعهدات </a:t>
            </a:r>
            <a:r>
              <a:rPr lang="fa-IR" sz="1500" dirty="0" smtClean="0">
                <a:cs typeface="B Nazanin" panose="00000400000000000000" pitchFamily="2" charset="-78"/>
              </a:rPr>
              <a:t>بيمه گر بپردازد.</a:t>
            </a:r>
            <a:endParaRPr lang="en-US" sz="1500" dirty="0" smtClean="0">
              <a:cs typeface="B Nazanin" panose="00000400000000000000" pitchFamily="2" charset="-78"/>
            </a:endParaRPr>
          </a:p>
          <a:p>
            <a:pPr lvl="8" algn="r"/>
            <a:r>
              <a:rPr lang="fa-IR" sz="1500" dirty="0" smtClean="0">
                <a:solidFill>
                  <a:srgbClr val="FF0000"/>
                </a:solidFill>
                <a:cs typeface="B Nazanin" panose="00000400000000000000" pitchFamily="2" charset="-78"/>
              </a:rPr>
              <a:t>10-حق بيمه </a:t>
            </a:r>
            <a:r>
              <a:rPr lang="fa-IR" sz="1500" dirty="0">
                <a:solidFill>
                  <a:srgbClr val="FF0000"/>
                </a:solidFill>
                <a:cs typeface="B Nazanin" panose="00000400000000000000" pitchFamily="2" charset="-78"/>
              </a:rPr>
              <a:t>شناور </a:t>
            </a:r>
            <a:r>
              <a:rPr lang="fa-IR" sz="1500" dirty="0">
                <a:cs typeface="B Nazanin" panose="00000400000000000000" pitchFamily="2" charset="-78"/>
              </a:rPr>
              <a:t>: وجهي است كه ميزان اوليه آن هنگام صدور </a:t>
            </a:r>
            <a:r>
              <a:rPr lang="fa-IR" sz="1500" dirty="0" smtClean="0">
                <a:cs typeface="B Nazanin" panose="00000400000000000000" pitchFamily="2" charset="-78"/>
              </a:rPr>
              <a:t>بيمه نامه </a:t>
            </a:r>
            <a:r>
              <a:rPr lang="fa-IR" sz="1500" dirty="0">
                <a:cs typeface="B Nazanin" panose="00000400000000000000" pitchFamily="2" charset="-78"/>
              </a:rPr>
              <a:t>توسط </a:t>
            </a:r>
            <a:r>
              <a:rPr lang="fa-IR" sz="1500" dirty="0" smtClean="0">
                <a:cs typeface="B Nazanin" panose="00000400000000000000" pitchFamily="2" charset="-78"/>
              </a:rPr>
              <a:t>بيمه گر برآورد ميشودو میزان قطعي آن بر اساس عملکرد هر بيمه نامه تعيين و طي الحاقيه به بيمه گذار اعلام ميگردد</a:t>
            </a:r>
            <a:r>
              <a:rPr lang="fa-IR" sz="1500" dirty="0">
                <a:cs typeface="B Nazanin" panose="00000400000000000000" pitchFamily="2" charset="-78"/>
              </a:rPr>
              <a:t/>
            </a:r>
            <a:br>
              <a:rPr lang="fa-IR" sz="1500" dirty="0">
                <a:cs typeface="B Nazanin" panose="00000400000000000000" pitchFamily="2" charset="-78"/>
              </a:rPr>
            </a:br>
            <a:r>
              <a:rPr lang="fa-IR" sz="1500" dirty="0" smtClean="0">
                <a:solidFill>
                  <a:srgbClr val="FF0000"/>
                </a:solidFill>
                <a:cs typeface="B Nazanin" panose="00000400000000000000" pitchFamily="2" charset="-78"/>
              </a:rPr>
              <a:t>11-دوره </a:t>
            </a:r>
            <a:r>
              <a:rPr lang="fa-IR" sz="1500" dirty="0">
                <a:solidFill>
                  <a:srgbClr val="FF0000"/>
                </a:solidFill>
                <a:cs typeface="B Nazanin" panose="00000400000000000000" pitchFamily="2" charset="-78"/>
              </a:rPr>
              <a:t>انتظار: </a:t>
            </a:r>
            <a:r>
              <a:rPr lang="fa-IR" sz="1500" dirty="0" smtClean="0">
                <a:cs typeface="B Nazanin" panose="00000400000000000000" pitchFamily="2" charset="-78"/>
              </a:rPr>
              <a:t>دوره اي </a:t>
            </a:r>
            <a:r>
              <a:rPr lang="fa-IR" sz="1500" dirty="0">
                <a:cs typeface="B Nazanin" panose="00000400000000000000" pitchFamily="2" charset="-78"/>
              </a:rPr>
              <a:t>است كه از ابتداي پوشش </a:t>
            </a:r>
            <a:r>
              <a:rPr lang="fa-IR" sz="1500" dirty="0" smtClean="0">
                <a:cs typeface="B Nazanin" panose="00000400000000000000" pitchFamily="2" charset="-78"/>
              </a:rPr>
              <a:t>بيمه اي بيمه شده </a:t>
            </a:r>
            <a:r>
              <a:rPr lang="fa-IR" sz="1500" dirty="0">
                <a:cs typeface="B Nazanin" panose="00000400000000000000" pitchFamily="2" charset="-78"/>
              </a:rPr>
              <a:t>تا مدت معيني ادامه دارد، جبران </a:t>
            </a:r>
            <a:r>
              <a:rPr lang="fa-IR" sz="1500" dirty="0" smtClean="0">
                <a:cs typeface="B Nazanin" panose="00000400000000000000" pitchFamily="2" charset="-78"/>
              </a:rPr>
              <a:t>خسارتهای درماني </a:t>
            </a:r>
            <a:r>
              <a:rPr lang="fa-IR" sz="1500" dirty="0">
                <a:cs typeface="B Nazanin" panose="00000400000000000000" pitchFamily="2" charset="-78"/>
              </a:rPr>
              <a:t>كه در اين دوره رخ دهد، از شمول تعهدات </a:t>
            </a:r>
            <a:r>
              <a:rPr lang="fa-IR" sz="1500" dirty="0" smtClean="0">
                <a:cs typeface="B Nazanin" panose="00000400000000000000" pitchFamily="2" charset="-78"/>
              </a:rPr>
              <a:t>بيمه گر </a:t>
            </a:r>
            <a:r>
              <a:rPr lang="fa-IR" sz="1500" dirty="0">
                <a:cs typeface="B Nazanin" panose="00000400000000000000" pitchFamily="2" charset="-78"/>
              </a:rPr>
              <a:t>خارج </a:t>
            </a:r>
            <a:r>
              <a:rPr lang="fa-IR" sz="1500" dirty="0" smtClean="0">
                <a:cs typeface="B Nazanin" panose="00000400000000000000" pitchFamily="2" charset="-78"/>
              </a:rPr>
              <a:t>است.</a:t>
            </a:r>
            <a:r>
              <a:rPr lang="en-US" sz="1500" dirty="0" smtClean="0">
                <a:cs typeface="B Nazanin" panose="00000400000000000000" pitchFamily="2" charset="-78"/>
              </a:rPr>
              <a:t> </a:t>
            </a:r>
            <a:r>
              <a:rPr lang="fa-IR" sz="1500" dirty="0">
                <a:cs typeface="B Nazanin" panose="00000400000000000000" pitchFamily="2" charset="-78"/>
              </a:rPr>
              <a:t/>
            </a:r>
            <a:br>
              <a:rPr lang="fa-IR" sz="1500" dirty="0">
                <a:cs typeface="B Nazanin" panose="00000400000000000000" pitchFamily="2" charset="-78"/>
              </a:rPr>
            </a:br>
            <a:r>
              <a:rPr lang="fa-IR" sz="1500" dirty="0" smtClean="0">
                <a:cs typeface="B Nazanin" panose="00000400000000000000" pitchFamily="2" charset="-78"/>
              </a:rPr>
              <a:t>( </a:t>
            </a:r>
            <a:r>
              <a:rPr lang="fa-IR" sz="1500" u="sng" dirty="0" smtClean="0">
                <a:cs typeface="B Nazanin" panose="00000400000000000000" pitchFamily="2" charset="-78"/>
              </a:rPr>
              <a:t>برای زایمان 9 ماه جهت گروه زیر 250 نفر </a:t>
            </a:r>
            <a:r>
              <a:rPr lang="fa-IR" sz="1500" dirty="0" smtClean="0">
                <a:cs typeface="B Nazanin" panose="00000400000000000000" pitchFamily="2" charset="-78"/>
              </a:rPr>
              <a:t>و </a:t>
            </a:r>
            <a:r>
              <a:rPr lang="fa-IR" sz="1500" u="sng" dirty="0" smtClean="0">
                <a:cs typeface="B Nazanin" panose="00000400000000000000" pitchFamily="2" charset="-78"/>
              </a:rPr>
              <a:t>6 ماه برای سایر گروه ها </a:t>
            </a:r>
            <a:r>
              <a:rPr lang="fa-IR" sz="1500" dirty="0" smtClean="0">
                <a:cs typeface="B Nazanin" panose="00000400000000000000" pitchFamily="2" charset="-78"/>
              </a:rPr>
              <a:t>،</a:t>
            </a:r>
            <a:r>
              <a:rPr lang="fa-IR" sz="1500" u="sng" dirty="0" smtClean="0">
                <a:cs typeface="B Nazanin" panose="00000400000000000000" pitchFamily="2" charset="-78"/>
              </a:rPr>
              <a:t>برای بیماریهایی مثل فتق و گواتر ،لوزه و سل ،دیسک ستون فقرات و کاتاراکت و... 3 ماه می باشد</a:t>
            </a:r>
            <a:r>
              <a:rPr lang="fa-IR" sz="1500" dirty="0" smtClean="0">
                <a:cs typeface="B Nazanin" panose="00000400000000000000" pitchFamily="2" charset="-78"/>
              </a:rPr>
              <a:t>.)</a:t>
            </a:r>
            <a:r>
              <a:rPr lang="fa-IR" sz="1500" dirty="0">
                <a:cs typeface="B Nazanin" panose="00000400000000000000" pitchFamily="2" charset="-78"/>
              </a:rPr>
              <a:t/>
            </a:r>
            <a:br>
              <a:rPr lang="fa-IR" sz="1500" dirty="0">
                <a:cs typeface="B Nazanin" panose="00000400000000000000" pitchFamily="2" charset="-78"/>
              </a:rPr>
            </a:br>
            <a:r>
              <a:rPr lang="fa-IR" sz="1500" dirty="0" smtClean="0">
                <a:solidFill>
                  <a:srgbClr val="FF0000"/>
                </a:solidFill>
                <a:cs typeface="B Nazanin" panose="00000400000000000000" pitchFamily="2" charset="-78"/>
              </a:rPr>
              <a:t>12-خسارت ارزيابي </a:t>
            </a:r>
            <a:r>
              <a:rPr lang="fa-IR" sz="1500" dirty="0">
                <a:solidFill>
                  <a:srgbClr val="FF0000"/>
                </a:solidFill>
                <a:cs typeface="B Nazanin" panose="00000400000000000000" pitchFamily="2" charset="-78"/>
              </a:rPr>
              <a:t>شده</a:t>
            </a:r>
            <a:r>
              <a:rPr lang="fa-IR" sz="1500" dirty="0">
                <a:cs typeface="B Nazanin" panose="00000400000000000000" pitchFamily="2" charset="-78"/>
              </a:rPr>
              <a:t>: مبلغي كه بر اساس شرايط </a:t>
            </a:r>
            <a:r>
              <a:rPr lang="fa-IR" sz="1500" dirty="0" smtClean="0">
                <a:cs typeface="B Nazanin" panose="00000400000000000000" pitchFamily="2" charset="-78"/>
              </a:rPr>
              <a:t>بيمه نامه </a:t>
            </a:r>
            <a:r>
              <a:rPr lang="fa-IR" sz="1500" dirty="0">
                <a:cs typeface="B Nazanin" panose="00000400000000000000" pitchFamily="2" charset="-78"/>
              </a:rPr>
              <a:t>و اعمال </a:t>
            </a:r>
            <a:r>
              <a:rPr lang="fa-IR" sz="1500" dirty="0" smtClean="0">
                <a:cs typeface="B Nazanin" panose="00000400000000000000" pitchFamily="2" charset="-78"/>
              </a:rPr>
              <a:t>تعرفه هاي </a:t>
            </a:r>
            <a:r>
              <a:rPr lang="fa-IR" sz="1500" dirty="0">
                <a:cs typeface="B Nazanin" panose="00000400000000000000" pitchFamily="2" charset="-78"/>
              </a:rPr>
              <a:t>تشخيصي</a:t>
            </a:r>
            <a:r>
              <a:rPr lang="fa-IR" sz="1500" dirty="0" smtClean="0">
                <a:cs typeface="B Nazanin" panose="00000400000000000000" pitchFamily="2" charset="-78"/>
              </a:rPr>
              <a:t>– درماني </a:t>
            </a:r>
            <a:r>
              <a:rPr lang="fa-IR" sz="1500" dirty="0">
                <a:cs typeface="B Nazanin" panose="00000400000000000000" pitchFamily="2" charset="-78"/>
              </a:rPr>
              <a:t>مصوب </a:t>
            </a:r>
            <a:r>
              <a:rPr lang="fa-IR" sz="1500" dirty="0" smtClean="0">
                <a:cs typeface="B Nazanin" panose="00000400000000000000" pitchFamily="2" charset="-78"/>
              </a:rPr>
              <a:t>مراجع ذيصلاح </a:t>
            </a:r>
            <a:r>
              <a:rPr lang="fa-IR" sz="1500" dirty="0">
                <a:cs typeface="B Nazanin" panose="00000400000000000000" pitchFamily="2" charset="-78"/>
              </a:rPr>
              <a:t>قانوني تعيين ميگردد.</a:t>
            </a:r>
            <a:br>
              <a:rPr lang="fa-IR" sz="1500" dirty="0">
                <a:cs typeface="B Nazanin" panose="00000400000000000000" pitchFamily="2" charset="-78"/>
              </a:rPr>
            </a:br>
            <a:r>
              <a:rPr lang="fa-IR" sz="1500" dirty="0">
                <a:solidFill>
                  <a:srgbClr val="FF0000"/>
                </a:solidFill>
                <a:cs typeface="B Nazanin" panose="00000400000000000000" pitchFamily="2" charset="-78"/>
              </a:rPr>
              <a:t>13-فرانشيز</a:t>
            </a:r>
            <a:r>
              <a:rPr lang="fa-IR" sz="1500" dirty="0">
                <a:cs typeface="B Nazanin" panose="00000400000000000000" pitchFamily="2" charset="-78"/>
              </a:rPr>
              <a:t>: سهم </a:t>
            </a:r>
            <a:r>
              <a:rPr lang="fa-IR" sz="1500" dirty="0" smtClean="0">
                <a:cs typeface="B Nazanin" panose="00000400000000000000" pitchFamily="2" charset="-78"/>
              </a:rPr>
              <a:t>بيمه شده </a:t>
            </a:r>
            <a:r>
              <a:rPr lang="fa-IR" sz="1500" dirty="0">
                <a:cs typeface="B Nazanin" panose="00000400000000000000" pitchFamily="2" charset="-78"/>
              </a:rPr>
              <a:t>يا </a:t>
            </a:r>
            <a:r>
              <a:rPr lang="fa-IR" sz="1500" dirty="0" smtClean="0">
                <a:cs typeface="B Nazanin" panose="00000400000000000000" pitchFamily="2" charset="-78"/>
              </a:rPr>
              <a:t>بيمه گذار </a:t>
            </a:r>
            <a:r>
              <a:rPr lang="fa-IR" sz="1500" dirty="0">
                <a:cs typeface="B Nazanin" panose="00000400000000000000" pitchFamily="2" charset="-78"/>
              </a:rPr>
              <a:t>از خسارت ارزيابي شده كه ميزان آن وفق مقررات اين </a:t>
            </a:r>
            <a:r>
              <a:rPr lang="fa-IR" sz="1500" dirty="0" smtClean="0">
                <a:cs typeface="B Nazanin" panose="00000400000000000000" pitchFamily="2" charset="-78"/>
              </a:rPr>
              <a:t>آيين نامه تعيين ميشود</a:t>
            </a:r>
            <a:r>
              <a:rPr lang="fa-IR" sz="1500" dirty="0">
                <a:cs typeface="B Nazanin" panose="00000400000000000000" pitchFamily="2" charset="-78"/>
              </a:rPr>
              <a:t>.</a:t>
            </a:r>
            <a:br>
              <a:rPr lang="fa-IR" sz="1500" dirty="0">
                <a:cs typeface="B Nazanin" panose="00000400000000000000" pitchFamily="2" charset="-78"/>
              </a:rPr>
            </a:br>
            <a:r>
              <a:rPr lang="fa-IR" sz="1500" dirty="0">
                <a:solidFill>
                  <a:srgbClr val="FF0000"/>
                </a:solidFill>
                <a:cs typeface="B Nazanin" panose="00000400000000000000" pitchFamily="2" charset="-78"/>
              </a:rPr>
              <a:t>14-خسارت قابل پرداخت: </a:t>
            </a:r>
            <a:r>
              <a:rPr lang="fa-IR" sz="1500" dirty="0">
                <a:cs typeface="B Nazanin" panose="00000400000000000000" pitchFamily="2" charset="-78"/>
              </a:rPr>
              <a:t>مبلغي كه </a:t>
            </a:r>
            <a:r>
              <a:rPr lang="fa-IR" sz="1500" dirty="0" smtClean="0">
                <a:cs typeface="B Nazanin" panose="00000400000000000000" pitchFamily="2" charset="-78"/>
              </a:rPr>
              <a:t>بيمه گر </a:t>
            </a:r>
            <a:r>
              <a:rPr lang="fa-IR" sz="1500" dirty="0">
                <a:cs typeface="B Nazanin" panose="00000400000000000000" pitchFamily="2" charset="-78"/>
              </a:rPr>
              <a:t>پس از كسر فرانشيز از خسارت ارزيابي شده حداكثر تا سقف </a:t>
            </a:r>
            <a:r>
              <a:rPr lang="fa-IR" sz="1500" dirty="0" smtClean="0">
                <a:cs typeface="B Nazanin" panose="00000400000000000000" pitchFamily="2" charset="-78"/>
              </a:rPr>
              <a:t>تعهدات بيمه نامه </a:t>
            </a:r>
            <a:r>
              <a:rPr lang="fa-IR" sz="1500" dirty="0">
                <a:cs typeface="B Nazanin" panose="00000400000000000000" pitchFamily="2" charset="-78"/>
              </a:rPr>
              <a:t>پرداخت مينمايد.</a:t>
            </a:r>
            <a:br>
              <a:rPr lang="fa-IR" sz="1500" dirty="0">
                <a:cs typeface="B Nazanin" panose="00000400000000000000" pitchFamily="2" charset="-78"/>
              </a:rPr>
            </a:br>
            <a:r>
              <a:rPr lang="fa-IR" sz="1500" dirty="0">
                <a:solidFill>
                  <a:srgbClr val="FF0000"/>
                </a:solidFill>
                <a:cs typeface="B Nazanin" panose="00000400000000000000" pitchFamily="2" charset="-78"/>
              </a:rPr>
              <a:t>15-مدت بيمه: </a:t>
            </a:r>
            <a:r>
              <a:rPr lang="fa-IR" sz="1500" dirty="0">
                <a:cs typeface="B Nazanin" panose="00000400000000000000" pitchFamily="2" charset="-78"/>
              </a:rPr>
              <a:t>مدت بيمه معادل يکسال كامل شمسي است كه آغاز و پايان آن با توافق طرفين در </a:t>
            </a:r>
            <a:r>
              <a:rPr lang="fa-IR" sz="1500" dirty="0" smtClean="0">
                <a:cs typeface="B Nazanin" panose="00000400000000000000" pitchFamily="2" charset="-78"/>
              </a:rPr>
              <a:t>بيمه نامه درج ميگردد.</a:t>
            </a:r>
            <a:r>
              <a:rPr lang="fa-IR" sz="1500" dirty="0">
                <a:cs typeface="B Nazanin" panose="00000400000000000000" pitchFamily="2" charset="-78"/>
              </a:rPr>
              <a:t> </a:t>
            </a:r>
            <a:endParaRPr lang="en-US" sz="1500" dirty="0">
              <a:cs typeface="B Nazanin" panose="00000400000000000000" pitchFamily="2" charset="-78"/>
            </a:endParaRPr>
          </a:p>
        </p:txBody>
      </p:sp>
      <p:pic>
        <p:nvPicPr>
          <p:cNvPr id="4" name="Picture 3">
            <a:extLst>
              <a:ext uri="{FF2B5EF4-FFF2-40B4-BE49-F238E27FC236}">
                <a16:creationId xmlns:a16="http://schemas.microsoft.com/office/drawing/2014/main" id="{700391D1-7D1A-1531-8ABB-14954564BA7A}"/>
              </a:ext>
            </a:extLst>
          </p:cNvPr>
          <p:cNvPicPr>
            <a:picLocks noChangeAspect="1"/>
          </p:cNvPicPr>
          <p:nvPr/>
        </p:nvPicPr>
        <p:blipFill>
          <a:blip r:embed="rId2"/>
          <a:stretch>
            <a:fillRect/>
          </a:stretch>
        </p:blipFill>
        <p:spPr>
          <a:xfrm>
            <a:off x="339571" y="235135"/>
            <a:ext cx="1461731" cy="14470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302" y="2142832"/>
            <a:ext cx="2045995" cy="30102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5450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Wisp</Template>
  <TotalTime>2422</TotalTime>
  <Words>3684</Words>
  <Application>Microsoft Office PowerPoint</Application>
  <PresentationFormat>Widescreen</PresentationFormat>
  <Paragraphs>374</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2  Titr</vt:lpstr>
      <vt:lpstr>Arial</vt:lpstr>
      <vt:lpstr>B Nazanin</vt:lpstr>
      <vt:lpstr>B Titr</vt:lpstr>
      <vt:lpstr>Times New Roman</vt:lpstr>
      <vt:lpstr>Trebuchet MS</vt:lpstr>
      <vt:lpstr>Tw Cen MT</vt:lpstr>
      <vt:lpstr>Circuit</vt:lpstr>
      <vt:lpstr>(بیمه تکمیل درمان)  تهیه کننده : الهام قربانی  </vt:lpstr>
      <vt:lpstr>بيمه نامه تکمیل درمان</vt:lpstr>
      <vt:lpstr>تاريخچه بيمه نامه تکمیل درمان در ایران</vt:lpstr>
      <vt:lpstr>انواع بيمه های اشخاص</vt:lpstr>
      <vt:lpstr>انواع بيمه نامه هاي گروهی</vt:lpstr>
      <vt:lpstr>بیمه نامه تکمیل درمان گروهی</vt:lpstr>
      <vt:lpstr>فصل1: کلیات</vt:lpstr>
      <vt:lpstr>تعریف اصطلاحات</vt:lpstr>
      <vt:lpstr>تعریف اصطلاحات</vt:lpstr>
      <vt:lpstr>فصل2: پوشش های قابل ارائه</vt:lpstr>
      <vt:lpstr>ماده 3 بند الف ( پوشش های اصلی بیمه نامه)</vt:lpstr>
      <vt:lpstr>در بند بستری موارد ذیل به بیمه گزار پیشنهاد میگردد:</vt:lpstr>
      <vt:lpstr>ماده 3 بند ب ( پوشش های اضافی)</vt:lpstr>
      <vt:lpstr>1-جراحی خاص - (200%)</vt:lpstr>
      <vt:lpstr>2-زایمان ( 50%  )    3- نازائی   (50%  ) </vt:lpstr>
      <vt:lpstr>4-هزینه های پاراکلینیکی ( 50%)</vt:lpstr>
      <vt:lpstr>موارد ذیل به بیمه گزار پیشنهاد میگردد:</vt:lpstr>
      <vt:lpstr>5-ویزیت و دارو( 5%)</vt:lpstr>
      <vt:lpstr>موارد ذیل به بیمه گزار پیشنهاد میگردد:</vt:lpstr>
      <vt:lpstr>6-دندانپزشکی( 15%)</vt:lpstr>
      <vt:lpstr>7-عینک و لنز طبی  ( 2%)</vt:lpstr>
      <vt:lpstr>9- رفع عیوب انکساری  (15%)</vt:lpstr>
      <vt:lpstr>9- سمعک   (10%)</vt:lpstr>
      <vt:lpstr>10-جراحی مجاز سرپائی   (10%)</vt:lpstr>
      <vt:lpstr>فهرست اعمال غیر مجاز سرپایی</vt:lpstr>
      <vt:lpstr>11-اروتز   ( 2%)</vt:lpstr>
      <vt:lpstr>موارد ذیل به بیمه گزار پیشنهاد میگردد:</vt:lpstr>
      <vt:lpstr>12-جبران هزینه تهیه اعضای طبیعی بدن ( تا سقف بیمارستانی)</vt:lpstr>
      <vt:lpstr>تصویر بیمه نامه درمان</vt:lpstr>
      <vt:lpstr>فصل3:سایر شرایط</vt:lpstr>
      <vt:lpstr>فصل3:سایر شرایط</vt:lpstr>
      <vt:lpstr>استثنائات بیمه نامه تکمیل درمان</vt:lpstr>
      <vt:lpstr>فصل3:سایر شرایط</vt:lpstr>
      <vt:lpstr>ادامه ...</vt:lpstr>
      <vt:lpstr>ادامه...</vt:lpstr>
      <vt:lpstr>ادامه ...</vt:lpstr>
      <vt:lpstr>فصل4:سایر مقررات</vt:lpstr>
      <vt:lpstr>فصل4:سایر مقررات</vt:lpstr>
      <vt:lpstr>روش های صدور بیمه نامه</vt:lpstr>
      <vt:lpstr>مراحل استعلام و صدور بیمه نامه</vt:lpstr>
      <vt:lpstr>نحوه محاسبات حق بیمه مطابق آیین نامه شورای عالی بیمه</vt:lpstr>
      <vt:lpstr>نحوه محاسبات حق بیمه مطابق آیین نامه شورای عالی بیمه</vt:lpstr>
      <vt:lpstr>نحوه محاسبات حق بیمه مطابق آیین نامه شورای عالی بیمه</vt:lpstr>
      <vt:lpstr>نحوه محاسبات حق بیمه مطابق آیین نامه شورای عالی بیمه</vt:lpstr>
      <vt:lpstr>نحوه محاسبات حق بیمه</vt:lpstr>
      <vt:lpstr>نحوه محاسبات حق بیمه مطابق آیین نامه شورای عالی بیمه</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Rgn</dc:creator>
  <cp:lastModifiedBy>الهام قربانی</cp:lastModifiedBy>
  <cp:revision>561</cp:revision>
  <dcterms:created xsi:type="dcterms:W3CDTF">2023-02-02T15:17:23Z</dcterms:created>
  <dcterms:modified xsi:type="dcterms:W3CDTF">2023-04-24T10:34:17Z</dcterms:modified>
</cp:coreProperties>
</file>