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2"/>
  </p:notesMasterIdLst>
  <p:sldIdLst>
    <p:sldId id="256" r:id="rId2"/>
    <p:sldId id="257" r:id="rId3"/>
    <p:sldId id="258" r:id="rId4"/>
    <p:sldId id="286" r:id="rId5"/>
    <p:sldId id="284" r:id="rId6"/>
    <p:sldId id="260" r:id="rId7"/>
    <p:sldId id="261" r:id="rId8"/>
    <p:sldId id="262" r:id="rId9"/>
    <p:sldId id="263" r:id="rId10"/>
    <p:sldId id="264" r:id="rId11"/>
    <p:sldId id="287" r:id="rId12"/>
    <p:sldId id="283" r:id="rId13"/>
    <p:sldId id="265" r:id="rId14"/>
    <p:sldId id="266" r:id="rId15"/>
    <p:sldId id="282" r:id="rId16"/>
    <p:sldId id="279" r:id="rId17"/>
    <p:sldId id="280" r:id="rId18"/>
    <p:sldId id="281" r:id="rId19"/>
    <p:sldId id="285" r:id="rId20"/>
    <p:sldId id="28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داود راستگو" initials="داود" lastIdx="0" clrIdx="0">
    <p:extLst>
      <p:ext uri="{19B8F6BF-5375-455C-9EA6-DF929625EA0E}">
        <p15:presenceInfo xmlns:p15="http://schemas.microsoft.com/office/powerpoint/2012/main" userId="S-1-5-21-3469946556-3478359029-2985822410-11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3E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E8C5A0-3D7E-43E7-B726-CDCF32489FFD}"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19E5B2DA-4952-45D7-BB5A-7A849A37F5A9}">
      <dgm:prSet phldrT="[Text]"/>
      <dgm:spPr/>
      <dgm:t>
        <a:bodyPr/>
        <a:lstStyle/>
        <a:p>
          <a:pPr rtl="1"/>
          <a:r>
            <a:rPr lang="fa-IR" b="1" dirty="0">
              <a:solidFill>
                <a:schemeClr val="bg1"/>
              </a:solidFill>
              <a:cs typeface="B Titr" pitchFamily="2" charset="-78"/>
            </a:rPr>
            <a:t>مقدمه </a:t>
          </a:r>
          <a:endParaRPr lang="en-US" dirty="0">
            <a:solidFill>
              <a:schemeClr val="bg1"/>
            </a:solidFill>
            <a:cs typeface="B Titr" panose="00000700000000000000" pitchFamily="2" charset="-78"/>
          </a:endParaRPr>
        </a:p>
      </dgm:t>
    </dgm:pt>
    <dgm:pt modelId="{2DCBD613-2125-4622-B13D-6AFCBC080FBF}" type="parTrans" cxnId="{0C91D6BE-5F9F-45C6-8F8A-33566DF01FE2}">
      <dgm:prSet/>
      <dgm:spPr/>
      <dgm:t>
        <a:bodyPr/>
        <a:lstStyle/>
        <a:p>
          <a:pPr rtl="1"/>
          <a:endParaRPr lang="en-US">
            <a:cs typeface="B Titr" panose="00000700000000000000" pitchFamily="2" charset="-78"/>
          </a:endParaRPr>
        </a:p>
      </dgm:t>
    </dgm:pt>
    <dgm:pt modelId="{2110FAA4-BDCF-4046-8E71-B3611A06057F}" type="sibTrans" cxnId="{0C91D6BE-5F9F-45C6-8F8A-33566DF01FE2}">
      <dgm:prSet/>
      <dgm:spPr/>
      <dgm:t>
        <a:bodyPr/>
        <a:lstStyle/>
        <a:p>
          <a:pPr rtl="1"/>
          <a:endParaRPr lang="en-US">
            <a:cs typeface="B Titr" panose="00000700000000000000" pitchFamily="2" charset="-78"/>
          </a:endParaRPr>
        </a:p>
      </dgm:t>
    </dgm:pt>
    <dgm:pt modelId="{8414D0C8-FB9B-45BA-B623-9EAE5B109214}">
      <dgm:prSet phldrT="[Text]" custT="1"/>
      <dgm:spPr/>
      <dgm:t>
        <a:bodyPr/>
        <a:lstStyle/>
        <a:p>
          <a:pPr algn="just" rtl="1">
            <a:buNone/>
          </a:pPr>
          <a:r>
            <a:rPr lang="fa-IR" sz="2300" b="1" dirty="0">
              <a:cs typeface="B Titr" panose="00000700000000000000" pitchFamily="2" charset="-78"/>
            </a:rPr>
            <a:t>زندگی در جهان پرشتاب امروز مخاطرات زیادی به همراه دارد که گاه منجر به زیانهای غیر قابل جبرانی می گردد، بیمه مکانیزمی است که در آن ریسک (خطر) از اشخاص یا اموال به شرکتهای بیمه منتقل گردیده و در این بین شرکتهای بیمه با ایجاد صندوقی متشکل از پرداختهای بیمه شدگان (حق بیمه) به جبران خسارت یا پرداخت سرمایه اقدام می نمایند. </a:t>
          </a:r>
          <a:endParaRPr lang="en-US" sz="2300" dirty="0">
            <a:cs typeface="B Titr" panose="00000700000000000000" pitchFamily="2" charset="-78"/>
          </a:endParaRPr>
        </a:p>
      </dgm:t>
    </dgm:pt>
    <dgm:pt modelId="{AB537E5E-8829-4B9B-84ED-5E0E1B13B49C}" type="parTrans" cxnId="{44935C2C-9696-4608-8B35-82653E5C00F6}">
      <dgm:prSet/>
      <dgm:spPr/>
      <dgm:t>
        <a:bodyPr/>
        <a:lstStyle/>
        <a:p>
          <a:pPr rtl="1"/>
          <a:endParaRPr lang="en-US">
            <a:cs typeface="B Titr" panose="00000700000000000000" pitchFamily="2" charset="-78"/>
          </a:endParaRPr>
        </a:p>
      </dgm:t>
    </dgm:pt>
    <dgm:pt modelId="{D042D4F9-4F66-4832-88FB-C009708747E3}" type="sibTrans" cxnId="{44935C2C-9696-4608-8B35-82653E5C00F6}">
      <dgm:prSet/>
      <dgm:spPr/>
      <dgm:t>
        <a:bodyPr/>
        <a:lstStyle/>
        <a:p>
          <a:pPr rtl="1"/>
          <a:endParaRPr lang="en-US">
            <a:cs typeface="B Titr" panose="00000700000000000000" pitchFamily="2" charset="-78"/>
          </a:endParaRPr>
        </a:p>
      </dgm:t>
    </dgm:pt>
    <dgm:pt modelId="{2C6337E4-C895-4928-A79B-FAE24968045F}" type="pres">
      <dgm:prSet presAssocID="{D4E8C5A0-3D7E-43E7-B726-CDCF32489FFD}" presName="diagram" presStyleCnt="0">
        <dgm:presLayoutVars>
          <dgm:chPref val="1"/>
          <dgm:dir/>
          <dgm:animOne val="branch"/>
          <dgm:animLvl val="lvl"/>
          <dgm:resizeHandles/>
        </dgm:presLayoutVars>
      </dgm:prSet>
      <dgm:spPr/>
      <dgm:t>
        <a:bodyPr/>
        <a:lstStyle/>
        <a:p>
          <a:endParaRPr lang="en-US"/>
        </a:p>
      </dgm:t>
    </dgm:pt>
    <dgm:pt modelId="{382135B4-9D80-4CAE-891E-B90CCCFFD7AA}" type="pres">
      <dgm:prSet presAssocID="{19E5B2DA-4952-45D7-BB5A-7A849A37F5A9}" presName="root" presStyleCnt="0"/>
      <dgm:spPr/>
    </dgm:pt>
    <dgm:pt modelId="{2666E618-E777-4B51-8704-EA4AD2B5A6F5}" type="pres">
      <dgm:prSet presAssocID="{19E5B2DA-4952-45D7-BB5A-7A849A37F5A9}" presName="rootComposite" presStyleCnt="0"/>
      <dgm:spPr/>
    </dgm:pt>
    <dgm:pt modelId="{BE8783A4-3F02-44E2-BDC7-D8C94B8C647E}" type="pres">
      <dgm:prSet presAssocID="{19E5B2DA-4952-45D7-BB5A-7A849A37F5A9}" presName="rootText" presStyleLbl="node1" presStyleIdx="0" presStyleCnt="1"/>
      <dgm:spPr/>
      <dgm:t>
        <a:bodyPr/>
        <a:lstStyle/>
        <a:p>
          <a:endParaRPr lang="en-US"/>
        </a:p>
      </dgm:t>
    </dgm:pt>
    <dgm:pt modelId="{46734600-E4AE-49C7-B127-9675E3239756}" type="pres">
      <dgm:prSet presAssocID="{19E5B2DA-4952-45D7-BB5A-7A849A37F5A9}" presName="rootConnector" presStyleLbl="node1" presStyleIdx="0" presStyleCnt="1"/>
      <dgm:spPr/>
      <dgm:t>
        <a:bodyPr/>
        <a:lstStyle/>
        <a:p>
          <a:endParaRPr lang="en-US"/>
        </a:p>
      </dgm:t>
    </dgm:pt>
    <dgm:pt modelId="{AC4E86CA-53C8-4D79-A518-70C554CC8657}" type="pres">
      <dgm:prSet presAssocID="{19E5B2DA-4952-45D7-BB5A-7A849A37F5A9}" presName="childShape" presStyleCnt="0"/>
      <dgm:spPr/>
    </dgm:pt>
    <dgm:pt modelId="{25F8F0FA-1BBB-45F0-81CF-15491B47EE8F}" type="pres">
      <dgm:prSet presAssocID="{AB537E5E-8829-4B9B-84ED-5E0E1B13B49C}" presName="Name13" presStyleLbl="parChTrans1D2" presStyleIdx="0" presStyleCnt="1"/>
      <dgm:spPr/>
      <dgm:t>
        <a:bodyPr/>
        <a:lstStyle/>
        <a:p>
          <a:endParaRPr lang="en-US"/>
        </a:p>
      </dgm:t>
    </dgm:pt>
    <dgm:pt modelId="{23C74A71-ED2B-48DE-9E68-C1680B883993}" type="pres">
      <dgm:prSet presAssocID="{8414D0C8-FB9B-45BA-B623-9EAE5B109214}" presName="childText" presStyleLbl="bgAcc1" presStyleIdx="0" presStyleCnt="1" custScaleX="292879" custScaleY="207713">
        <dgm:presLayoutVars>
          <dgm:bulletEnabled val="1"/>
        </dgm:presLayoutVars>
      </dgm:prSet>
      <dgm:spPr/>
      <dgm:t>
        <a:bodyPr/>
        <a:lstStyle/>
        <a:p>
          <a:endParaRPr lang="en-US"/>
        </a:p>
      </dgm:t>
    </dgm:pt>
  </dgm:ptLst>
  <dgm:cxnLst>
    <dgm:cxn modelId="{B35B7B9E-3586-4D54-B31A-EC57FB485443}" type="presOf" srcId="{AB537E5E-8829-4B9B-84ED-5E0E1B13B49C}" destId="{25F8F0FA-1BBB-45F0-81CF-15491B47EE8F}" srcOrd="0" destOrd="0" presId="urn:microsoft.com/office/officeart/2005/8/layout/hierarchy3"/>
    <dgm:cxn modelId="{631B62BC-2E55-4775-B1E8-3252B7956690}" type="presOf" srcId="{19E5B2DA-4952-45D7-BB5A-7A849A37F5A9}" destId="{BE8783A4-3F02-44E2-BDC7-D8C94B8C647E}" srcOrd="0" destOrd="0" presId="urn:microsoft.com/office/officeart/2005/8/layout/hierarchy3"/>
    <dgm:cxn modelId="{E553B3DD-9A08-4AA9-938E-C4BE92BA79CB}" type="presOf" srcId="{D4E8C5A0-3D7E-43E7-B726-CDCF32489FFD}" destId="{2C6337E4-C895-4928-A79B-FAE24968045F}" srcOrd="0" destOrd="0" presId="urn:microsoft.com/office/officeart/2005/8/layout/hierarchy3"/>
    <dgm:cxn modelId="{44935C2C-9696-4608-8B35-82653E5C00F6}" srcId="{19E5B2DA-4952-45D7-BB5A-7A849A37F5A9}" destId="{8414D0C8-FB9B-45BA-B623-9EAE5B109214}" srcOrd="0" destOrd="0" parTransId="{AB537E5E-8829-4B9B-84ED-5E0E1B13B49C}" sibTransId="{D042D4F9-4F66-4832-88FB-C009708747E3}"/>
    <dgm:cxn modelId="{531B6B99-8C23-418D-A3A4-106E47BFE46C}" type="presOf" srcId="{8414D0C8-FB9B-45BA-B623-9EAE5B109214}" destId="{23C74A71-ED2B-48DE-9E68-C1680B883993}" srcOrd="0" destOrd="0" presId="urn:microsoft.com/office/officeart/2005/8/layout/hierarchy3"/>
    <dgm:cxn modelId="{A3F93349-B59A-4747-AE43-C976D55C16A2}" type="presOf" srcId="{19E5B2DA-4952-45D7-BB5A-7A849A37F5A9}" destId="{46734600-E4AE-49C7-B127-9675E3239756}" srcOrd="1" destOrd="0" presId="urn:microsoft.com/office/officeart/2005/8/layout/hierarchy3"/>
    <dgm:cxn modelId="{0C91D6BE-5F9F-45C6-8F8A-33566DF01FE2}" srcId="{D4E8C5A0-3D7E-43E7-B726-CDCF32489FFD}" destId="{19E5B2DA-4952-45D7-BB5A-7A849A37F5A9}" srcOrd="0" destOrd="0" parTransId="{2DCBD613-2125-4622-B13D-6AFCBC080FBF}" sibTransId="{2110FAA4-BDCF-4046-8E71-B3611A06057F}"/>
    <dgm:cxn modelId="{AE40713B-F471-41F9-A2E3-52836A76BCFF}" type="presParOf" srcId="{2C6337E4-C895-4928-A79B-FAE24968045F}" destId="{382135B4-9D80-4CAE-891E-B90CCCFFD7AA}" srcOrd="0" destOrd="0" presId="urn:microsoft.com/office/officeart/2005/8/layout/hierarchy3"/>
    <dgm:cxn modelId="{93840867-F781-43FE-85E1-44B271EF37E8}" type="presParOf" srcId="{382135B4-9D80-4CAE-891E-B90CCCFFD7AA}" destId="{2666E618-E777-4B51-8704-EA4AD2B5A6F5}" srcOrd="0" destOrd="0" presId="urn:microsoft.com/office/officeart/2005/8/layout/hierarchy3"/>
    <dgm:cxn modelId="{E7958386-D041-456D-B061-FF69E8BD0611}" type="presParOf" srcId="{2666E618-E777-4B51-8704-EA4AD2B5A6F5}" destId="{BE8783A4-3F02-44E2-BDC7-D8C94B8C647E}" srcOrd="0" destOrd="0" presId="urn:microsoft.com/office/officeart/2005/8/layout/hierarchy3"/>
    <dgm:cxn modelId="{CC533DF7-4B02-4A4B-97F3-B67E80CD7BEE}" type="presParOf" srcId="{2666E618-E777-4B51-8704-EA4AD2B5A6F5}" destId="{46734600-E4AE-49C7-B127-9675E3239756}" srcOrd="1" destOrd="0" presId="urn:microsoft.com/office/officeart/2005/8/layout/hierarchy3"/>
    <dgm:cxn modelId="{A875D558-96E7-4D9D-9D7A-5D6118652812}" type="presParOf" srcId="{382135B4-9D80-4CAE-891E-B90CCCFFD7AA}" destId="{AC4E86CA-53C8-4D79-A518-70C554CC8657}" srcOrd="1" destOrd="0" presId="urn:microsoft.com/office/officeart/2005/8/layout/hierarchy3"/>
    <dgm:cxn modelId="{4412EB07-0991-4F7A-9FBA-25A158C551B5}" type="presParOf" srcId="{AC4E86CA-53C8-4D79-A518-70C554CC8657}" destId="{25F8F0FA-1BBB-45F0-81CF-15491B47EE8F}" srcOrd="0" destOrd="0" presId="urn:microsoft.com/office/officeart/2005/8/layout/hierarchy3"/>
    <dgm:cxn modelId="{ADED31B4-477A-43E9-BF29-C3890F5F2ADB}" type="presParOf" srcId="{AC4E86CA-53C8-4D79-A518-70C554CC8657}" destId="{23C74A71-ED2B-48DE-9E68-C1680B883993}"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760B70-CD6E-482C-B497-494108B69CF2}" type="doc">
      <dgm:prSet loTypeId="urn:microsoft.com/office/officeart/2005/8/layout/process4" loCatId="list" qsTypeId="urn:microsoft.com/office/officeart/2005/8/quickstyle/3d7" qsCatId="3D" csTypeId="urn:microsoft.com/office/officeart/2005/8/colors/colorful1" csCatId="colorful" phldr="1"/>
      <dgm:spPr/>
      <dgm:t>
        <a:bodyPr/>
        <a:lstStyle/>
        <a:p>
          <a:endParaRPr lang="en-US"/>
        </a:p>
      </dgm:t>
    </dgm:pt>
    <dgm:pt modelId="{B8848455-E8A6-45B0-BE77-7D5985726778}">
      <dgm:prSet phldrT="[Text]"/>
      <dgm:spPr/>
      <dgm:t>
        <a:bodyPr/>
        <a:lstStyle/>
        <a:p>
          <a:r>
            <a:rPr lang="fa-IR" b="1" dirty="0">
              <a:cs typeface="B Titr" pitchFamily="2" charset="-78"/>
            </a:rPr>
            <a:t>مدت</a:t>
          </a:r>
          <a:r>
            <a:rPr lang="fa-IR" b="1" dirty="0"/>
            <a:t> </a:t>
          </a:r>
          <a:r>
            <a:rPr lang="fa-IR" b="1" dirty="0">
              <a:cs typeface="B Titr" pitchFamily="2" charset="-78"/>
            </a:rPr>
            <a:t>قرارداد</a:t>
          </a:r>
          <a:r>
            <a:rPr lang="fa-IR" b="1" dirty="0"/>
            <a:t> </a:t>
          </a:r>
          <a:endParaRPr lang="en-US" dirty="0"/>
        </a:p>
      </dgm:t>
    </dgm:pt>
    <dgm:pt modelId="{9A6C5243-60EB-447B-8117-08C25D8672A6}" type="parTrans" cxnId="{E3F331DB-6F46-4FB1-BFE8-E451719C5E14}">
      <dgm:prSet/>
      <dgm:spPr/>
      <dgm:t>
        <a:bodyPr/>
        <a:lstStyle/>
        <a:p>
          <a:endParaRPr lang="en-US"/>
        </a:p>
      </dgm:t>
    </dgm:pt>
    <dgm:pt modelId="{F0C708F9-E47A-469D-B2A3-2877C66A04F1}" type="sibTrans" cxnId="{E3F331DB-6F46-4FB1-BFE8-E451719C5E14}">
      <dgm:prSet/>
      <dgm:spPr/>
      <dgm:t>
        <a:bodyPr/>
        <a:lstStyle/>
        <a:p>
          <a:endParaRPr lang="en-US"/>
        </a:p>
      </dgm:t>
    </dgm:pt>
    <dgm:pt modelId="{12F26D9E-F81E-4D3A-8982-8E47824A5111}">
      <dgm:prSet phldrT="[Text]" custT="1"/>
      <dgm:spPr/>
      <dgm:t>
        <a:bodyPr/>
        <a:lstStyle/>
        <a:p>
          <a:pPr algn="just" rtl="1">
            <a:buNone/>
          </a:pPr>
          <a:r>
            <a:rPr lang="fa-IR" sz="2400" b="1" dirty="0">
              <a:cs typeface="B Titr" panose="00000700000000000000" pitchFamily="2" charset="-78"/>
            </a:rPr>
            <a:t>در بیمه های عمر و حوادث گروهی یک سال تمام شمسی است و از ساعت 24 روزی که به عنوان شروع قرارداد قید گردیده است آغاز و در ساعت 24 روز انقضاء بیمه نامه خاتمه می یابد، مگر انکه بین طرفین بنحو دیگری توافق شده باشد. </a:t>
          </a:r>
          <a:endParaRPr lang="en-US" sz="2400" b="1" dirty="0">
            <a:cs typeface="B Titr" panose="00000700000000000000" pitchFamily="2" charset="-78"/>
          </a:endParaRPr>
        </a:p>
      </dgm:t>
    </dgm:pt>
    <dgm:pt modelId="{232AFD51-CACF-49C0-A53D-9684C5213799}" type="parTrans" cxnId="{A863E885-4699-43BD-B888-EAEB8825EE4B}">
      <dgm:prSet/>
      <dgm:spPr/>
      <dgm:t>
        <a:bodyPr/>
        <a:lstStyle/>
        <a:p>
          <a:endParaRPr lang="en-US"/>
        </a:p>
      </dgm:t>
    </dgm:pt>
    <dgm:pt modelId="{E069D0BB-1AAD-4022-B716-5373FD74FFC5}" type="sibTrans" cxnId="{A863E885-4699-43BD-B888-EAEB8825EE4B}">
      <dgm:prSet/>
      <dgm:spPr/>
      <dgm:t>
        <a:bodyPr/>
        <a:lstStyle/>
        <a:p>
          <a:endParaRPr lang="en-US"/>
        </a:p>
      </dgm:t>
    </dgm:pt>
    <dgm:pt modelId="{84640812-F43D-4BA5-833C-A0477875B7B7}" type="pres">
      <dgm:prSet presAssocID="{AB760B70-CD6E-482C-B497-494108B69CF2}" presName="Name0" presStyleCnt="0">
        <dgm:presLayoutVars>
          <dgm:dir/>
          <dgm:animLvl val="lvl"/>
          <dgm:resizeHandles val="exact"/>
        </dgm:presLayoutVars>
      </dgm:prSet>
      <dgm:spPr/>
      <dgm:t>
        <a:bodyPr/>
        <a:lstStyle/>
        <a:p>
          <a:endParaRPr lang="en-US"/>
        </a:p>
      </dgm:t>
    </dgm:pt>
    <dgm:pt modelId="{6B29A87D-C738-4CBC-9CE0-85A6BB9E2435}" type="pres">
      <dgm:prSet presAssocID="{12F26D9E-F81E-4D3A-8982-8E47824A5111}" presName="boxAndChildren" presStyleCnt="0"/>
      <dgm:spPr/>
    </dgm:pt>
    <dgm:pt modelId="{7B339A93-243C-4EFC-8793-3A6D8D9DE010}" type="pres">
      <dgm:prSet presAssocID="{12F26D9E-F81E-4D3A-8982-8E47824A5111}" presName="parentTextBox" presStyleLbl="node1" presStyleIdx="0" presStyleCnt="2" custScaleY="231934"/>
      <dgm:spPr/>
      <dgm:t>
        <a:bodyPr/>
        <a:lstStyle/>
        <a:p>
          <a:endParaRPr lang="en-US"/>
        </a:p>
      </dgm:t>
    </dgm:pt>
    <dgm:pt modelId="{94D489D5-6F0B-4185-8C05-B068FE5F9DC9}" type="pres">
      <dgm:prSet presAssocID="{F0C708F9-E47A-469D-B2A3-2877C66A04F1}" presName="sp" presStyleCnt="0"/>
      <dgm:spPr/>
    </dgm:pt>
    <dgm:pt modelId="{6B759213-6122-4DD6-9A88-0C40DB1CDC0D}" type="pres">
      <dgm:prSet presAssocID="{B8848455-E8A6-45B0-BE77-7D5985726778}" presName="arrowAndChildren" presStyleCnt="0"/>
      <dgm:spPr/>
    </dgm:pt>
    <dgm:pt modelId="{E1D9C3B3-7840-4FAE-BB4F-E5D659D413CE}" type="pres">
      <dgm:prSet presAssocID="{B8848455-E8A6-45B0-BE77-7D5985726778}" presName="parentTextArrow" presStyleLbl="node1" presStyleIdx="1" presStyleCnt="2"/>
      <dgm:spPr/>
      <dgm:t>
        <a:bodyPr/>
        <a:lstStyle/>
        <a:p>
          <a:endParaRPr lang="en-US"/>
        </a:p>
      </dgm:t>
    </dgm:pt>
  </dgm:ptLst>
  <dgm:cxnLst>
    <dgm:cxn modelId="{E3F331DB-6F46-4FB1-BFE8-E451719C5E14}" srcId="{AB760B70-CD6E-482C-B497-494108B69CF2}" destId="{B8848455-E8A6-45B0-BE77-7D5985726778}" srcOrd="0" destOrd="0" parTransId="{9A6C5243-60EB-447B-8117-08C25D8672A6}" sibTransId="{F0C708F9-E47A-469D-B2A3-2877C66A04F1}"/>
    <dgm:cxn modelId="{528EDE9E-0777-4DEE-98FA-31DACC71BAEF}" type="presOf" srcId="{AB760B70-CD6E-482C-B497-494108B69CF2}" destId="{84640812-F43D-4BA5-833C-A0477875B7B7}" srcOrd="0" destOrd="0" presId="urn:microsoft.com/office/officeart/2005/8/layout/process4"/>
    <dgm:cxn modelId="{048B0411-2B8A-4101-8008-B13411299398}" type="presOf" srcId="{12F26D9E-F81E-4D3A-8982-8E47824A5111}" destId="{7B339A93-243C-4EFC-8793-3A6D8D9DE010}" srcOrd="0" destOrd="0" presId="urn:microsoft.com/office/officeart/2005/8/layout/process4"/>
    <dgm:cxn modelId="{99C4F4D0-ACD2-40F2-91CB-073BD225818E}" type="presOf" srcId="{B8848455-E8A6-45B0-BE77-7D5985726778}" destId="{E1D9C3B3-7840-4FAE-BB4F-E5D659D413CE}" srcOrd="0" destOrd="0" presId="urn:microsoft.com/office/officeart/2005/8/layout/process4"/>
    <dgm:cxn modelId="{A863E885-4699-43BD-B888-EAEB8825EE4B}" srcId="{AB760B70-CD6E-482C-B497-494108B69CF2}" destId="{12F26D9E-F81E-4D3A-8982-8E47824A5111}" srcOrd="1" destOrd="0" parTransId="{232AFD51-CACF-49C0-A53D-9684C5213799}" sibTransId="{E069D0BB-1AAD-4022-B716-5373FD74FFC5}"/>
    <dgm:cxn modelId="{0D2A7564-6156-4E5D-B197-AE4838ED07BA}" type="presParOf" srcId="{84640812-F43D-4BA5-833C-A0477875B7B7}" destId="{6B29A87D-C738-4CBC-9CE0-85A6BB9E2435}" srcOrd="0" destOrd="0" presId="urn:microsoft.com/office/officeart/2005/8/layout/process4"/>
    <dgm:cxn modelId="{5044A155-1A3F-4458-A31E-CFE9032D3C60}" type="presParOf" srcId="{6B29A87D-C738-4CBC-9CE0-85A6BB9E2435}" destId="{7B339A93-243C-4EFC-8793-3A6D8D9DE010}" srcOrd="0" destOrd="0" presId="urn:microsoft.com/office/officeart/2005/8/layout/process4"/>
    <dgm:cxn modelId="{0DB9AC85-1313-4C51-83DE-79930FE2D038}" type="presParOf" srcId="{84640812-F43D-4BA5-833C-A0477875B7B7}" destId="{94D489D5-6F0B-4185-8C05-B068FE5F9DC9}" srcOrd="1" destOrd="0" presId="urn:microsoft.com/office/officeart/2005/8/layout/process4"/>
    <dgm:cxn modelId="{43E04FEF-366F-4EAD-828E-FFFEC8CEF89D}" type="presParOf" srcId="{84640812-F43D-4BA5-833C-A0477875B7B7}" destId="{6B759213-6122-4DD6-9A88-0C40DB1CDC0D}" srcOrd="2" destOrd="0" presId="urn:microsoft.com/office/officeart/2005/8/layout/process4"/>
    <dgm:cxn modelId="{A7CFC8AC-DF1C-4463-B94C-2C625B041682}" type="presParOf" srcId="{6B759213-6122-4DD6-9A88-0C40DB1CDC0D}" destId="{E1D9C3B3-7840-4FAE-BB4F-E5D659D413C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4902CA-6C90-40A4-A8EF-DEAE04ACC5A3}" type="doc">
      <dgm:prSet loTypeId="urn:microsoft.com/office/officeart/2005/8/layout/hierarchy3" loCatId="list" qsTypeId="urn:microsoft.com/office/officeart/2005/8/quickstyle/simple1" qsCatId="simple" csTypeId="urn:microsoft.com/office/officeart/2005/8/colors/accent5_4" csCatId="accent5" phldr="1"/>
      <dgm:spPr/>
      <dgm:t>
        <a:bodyPr/>
        <a:lstStyle/>
        <a:p>
          <a:endParaRPr lang="en-US"/>
        </a:p>
      </dgm:t>
    </dgm:pt>
    <dgm:pt modelId="{81856481-84A6-4207-810E-D736CBBDFDA0}">
      <dgm:prSet phldrT="[Text]"/>
      <dgm:spPr/>
      <dgm:t>
        <a:bodyPr/>
        <a:lstStyle/>
        <a:p>
          <a:r>
            <a:rPr lang="fa-IR" b="1">
              <a:cs typeface="B Titr" pitchFamily="2" charset="-78"/>
            </a:rPr>
            <a:t>سرمایه بیمه </a:t>
          </a:r>
          <a:endParaRPr lang="en-US" dirty="0">
            <a:cs typeface="B Titr" panose="00000700000000000000" pitchFamily="2" charset="-78"/>
          </a:endParaRPr>
        </a:p>
      </dgm:t>
    </dgm:pt>
    <dgm:pt modelId="{8DFFA1BF-A545-4901-A8C3-5A75916169D6}" type="parTrans" cxnId="{4361EF62-0FD3-4B5B-83D9-E427B7B557AF}">
      <dgm:prSet/>
      <dgm:spPr/>
      <dgm:t>
        <a:bodyPr/>
        <a:lstStyle/>
        <a:p>
          <a:endParaRPr lang="en-US">
            <a:cs typeface="B Titr" panose="00000700000000000000" pitchFamily="2" charset="-78"/>
          </a:endParaRPr>
        </a:p>
      </dgm:t>
    </dgm:pt>
    <dgm:pt modelId="{5B465434-3A79-427E-99E0-1DC9FA48A826}" type="sibTrans" cxnId="{4361EF62-0FD3-4B5B-83D9-E427B7B557AF}">
      <dgm:prSet/>
      <dgm:spPr/>
      <dgm:t>
        <a:bodyPr/>
        <a:lstStyle/>
        <a:p>
          <a:endParaRPr lang="en-US">
            <a:cs typeface="B Titr" panose="00000700000000000000" pitchFamily="2" charset="-78"/>
          </a:endParaRPr>
        </a:p>
      </dgm:t>
    </dgm:pt>
    <dgm:pt modelId="{480342E1-D173-465A-90E5-85BE55A899F3}">
      <dgm:prSet phldrT="[Text]"/>
      <dgm:spPr/>
      <dgm:t>
        <a:bodyPr/>
        <a:lstStyle/>
        <a:p>
          <a:pPr algn="just" rtl="1">
            <a:buNone/>
          </a:pPr>
          <a:r>
            <a:rPr lang="fa-IR" b="1" dirty="0">
              <a:cs typeface="B Titr" panose="00000700000000000000" pitchFamily="2" charset="-78"/>
            </a:rPr>
            <a:t>میزان تعهد بیمه گر (مبلغ ریالی) مندرج در قرارداد که مورد توافق بمیه گذار و بیمه گر بوده و در تعیین میزان حق بیمه تاثیر داشته و در صورت فوت (در بیمه عمر ساده زمانی) به ذینفع یا ذینفعان و یا در صورت نقص عضو بیمه شده به شخص بیمه شده پرداخت می شود. </a:t>
          </a:r>
          <a:endParaRPr lang="en-US" b="1" dirty="0">
            <a:cs typeface="B Titr" panose="00000700000000000000" pitchFamily="2" charset="-78"/>
          </a:endParaRPr>
        </a:p>
      </dgm:t>
    </dgm:pt>
    <dgm:pt modelId="{2E374597-0D20-41D8-B7F9-48FC61C3EBF1}" type="parTrans" cxnId="{29570853-6F26-49ED-9DAA-C7F927022F07}">
      <dgm:prSet/>
      <dgm:spPr/>
      <dgm:t>
        <a:bodyPr/>
        <a:lstStyle/>
        <a:p>
          <a:endParaRPr lang="en-US">
            <a:cs typeface="B Titr" panose="00000700000000000000" pitchFamily="2" charset="-78"/>
          </a:endParaRPr>
        </a:p>
      </dgm:t>
    </dgm:pt>
    <dgm:pt modelId="{E34CBADE-954A-40F2-AA1A-27AED644ABF2}" type="sibTrans" cxnId="{29570853-6F26-49ED-9DAA-C7F927022F07}">
      <dgm:prSet/>
      <dgm:spPr/>
      <dgm:t>
        <a:bodyPr/>
        <a:lstStyle/>
        <a:p>
          <a:endParaRPr lang="en-US">
            <a:cs typeface="B Titr" panose="00000700000000000000" pitchFamily="2" charset="-78"/>
          </a:endParaRPr>
        </a:p>
      </dgm:t>
    </dgm:pt>
    <dgm:pt modelId="{ACE730FB-123B-4646-8B40-A6CB869CA3C9}" type="pres">
      <dgm:prSet presAssocID="{1B4902CA-6C90-40A4-A8EF-DEAE04ACC5A3}" presName="diagram" presStyleCnt="0">
        <dgm:presLayoutVars>
          <dgm:chPref val="1"/>
          <dgm:dir/>
          <dgm:animOne val="branch"/>
          <dgm:animLvl val="lvl"/>
          <dgm:resizeHandles/>
        </dgm:presLayoutVars>
      </dgm:prSet>
      <dgm:spPr/>
      <dgm:t>
        <a:bodyPr/>
        <a:lstStyle/>
        <a:p>
          <a:endParaRPr lang="en-US"/>
        </a:p>
      </dgm:t>
    </dgm:pt>
    <dgm:pt modelId="{4C4845CB-9B5C-47F9-BF8D-F400012D73BF}" type="pres">
      <dgm:prSet presAssocID="{81856481-84A6-4207-810E-D736CBBDFDA0}" presName="root" presStyleCnt="0"/>
      <dgm:spPr/>
    </dgm:pt>
    <dgm:pt modelId="{0475DA39-5E51-4C80-AC24-36FD025414B5}" type="pres">
      <dgm:prSet presAssocID="{81856481-84A6-4207-810E-D736CBBDFDA0}" presName="rootComposite" presStyleCnt="0"/>
      <dgm:spPr/>
    </dgm:pt>
    <dgm:pt modelId="{85A8EFA9-0709-442A-ACB8-B932D5DEADC4}" type="pres">
      <dgm:prSet presAssocID="{81856481-84A6-4207-810E-D736CBBDFDA0}" presName="rootText" presStyleLbl="node1" presStyleIdx="0" presStyleCnt="1"/>
      <dgm:spPr/>
      <dgm:t>
        <a:bodyPr/>
        <a:lstStyle/>
        <a:p>
          <a:endParaRPr lang="en-US"/>
        </a:p>
      </dgm:t>
    </dgm:pt>
    <dgm:pt modelId="{92015F20-A357-4000-8BC4-5AF7EB4D00C6}" type="pres">
      <dgm:prSet presAssocID="{81856481-84A6-4207-810E-D736CBBDFDA0}" presName="rootConnector" presStyleLbl="node1" presStyleIdx="0" presStyleCnt="1"/>
      <dgm:spPr/>
      <dgm:t>
        <a:bodyPr/>
        <a:lstStyle/>
        <a:p>
          <a:endParaRPr lang="en-US"/>
        </a:p>
      </dgm:t>
    </dgm:pt>
    <dgm:pt modelId="{7D50CA53-EC0A-40B7-A1BB-94A07025AB2A}" type="pres">
      <dgm:prSet presAssocID="{81856481-84A6-4207-810E-D736CBBDFDA0}" presName="childShape" presStyleCnt="0"/>
      <dgm:spPr/>
    </dgm:pt>
    <dgm:pt modelId="{9E6B4211-BF5D-43C4-8FDD-C8AAD3D8D880}" type="pres">
      <dgm:prSet presAssocID="{2E374597-0D20-41D8-B7F9-48FC61C3EBF1}" presName="Name13" presStyleLbl="parChTrans1D2" presStyleIdx="0" presStyleCnt="1"/>
      <dgm:spPr/>
      <dgm:t>
        <a:bodyPr/>
        <a:lstStyle/>
        <a:p>
          <a:endParaRPr lang="en-US"/>
        </a:p>
      </dgm:t>
    </dgm:pt>
    <dgm:pt modelId="{188B5188-D661-47CF-A097-4102F18598AD}" type="pres">
      <dgm:prSet presAssocID="{480342E1-D173-465A-90E5-85BE55A899F3}" presName="childText" presStyleLbl="bgAcc1" presStyleIdx="0" presStyleCnt="1" custScaleX="276005" custScaleY="187034">
        <dgm:presLayoutVars>
          <dgm:bulletEnabled val="1"/>
        </dgm:presLayoutVars>
      </dgm:prSet>
      <dgm:spPr/>
      <dgm:t>
        <a:bodyPr/>
        <a:lstStyle/>
        <a:p>
          <a:endParaRPr lang="en-US"/>
        </a:p>
      </dgm:t>
    </dgm:pt>
  </dgm:ptLst>
  <dgm:cxnLst>
    <dgm:cxn modelId="{4361EF62-0FD3-4B5B-83D9-E427B7B557AF}" srcId="{1B4902CA-6C90-40A4-A8EF-DEAE04ACC5A3}" destId="{81856481-84A6-4207-810E-D736CBBDFDA0}" srcOrd="0" destOrd="0" parTransId="{8DFFA1BF-A545-4901-A8C3-5A75916169D6}" sibTransId="{5B465434-3A79-427E-99E0-1DC9FA48A826}"/>
    <dgm:cxn modelId="{D32BA415-4DDC-4DA6-B933-3DB108E474DB}" type="presOf" srcId="{2E374597-0D20-41D8-B7F9-48FC61C3EBF1}" destId="{9E6B4211-BF5D-43C4-8FDD-C8AAD3D8D880}" srcOrd="0" destOrd="0" presId="urn:microsoft.com/office/officeart/2005/8/layout/hierarchy3"/>
    <dgm:cxn modelId="{81F80AED-A790-4D47-BBDA-FDB88758DC8D}" type="presOf" srcId="{81856481-84A6-4207-810E-D736CBBDFDA0}" destId="{92015F20-A357-4000-8BC4-5AF7EB4D00C6}" srcOrd="1" destOrd="0" presId="urn:microsoft.com/office/officeart/2005/8/layout/hierarchy3"/>
    <dgm:cxn modelId="{9962653D-5D39-4902-B704-DBECC5A65E76}" type="presOf" srcId="{480342E1-D173-465A-90E5-85BE55A899F3}" destId="{188B5188-D661-47CF-A097-4102F18598AD}" srcOrd="0" destOrd="0" presId="urn:microsoft.com/office/officeart/2005/8/layout/hierarchy3"/>
    <dgm:cxn modelId="{29570853-6F26-49ED-9DAA-C7F927022F07}" srcId="{81856481-84A6-4207-810E-D736CBBDFDA0}" destId="{480342E1-D173-465A-90E5-85BE55A899F3}" srcOrd="0" destOrd="0" parTransId="{2E374597-0D20-41D8-B7F9-48FC61C3EBF1}" sibTransId="{E34CBADE-954A-40F2-AA1A-27AED644ABF2}"/>
    <dgm:cxn modelId="{E795930C-7ED1-4D10-B381-EB23469E796B}" type="presOf" srcId="{1B4902CA-6C90-40A4-A8EF-DEAE04ACC5A3}" destId="{ACE730FB-123B-4646-8B40-A6CB869CA3C9}" srcOrd="0" destOrd="0" presId="urn:microsoft.com/office/officeart/2005/8/layout/hierarchy3"/>
    <dgm:cxn modelId="{B7D90B67-3D68-4733-AE3C-41CACC66E7EA}" type="presOf" srcId="{81856481-84A6-4207-810E-D736CBBDFDA0}" destId="{85A8EFA9-0709-442A-ACB8-B932D5DEADC4}" srcOrd="0" destOrd="0" presId="urn:microsoft.com/office/officeart/2005/8/layout/hierarchy3"/>
    <dgm:cxn modelId="{3BE948D0-8F31-48E1-9379-637BC1E10E7D}" type="presParOf" srcId="{ACE730FB-123B-4646-8B40-A6CB869CA3C9}" destId="{4C4845CB-9B5C-47F9-BF8D-F400012D73BF}" srcOrd="0" destOrd="0" presId="urn:microsoft.com/office/officeart/2005/8/layout/hierarchy3"/>
    <dgm:cxn modelId="{AE23D4B8-00A2-4C12-B32E-9F760DAA2706}" type="presParOf" srcId="{4C4845CB-9B5C-47F9-BF8D-F400012D73BF}" destId="{0475DA39-5E51-4C80-AC24-36FD025414B5}" srcOrd="0" destOrd="0" presId="urn:microsoft.com/office/officeart/2005/8/layout/hierarchy3"/>
    <dgm:cxn modelId="{E543943D-532A-4ED6-8FD5-1699B47FD133}" type="presParOf" srcId="{0475DA39-5E51-4C80-AC24-36FD025414B5}" destId="{85A8EFA9-0709-442A-ACB8-B932D5DEADC4}" srcOrd="0" destOrd="0" presId="urn:microsoft.com/office/officeart/2005/8/layout/hierarchy3"/>
    <dgm:cxn modelId="{0DE9499C-05E0-4C1E-BEAA-E700230B5F25}" type="presParOf" srcId="{0475DA39-5E51-4C80-AC24-36FD025414B5}" destId="{92015F20-A357-4000-8BC4-5AF7EB4D00C6}" srcOrd="1" destOrd="0" presId="urn:microsoft.com/office/officeart/2005/8/layout/hierarchy3"/>
    <dgm:cxn modelId="{C631BEE0-D8C8-41F4-9F76-AF2D515A8107}" type="presParOf" srcId="{4C4845CB-9B5C-47F9-BF8D-F400012D73BF}" destId="{7D50CA53-EC0A-40B7-A1BB-94A07025AB2A}" srcOrd="1" destOrd="0" presId="urn:microsoft.com/office/officeart/2005/8/layout/hierarchy3"/>
    <dgm:cxn modelId="{BD6FBFB5-109A-4D40-B0F5-FEA0C7A8AEA7}" type="presParOf" srcId="{7D50CA53-EC0A-40B7-A1BB-94A07025AB2A}" destId="{9E6B4211-BF5D-43C4-8FDD-C8AAD3D8D880}" srcOrd="0" destOrd="0" presId="urn:microsoft.com/office/officeart/2005/8/layout/hierarchy3"/>
    <dgm:cxn modelId="{EB77C30C-9801-40A1-9A4E-503694CA8FB5}" type="presParOf" srcId="{7D50CA53-EC0A-40B7-A1BB-94A07025AB2A}" destId="{188B5188-D661-47CF-A097-4102F18598AD}"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8783A4-3F02-44E2-BDC7-D8C94B8C647E}">
      <dsp:nvSpPr>
        <dsp:cNvPr id="0" name=""/>
        <dsp:cNvSpPr/>
      </dsp:nvSpPr>
      <dsp:spPr>
        <a:xfrm>
          <a:off x="762092" y="2943"/>
          <a:ext cx="2744776" cy="1372388"/>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4775" tIns="69850" rIns="104775" bIns="69850" numCol="1" spcCol="1270" anchor="ctr" anchorCtr="0">
          <a:noAutofit/>
        </a:bodyPr>
        <a:lstStyle/>
        <a:p>
          <a:pPr lvl="0" algn="ctr" defTabSz="2444750" rtl="1">
            <a:lnSpc>
              <a:spcPct val="90000"/>
            </a:lnSpc>
            <a:spcBef>
              <a:spcPct val="0"/>
            </a:spcBef>
            <a:spcAft>
              <a:spcPct val="35000"/>
            </a:spcAft>
          </a:pPr>
          <a:r>
            <a:rPr lang="fa-IR" sz="5500" b="1" kern="1200" dirty="0">
              <a:solidFill>
                <a:schemeClr val="bg1"/>
              </a:solidFill>
              <a:cs typeface="B Titr" pitchFamily="2" charset="-78"/>
            </a:rPr>
            <a:t>مقدمه </a:t>
          </a:r>
          <a:endParaRPr lang="en-US" sz="5500" kern="1200" dirty="0">
            <a:solidFill>
              <a:schemeClr val="bg1"/>
            </a:solidFill>
            <a:cs typeface="B Titr" panose="00000700000000000000" pitchFamily="2" charset="-78"/>
          </a:endParaRPr>
        </a:p>
      </dsp:txBody>
      <dsp:txXfrm>
        <a:off x="802288" y="43139"/>
        <a:ext cx="2664384" cy="1291996"/>
      </dsp:txXfrm>
    </dsp:sp>
    <dsp:sp modelId="{25F8F0FA-1BBB-45F0-81CF-15491B47EE8F}">
      <dsp:nvSpPr>
        <dsp:cNvPr id="0" name=""/>
        <dsp:cNvSpPr/>
      </dsp:nvSpPr>
      <dsp:spPr>
        <a:xfrm>
          <a:off x="1036569" y="1375331"/>
          <a:ext cx="274477" cy="1768411"/>
        </a:xfrm>
        <a:custGeom>
          <a:avLst/>
          <a:gdLst/>
          <a:ahLst/>
          <a:cxnLst/>
          <a:rect l="0" t="0" r="0" b="0"/>
          <a:pathLst>
            <a:path>
              <a:moveTo>
                <a:pt x="0" y="0"/>
              </a:moveTo>
              <a:lnTo>
                <a:pt x="0" y="1768411"/>
              </a:lnTo>
              <a:lnTo>
                <a:pt x="274477" y="1768411"/>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23C74A71-ED2B-48DE-9E68-C1680B883993}">
      <dsp:nvSpPr>
        <dsp:cNvPr id="0" name=""/>
        <dsp:cNvSpPr/>
      </dsp:nvSpPr>
      <dsp:spPr>
        <a:xfrm>
          <a:off x="1311047" y="1718428"/>
          <a:ext cx="6431098" cy="2850628"/>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just" defTabSz="1022350" rtl="1">
            <a:lnSpc>
              <a:spcPct val="90000"/>
            </a:lnSpc>
            <a:spcBef>
              <a:spcPct val="0"/>
            </a:spcBef>
            <a:spcAft>
              <a:spcPct val="35000"/>
            </a:spcAft>
            <a:buNone/>
          </a:pPr>
          <a:r>
            <a:rPr lang="fa-IR" sz="2300" b="1" kern="1200" dirty="0">
              <a:cs typeface="B Titr" panose="00000700000000000000" pitchFamily="2" charset="-78"/>
            </a:rPr>
            <a:t>زندگی در جهان پرشتاب امروز مخاطرات زیادی به همراه دارد که گاه منجر به زیانهای غیر قابل جبرانی می گردد، بیمه مکانیزمی است که در آن ریسک (خطر) از اشخاص یا اموال به شرکتهای بیمه منتقل گردیده و در این بین شرکتهای بیمه با ایجاد صندوقی متشکل از پرداختهای بیمه شدگان (حق بیمه) به جبران خسارت یا پرداخت سرمایه اقدام می نمایند. </a:t>
          </a:r>
          <a:endParaRPr lang="en-US" sz="2300" kern="1200" dirty="0">
            <a:cs typeface="B Titr" panose="00000700000000000000" pitchFamily="2" charset="-78"/>
          </a:endParaRPr>
        </a:p>
      </dsp:txBody>
      <dsp:txXfrm>
        <a:off x="1394539" y="1801920"/>
        <a:ext cx="6264114" cy="26836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339A93-243C-4EFC-8793-3A6D8D9DE010}">
      <dsp:nvSpPr>
        <dsp:cNvPr id="0" name=""/>
        <dsp:cNvSpPr/>
      </dsp:nvSpPr>
      <dsp:spPr>
        <a:xfrm>
          <a:off x="0" y="1812225"/>
          <a:ext cx="7488832" cy="2759738"/>
        </a:xfrm>
        <a:prstGeom prst="rect">
          <a:avLst/>
        </a:prstGeom>
        <a:solidFill>
          <a:schemeClr val="accent2">
            <a:hueOff val="0"/>
            <a:satOff val="0"/>
            <a:lumOff val="0"/>
            <a:alphaOff val="0"/>
          </a:schemeClr>
        </a:solidFill>
        <a:ln>
          <a:noFill/>
        </a:ln>
        <a:effectLst>
          <a:outerShdw blurRad="50800" dist="254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just" defTabSz="1066800" rtl="1">
            <a:lnSpc>
              <a:spcPct val="90000"/>
            </a:lnSpc>
            <a:spcBef>
              <a:spcPct val="0"/>
            </a:spcBef>
            <a:spcAft>
              <a:spcPct val="35000"/>
            </a:spcAft>
            <a:buNone/>
          </a:pPr>
          <a:r>
            <a:rPr lang="fa-IR" sz="2400" b="1" kern="1200" dirty="0">
              <a:cs typeface="B Titr" panose="00000700000000000000" pitchFamily="2" charset="-78"/>
            </a:rPr>
            <a:t>در بیمه های عمر و حوادث گروهی یک سال تمام شمسی است و از ساعت 24 روزی که به عنوان شروع قرارداد قید گردیده است آغاز و در ساعت 24 روز انقضاء بیمه نامه خاتمه می یابد، مگر انکه بین طرفین بنحو دیگری توافق شده باشد. </a:t>
          </a:r>
          <a:endParaRPr lang="en-US" sz="2400" b="1" kern="1200" dirty="0">
            <a:cs typeface="B Titr" panose="00000700000000000000" pitchFamily="2" charset="-78"/>
          </a:endParaRPr>
        </a:p>
      </dsp:txBody>
      <dsp:txXfrm>
        <a:off x="0" y="1812225"/>
        <a:ext cx="7488832" cy="2759738"/>
      </dsp:txXfrm>
    </dsp:sp>
    <dsp:sp modelId="{E1D9C3B3-7840-4FAE-BB4F-E5D659D413CE}">
      <dsp:nvSpPr>
        <dsp:cNvPr id="0" name=""/>
        <dsp:cNvSpPr/>
      </dsp:nvSpPr>
      <dsp:spPr>
        <a:xfrm rot="10800000">
          <a:off x="0" y="36"/>
          <a:ext cx="7488832" cy="1830036"/>
        </a:xfrm>
        <a:prstGeom prst="upArrowCallout">
          <a:avLst/>
        </a:prstGeom>
        <a:solidFill>
          <a:schemeClr val="accent3">
            <a:hueOff val="0"/>
            <a:satOff val="0"/>
            <a:lumOff val="0"/>
            <a:alphaOff val="0"/>
          </a:schemeClr>
        </a:solidFill>
        <a:ln>
          <a:noFill/>
        </a:ln>
        <a:effectLst>
          <a:outerShdw blurRad="50800" dist="254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r>
            <a:rPr lang="fa-IR" sz="3400" b="1" kern="1200" dirty="0">
              <a:cs typeface="B Titr" pitchFamily="2" charset="-78"/>
            </a:rPr>
            <a:t>مدت</a:t>
          </a:r>
          <a:r>
            <a:rPr lang="fa-IR" sz="3400" b="1" kern="1200" dirty="0"/>
            <a:t> </a:t>
          </a:r>
          <a:r>
            <a:rPr lang="fa-IR" sz="3400" b="1" kern="1200" dirty="0">
              <a:cs typeface="B Titr" pitchFamily="2" charset="-78"/>
            </a:rPr>
            <a:t>قرارداد</a:t>
          </a:r>
          <a:r>
            <a:rPr lang="fa-IR" sz="3400" b="1" kern="1200" dirty="0"/>
            <a:t> </a:t>
          </a:r>
          <a:endParaRPr lang="en-US" sz="3400" kern="1200" dirty="0"/>
        </a:p>
      </dsp:txBody>
      <dsp:txXfrm rot="10800000">
        <a:off x="0" y="36"/>
        <a:ext cx="7488832" cy="11891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A8EFA9-0709-442A-ACB8-B932D5DEADC4}">
      <dsp:nvSpPr>
        <dsp:cNvPr id="0" name=""/>
        <dsp:cNvSpPr/>
      </dsp:nvSpPr>
      <dsp:spPr>
        <a:xfrm>
          <a:off x="727369" y="2313"/>
          <a:ext cx="2927484" cy="1463742"/>
        </a:xfrm>
        <a:prstGeom prst="roundRect">
          <a:avLst>
            <a:gd name="adj" fmla="val 10000"/>
          </a:avLst>
        </a:prstGeom>
        <a:solidFill>
          <a:schemeClr val="accent5">
            <a:shade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3345" tIns="62230" rIns="93345" bIns="62230" numCol="1" spcCol="1270" anchor="ctr" anchorCtr="0">
          <a:noAutofit/>
        </a:bodyPr>
        <a:lstStyle/>
        <a:p>
          <a:pPr lvl="0" algn="ctr" defTabSz="2178050">
            <a:lnSpc>
              <a:spcPct val="90000"/>
            </a:lnSpc>
            <a:spcBef>
              <a:spcPct val="0"/>
            </a:spcBef>
            <a:spcAft>
              <a:spcPct val="35000"/>
            </a:spcAft>
          </a:pPr>
          <a:r>
            <a:rPr lang="fa-IR" sz="4900" b="1" kern="1200">
              <a:cs typeface="B Titr" pitchFamily="2" charset="-78"/>
            </a:rPr>
            <a:t>سرمایه بیمه </a:t>
          </a:r>
          <a:endParaRPr lang="en-US" sz="4900" kern="1200" dirty="0">
            <a:cs typeface="B Titr" pitchFamily="2" charset="-78"/>
          </a:endParaRPr>
        </a:p>
      </dsp:txBody>
      <dsp:txXfrm>
        <a:off x="770241" y="45185"/>
        <a:ext cx="2841740" cy="1377998"/>
      </dsp:txXfrm>
    </dsp:sp>
    <dsp:sp modelId="{9E6B4211-BF5D-43C4-8FDD-C8AAD3D8D880}">
      <dsp:nvSpPr>
        <dsp:cNvPr id="0" name=""/>
        <dsp:cNvSpPr/>
      </dsp:nvSpPr>
      <dsp:spPr>
        <a:xfrm>
          <a:off x="1020117" y="1466055"/>
          <a:ext cx="292748" cy="1734783"/>
        </a:xfrm>
        <a:custGeom>
          <a:avLst/>
          <a:gdLst/>
          <a:ahLst/>
          <a:cxnLst/>
          <a:rect l="0" t="0" r="0" b="0"/>
          <a:pathLst>
            <a:path>
              <a:moveTo>
                <a:pt x="0" y="0"/>
              </a:moveTo>
              <a:lnTo>
                <a:pt x="0" y="1734783"/>
              </a:lnTo>
              <a:lnTo>
                <a:pt x="292748" y="1734783"/>
              </a:lnTo>
            </a:path>
          </a:pathLst>
        </a:custGeom>
        <a:noFill/>
        <a:ln w="11429" cap="flat" cmpd="sng" algn="ctr">
          <a:solidFill>
            <a:schemeClr val="accent5">
              <a:tint val="9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188B5188-D661-47CF-A097-4102F18598AD}">
      <dsp:nvSpPr>
        <dsp:cNvPr id="0" name=""/>
        <dsp:cNvSpPr/>
      </dsp:nvSpPr>
      <dsp:spPr>
        <a:xfrm>
          <a:off x="1312866" y="1831991"/>
          <a:ext cx="6464002" cy="2737695"/>
        </a:xfrm>
        <a:prstGeom prst="roundRect">
          <a:avLst>
            <a:gd name="adj" fmla="val 10000"/>
          </a:avLst>
        </a:prstGeom>
        <a:solidFill>
          <a:schemeClr val="lt1">
            <a:alpha val="90000"/>
            <a:hueOff val="0"/>
            <a:satOff val="0"/>
            <a:lumOff val="0"/>
            <a:alphaOff val="0"/>
          </a:schemeClr>
        </a:solidFill>
        <a:ln w="11429" cap="flat" cmpd="sng" algn="ctr">
          <a:solidFill>
            <a:schemeClr val="accent5">
              <a:shade val="5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just" defTabSz="1066800" rtl="1">
            <a:lnSpc>
              <a:spcPct val="90000"/>
            </a:lnSpc>
            <a:spcBef>
              <a:spcPct val="0"/>
            </a:spcBef>
            <a:spcAft>
              <a:spcPct val="35000"/>
            </a:spcAft>
            <a:buNone/>
          </a:pPr>
          <a:r>
            <a:rPr lang="fa-IR" sz="2400" b="1" kern="1200" dirty="0">
              <a:cs typeface="B Titr" panose="00000700000000000000" pitchFamily="2" charset="-78"/>
            </a:rPr>
            <a:t>میزان تعهد بیمه گر (مبلغ ریالی) مندرج در قرارداد که مورد توافق بمیه گذار و بیمه گر بوده و در تعیین میزان حق بیمه تاثیر داشته و در صورت فوت (در بیمه عمر ساده زمانی) به ذینفع یا ذینفعان و یا در صورت نقص عضو بیمه شده به شخص بیمه شده پرداخت می شود. </a:t>
          </a:r>
          <a:endParaRPr lang="en-US" sz="2400" b="1" kern="1200" dirty="0">
            <a:cs typeface="B Titr" panose="00000700000000000000" pitchFamily="2" charset="-78"/>
          </a:endParaRPr>
        </a:p>
      </dsp:txBody>
      <dsp:txXfrm>
        <a:off x="1393050" y="1912175"/>
        <a:ext cx="6303634" cy="257732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E4864C-D837-4349-B77B-3F815CEF2FA1}" type="datetimeFigureOut">
              <a:rPr lang="en-US" smtClean="0"/>
              <a:t>10/16/2023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AE5522-C41D-4A80-B4E8-9DF7E3C9BBC7}" type="slidenum">
              <a:rPr lang="en-US" smtClean="0"/>
              <a:t>‹#›</a:t>
            </a:fld>
            <a:endParaRPr lang="en-US"/>
          </a:p>
        </p:txBody>
      </p:sp>
    </p:spTree>
    <p:extLst>
      <p:ext uri="{BB962C8B-B14F-4D97-AF65-F5344CB8AC3E}">
        <p14:creationId xmlns:p14="http://schemas.microsoft.com/office/powerpoint/2010/main" val="173497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AE5522-C41D-4A80-B4E8-9DF7E3C9BBC7}" type="slidenum">
              <a:rPr lang="en-US" smtClean="0"/>
              <a:t>2</a:t>
            </a:fld>
            <a:endParaRPr lang="en-US"/>
          </a:p>
        </p:txBody>
      </p:sp>
    </p:spTree>
    <p:extLst>
      <p:ext uri="{BB962C8B-B14F-4D97-AF65-F5344CB8AC3E}">
        <p14:creationId xmlns:p14="http://schemas.microsoft.com/office/powerpoint/2010/main" val="3366425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221A2EE4-D85E-45D2-93D6-F7D4C9E9CCD0}" type="datetimeFigureOut">
              <a:rPr lang="en-US" smtClean="0"/>
              <a:t>10/16/2023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21EE801-8C53-4F14-A467-5B1C22650629}"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1A2EE4-D85E-45D2-93D6-F7D4C9E9CCD0}"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EE801-8C53-4F14-A467-5B1C2265062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21EE801-8C53-4F14-A467-5B1C22650629}"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1A2EE4-D85E-45D2-93D6-F7D4C9E9CCD0}"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221A2EE4-D85E-45D2-93D6-F7D4C9E9CCD0}"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21EE801-8C53-4F14-A467-5B1C22650629}"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21A2EE4-D85E-45D2-93D6-F7D4C9E9CCD0}" type="datetimeFigureOut">
              <a:rPr lang="en-US" smtClean="0"/>
              <a:t>10/16/2023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21EE801-8C53-4F14-A467-5B1C22650629}"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221A2EE4-D85E-45D2-93D6-F7D4C9E9CCD0}"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EE801-8C53-4F14-A467-5B1C22650629}"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221A2EE4-D85E-45D2-93D6-F7D4C9E9CCD0}" type="datetimeFigureOut">
              <a:rPr lang="en-US" smtClean="0"/>
              <a:t>10/16/2023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21EE801-8C53-4F14-A467-5B1C22650629}"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21A2EE4-D85E-45D2-93D6-F7D4C9E9CCD0}" type="datetimeFigureOut">
              <a:rPr lang="en-US" smtClean="0"/>
              <a:t>10/16/2023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21EE801-8C53-4F14-A467-5B1C226506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21A2EE4-D85E-45D2-93D6-F7D4C9E9CCD0}" type="datetimeFigureOut">
              <a:rPr lang="en-US" smtClean="0"/>
              <a:t>10/16/2023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21EE801-8C53-4F14-A467-5B1C226506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21EE801-8C53-4F14-A467-5B1C22650629}"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21A2EE4-D85E-45D2-93D6-F7D4C9E9CCD0}" type="datetimeFigureOut">
              <a:rPr lang="en-US" smtClean="0"/>
              <a:t>10/16/2023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21EE801-8C53-4F14-A467-5B1C22650629}"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21A2EE4-D85E-45D2-93D6-F7D4C9E9CCD0}" type="datetimeFigureOut">
              <a:rPr lang="en-US" smtClean="0"/>
              <a:t>10/16/2023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21A2EE4-D85E-45D2-93D6-F7D4C9E9CCD0}" type="datetimeFigureOut">
              <a:rPr lang="en-US" smtClean="0"/>
              <a:t>10/16/2023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21EE801-8C53-4F14-A467-5B1C22650629}"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636912"/>
            <a:ext cx="6400800" cy="3744416"/>
          </a:xfrm>
        </p:spPr>
        <p:txBody>
          <a:bodyPr>
            <a:normAutofit fontScale="85000" lnSpcReduction="10000"/>
          </a:bodyPr>
          <a:lstStyle/>
          <a:p>
            <a:pPr rtl="1">
              <a:lnSpc>
                <a:spcPct val="150000"/>
              </a:lnSpc>
            </a:pPr>
            <a:r>
              <a:rPr lang="fa-IR" sz="4500" dirty="0">
                <a:solidFill>
                  <a:srgbClr val="002060"/>
                </a:solidFill>
                <a:cs typeface="B Titr" pitchFamily="2" charset="-78"/>
              </a:rPr>
              <a:t>بیمه عمر و حوادث </a:t>
            </a:r>
            <a:r>
              <a:rPr lang="fa-IR" sz="4500" dirty="0" smtClean="0">
                <a:solidFill>
                  <a:srgbClr val="002060"/>
                </a:solidFill>
                <a:cs typeface="B Titr" pitchFamily="2" charset="-78"/>
              </a:rPr>
              <a:t>گروهی</a:t>
            </a:r>
          </a:p>
          <a:p>
            <a:pPr rtl="1">
              <a:lnSpc>
                <a:spcPct val="150000"/>
              </a:lnSpc>
            </a:pPr>
            <a:endParaRPr lang="fa-IR" sz="4500" dirty="0">
              <a:solidFill>
                <a:srgbClr val="002060"/>
              </a:solidFill>
              <a:cs typeface="B Titr" pitchFamily="2" charset="-78"/>
            </a:endParaRPr>
          </a:p>
          <a:p>
            <a:pPr rtl="1">
              <a:lnSpc>
                <a:spcPct val="150000"/>
              </a:lnSpc>
            </a:pPr>
            <a:endParaRPr lang="fa-IR" sz="4500" dirty="0" smtClean="0">
              <a:solidFill>
                <a:srgbClr val="002060"/>
              </a:solidFill>
              <a:cs typeface="B Titr" pitchFamily="2" charset="-78"/>
            </a:endParaRPr>
          </a:p>
          <a:p>
            <a:pPr rtl="1">
              <a:lnSpc>
                <a:spcPct val="150000"/>
              </a:lnSpc>
            </a:pPr>
            <a:r>
              <a:rPr lang="fa-IR" sz="4500" dirty="0" smtClean="0">
                <a:solidFill>
                  <a:srgbClr val="002060"/>
                </a:solidFill>
                <a:cs typeface="B Titr" pitchFamily="2" charset="-78"/>
              </a:rPr>
              <a:t>گردآورنده</a:t>
            </a:r>
            <a:r>
              <a:rPr lang="fa-IR" sz="4500" dirty="0">
                <a:solidFill>
                  <a:srgbClr val="002060"/>
                </a:solidFill>
                <a:cs typeface="B Titr" pitchFamily="2" charset="-78"/>
              </a:rPr>
              <a:t>: </a:t>
            </a:r>
            <a:r>
              <a:rPr lang="fa-IR" sz="4500" dirty="0">
                <a:solidFill>
                  <a:srgbClr val="002060"/>
                </a:solidFill>
                <a:cs typeface="B Titr" pitchFamily="2" charset="-78"/>
              </a:rPr>
              <a:t>سید داود راستگو </a:t>
            </a:r>
          </a:p>
        </p:txBody>
      </p:sp>
      <p:sp>
        <p:nvSpPr>
          <p:cNvPr id="2" name="Title 1"/>
          <p:cNvSpPr>
            <a:spLocks noGrp="1"/>
          </p:cNvSpPr>
          <p:nvPr>
            <p:ph type="ctrTitle"/>
          </p:nvPr>
        </p:nvSpPr>
        <p:spPr>
          <a:xfrm>
            <a:off x="683568" y="332656"/>
            <a:ext cx="7772400" cy="1512912"/>
          </a:xfrm>
        </p:spPr>
        <p:txBody>
          <a:bodyPr>
            <a:normAutofit/>
          </a:bodyPr>
          <a:lstStyle/>
          <a:p>
            <a:r>
              <a:rPr lang="fa-IR" sz="7200" dirty="0">
                <a:solidFill>
                  <a:srgbClr val="C00000"/>
                </a:solidFill>
                <a:cs typeface="B Titr" pitchFamily="2" charset="-78"/>
              </a:rPr>
              <a:t>بسم الله الرحمن الرحیم</a:t>
            </a:r>
            <a:endParaRPr lang="en-US" sz="7200" dirty="0">
              <a:solidFill>
                <a:srgbClr val="C00000"/>
              </a:solidFill>
              <a:cs typeface="B Titr" pitchFamily="2"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7680" y="3933056"/>
            <a:ext cx="1584176" cy="1584176"/>
          </a:xfrm>
          <a:prstGeom prst="rect">
            <a:avLst/>
          </a:prstGeom>
        </p:spPr>
      </p:pic>
    </p:spTree>
    <p:extLst>
      <p:ext uri="{BB962C8B-B14F-4D97-AF65-F5344CB8AC3E}">
        <p14:creationId xmlns:p14="http://schemas.microsoft.com/office/powerpoint/2010/main" val="177617920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B8767EC1-17B5-77CF-1EB2-B33E4F4B6D79}"/>
              </a:ext>
            </a:extLst>
          </p:cNvPr>
          <p:cNvGraphicFramePr>
            <a:graphicFrameLocks noGrp="1"/>
          </p:cNvGraphicFramePr>
          <p:nvPr>
            <p:ph sz="quarter" idx="1"/>
            <p:extLst>
              <p:ext uri="{D42A27DB-BD31-4B8C-83A1-F6EECF244321}">
                <p14:modId xmlns:p14="http://schemas.microsoft.com/office/powerpoint/2010/main" val="1159305801"/>
              </p:ext>
            </p:extLst>
          </p:nvPr>
        </p:nvGraphicFramePr>
        <p:xfrm>
          <a:off x="179512" y="1556792"/>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751537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7030A0"/>
                </a:solidFill>
                <a:cs typeface="B Titr" panose="00000700000000000000" pitchFamily="2" charset="-78"/>
              </a:rPr>
              <a:t>بیمه شدگان </a:t>
            </a:r>
            <a:endParaRPr lang="fa-IR" dirty="0">
              <a:solidFill>
                <a:srgbClr val="7030A0"/>
              </a:solidFill>
              <a:cs typeface="B Titr" panose="00000700000000000000" pitchFamily="2" charset="-78"/>
            </a:endParaRPr>
          </a:p>
        </p:txBody>
      </p:sp>
      <p:sp>
        <p:nvSpPr>
          <p:cNvPr id="4" name="Rectangle 3"/>
          <p:cNvSpPr/>
          <p:nvPr/>
        </p:nvSpPr>
        <p:spPr>
          <a:xfrm>
            <a:off x="827584" y="1628800"/>
            <a:ext cx="7601636" cy="1938992"/>
          </a:xfrm>
          <a:prstGeom prst="rect">
            <a:avLst/>
          </a:prstGeom>
        </p:spPr>
        <p:txBody>
          <a:bodyPr wrap="square">
            <a:spAutoFit/>
          </a:bodyPr>
          <a:lstStyle/>
          <a:p>
            <a:pPr algn="just" rtl="1"/>
            <a:r>
              <a:rPr lang="ar-SA" sz="2400" b="1" dirty="0">
                <a:latin typeface="Times New Roman" panose="02020603050405020304" pitchFamily="18" charset="0"/>
                <a:ea typeface="Times New Roman" panose="02020603050405020304" pitchFamily="18" charset="0"/>
                <a:cs typeface="B Nazanin" panose="00000400000000000000" pitchFamily="2" charset="-78"/>
              </a:rPr>
              <a:t>بیمه شدگان عبارتند از کلیه کارکنان شاغل بیمه گذار (رسمی، پیمانی و </a:t>
            </a:r>
            <a:r>
              <a:rPr lang="ar-SA" sz="2400" b="1" dirty="0" smtClean="0">
                <a:latin typeface="Times New Roman" panose="02020603050405020304" pitchFamily="18" charset="0"/>
                <a:ea typeface="Times New Roman" panose="02020603050405020304" pitchFamily="18" charset="0"/>
                <a:cs typeface="B Nazanin" panose="00000400000000000000" pitchFamily="2" charset="-78"/>
              </a:rPr>
              <a:t>قراردادی) </a:t>
            </a:r>
            <a:r>
              <a:rPr lang="ar-SA" sz="2400" b="1" dirty="0">
                <a:latin typeface="Times New Roman" panose="02020603050405020304" pitchFamily="18" charset="0"/>
                <a:ea typeface="Times New Roman" panose="02020603050405020304" pitchFamily="18" charset="0"/>
                <a:cs typeface="B Nazanin" panose="00000400000000000000" pitchFamily="2" charset="-78"/>
              </a:rPr>
              <a:t>که اسامی و مشخصات آنان در شروع اعتبار بیمه نامه (جهت مستخدمین اولیه) یا در طول مدت اعتبار </a:t>
            </a:r>
            <a:r>
              <a:rPr lang="ar-SA" sz="2400" b="1" dirty="0" smtClean="0">
                <a:latin typeface="Times New Roman" panose="02020603050405020304" pitchFamily="18" charset="0"/>
                <a:ea typeface="Times New Roman" panose="02020603050405020304" pitchFamily="18" charset="0"/>
                <a:cs typeface="B Nazanin" panose="00000400000000000000" pitchFamily="2" charset="-78"/>
              </a:rPr>
              <a:t>آن(جهت </a:t>
            </a:r>
            <a:r>
              <a:rPr lang="ar-SA" sz="2400" b="1" dirty="0">
                <a:latin typeface="Times New Roman" panose="02020603050405020304" pitchFamily="18" charset="0"/>
                <a:ea typeface="Times New Roman" panose="02020603050405020304" pitchFamily="18" charset="0"/>
                <a:cs typeface="B Nazanin" panose="00000400000000000000" pitchFamily="2" charset="-78"/>
              </a:rPr>
              <a:t>مستخدمین جديد) طبق مفاد </a:t>
            </a:r>
            <a:r>
              <a:rPr lang="fa-IR" sz="2400" b="1" dirty="0" smtClean="0">
                <a:latin typeface="Times New Roman" panose="02020603050405020304" pitchFamily="18" charset="0"/>
                <a:ea typeface="Times New Roman" panose="02020603050405020304" pitchFamily="18" charset="0"/>
                <a:cs typeface="B Nazanin" panose="00000400000000000000" pitchFamily="2" charset="-78"/>
              </a:rPr>
              <a:t>بیمه نامه </a:t>
            </a:r>
            <a:r>
              <a:rPr lang="ar-SA" sz="2400" b="1" dirty="0" smtClean="0">
                <a:latin typeface="Times New Roman" panose="02020603050405020304" pitchFamily="18" charset="0"/>
                <a:ea typeface="Times New Roman" panose="02020603050405020304" pitchFamily="18" charset="0"/>
                <a:cs typeface="B Nazanin" panose="00000400000000000000" pitchFamily="2" charset="-78"/>
              </a:rPr>
              <a:t>به </a:t>
            </a:r>
            <a:r>
              <a:rPr lang="ar-SA" sz="2400" b="1" dirty="0">
                <a:latin typeface="Times New Roman" panose="02020603050405020304" pitchFamily="18" charset="0"/>
                <a:ea typeface="Times New Roman" panose="02020603050405020304" pitchFamily="18" charset="0"/>
                <a:cs typeface="B Nazanin" panose="00000400000000000000" pitchFamily="2" charset="-78"/>
              </a:rPr>
              <a:t>بیمه گر اعلام و تائیدیه مربوطه طی صدور الحاقیه اخذ گردیده باشد.</a:t>
            </a:r>
            <a:r>
              <a:rPr lang="ar-SA" sz="2400" b="1" dirty="0">
                <a:latin typeface="Times New Roman" panose="02020603050405020304" pitchFamily="18" charset="0"/>
                <a:ea typeface="Times New Roman" panose="02020603050405020304" pitchFamily="18" charset="0"/>
                <a:cs typeface="2  Lotus" panose="00000400000000000000" pitchFamily="2" charset="-78"/>
              </a:rPr>
              <a:t> </a:t>
            </a:r>
            <a:endParaRPr lang="fa-IR" sz="2400" b="1" dirty="0"/>
          </a:p>
        </p:txBody>
      </p:sp>
      <p:sp>
        <p:nvSpPr>
          <p:cNvPr id="3" name="Rectangle 2"/>
          <p:cNvSpPr/>
          <p:nvPr/>
        </p:nvSpPr>
        <p:spPr>
          <a:xfrm>
            <a:off x="703966" y="4869160"/>
            <a:ext cx="7848872" cy="1200329"/>
          </a:xfrm>
          <a:prstGeom prst="rect">
            <a:avLst/>
          </a:prstGeom>
        </p:spPr>
        <p:txBody>
          <a:bodyPr wrap="square">
            <a:spAutoFit/>
          </a:bodyPr>
          <a:lstStyle/>
          <a:p>
            <a:pPr algn="just" rtl="1"/>
            <a:r>
              <a:rPr lang="ar-SA" sz="2400" b="1" dirty="0">
                <a:cs typeface="B Nazanin" panose="00000400000000000000" pitchFamily="2" charset="-78"/>
              </a:rPr>
              <a:t>حداکثر سن مورد تعهد بیمه گر برای تأمین پوشش فوت به هر علت 70 سال تمام و </a:t>
            </a:r>
            <a:r>
              <a:rPr lang="fa-IR" sz="2400" b="1" dirty="0">
                <a:cs typeface="B Nazanin" panose="00000400000000000000" pitchFamily="2" charset="-78"/>
              </a:rPr>
              <a:t>برای فوت و نقص عضو </a:t>
            </a:r>
            <a:r>
              <a:rPr lang="ar-SA" sz="2400" b="1" dirty="0">
                <a:cs typeface="B Nazanin" panose="00000400000000000000" pitchFamily="2" charset="-78"/>
              </a:rPr>
              <a:t>و از كارافتادگي دائم كلي يا جزئي ناشي از حوادث 75 سال تمام خواهد </a:t>
            </a:r>
            <a:r>
              <a:rPr lang="ar-SA" sz="2400" b="1" dirty="0" smtClean="0">
                <a:cs typeface="B Nazanin" panose="00000400000000000000" pitchFamily="2" charset="-78"/>
              </a:rPr>
              <a:t>بود</a:t>
            </a:r>
            <a:endParaRPr lang="fa-IR" sz="2400" b="1" dirty="0">
              <a:cs typeface="B Nazanin"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3284984"/>
            <a:ext cx="1947758" cy="1296144"/>
          </a:xfrm>
          <a:prstGeom prst="rect">
            <a:avLst/>
          </a:prstGeom>
        </p:spPr>
      </p:pic>
    </p:spTree>
    <p:extLst>
      <p:ext uri="{BB962C8B-B14F-4D97-AF65-F5344CB8AC3E}">
        <p14:creationId xmlns:p14="http://schemas.microsoft.com/office/powerpoint/2010/main" val="950449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424936" cy="1008112"/>
          </a:xfrm>
        </p:spPr>
        <p:txBody>
          <a:bodyPr>
            <a:normAutofit fontScale="90000"/>
          </a:bodyPr>
          <a:lstStyle/>
          <a:p>
            <a:pPr rtl="1"/>
            <a:r>
              <a:rPr lang="fa-IR" b="1" dirty="0" smtClean="0">
                <a:cs typeface="B Titr" panose="00000700000000000000" pitchFamily="2" charset="-78"/>
              </a:rPr>
              <a:t/>
            </a:r>
            <a:br>
              <a:rPr lang="fa-IR" b="1" dirty="0" smtClean="0">
                <a:cs typeface="B Titr" panose="00000700000000000000" pitchFamily="2" charset="-78"/>
              </a:rPr>
            </a:br>
            <a:r>
              <a:rPr lang="fa-IR" b="1" dirty="0">
                <a:cs typeface="B Titr" panose="00000700000000000000" pitchFamily="2" charset="-78"/>
              </a:rPr>
              <a:t/>
            </a:r>
            <a:br>
              <a:rPr lang="fa-IR" b="1" dirty="0">
                <a:cs typeface="B Titr" panose="00000700000000000000" pitchFamily="2" charset="-78"/>
              </a:rPr>
            </a:br>
            <a:r>
              <a:rPr lang="fa-IR" b="1" dirty="0" smtClean="0">
                <a:cs typeface="B Titr" panose="00000700000000000000" pitchFamily="2" charset="-78"/>
              </a:rPr>
              <a:t/>
            </a:r>
            <a:br>
              <a:rPr lang="fa-IR" b="1" dirty="0" smtClean="0">
                <a:cs typeface="B Titr" panose="00000700000000000000" pitchFamily="2" charset="-78"/>
              </a:rPr>
            </a:br>
            <a:r>
              <a:rPr lang="fa-IR" b="1" dirty="0">
                <a:cs typeface="B Titr" panose="00000700000000000000" pitchFamily="2" charset="-78"/>
              </a:rPr>
              <a:t/>
            </a:r>
            <a:br>
              <a:rPr lang="fa-IR" b="1" dirty="0">
                <a:cs typeface="B Titr" panose="00000700000000000000" pitchFamily="2" charset="-78"/>
              </a:rPr>
            </a:br>
            <a:r>
              <a:rPr lang="fa-IR" b="1" dirty="0" smtClean="0">
                <a:cs typeface="B Titr" panose="00000700000000000000" pitchFamily="2" charset="-78"/>
              </a:rPr>
              <a:t/>
            </a:r>
            <a:br>
              <a:rPr lang="fa-IR" b="1" dirty="0" smtClean="0">
                <a:cs typeface="B Titr" panose="00000700000000000000" pitchFamily="2" charset="-78"/>
              </a:rPr>
            </a:br>
            <a:r>
              <a:rPr lang="fa-IR" b="1" dirty="0">
                <a:cs typeface="B Titr" panose="00000700000000000000" pitchFamily="2" charset="-78"/>
              </a:rPr>
              <a:t/>
            </a:r>
            <a:br>
              <a:rPr lang="fa-IR" b="1" dirty="0">
                <a:cs typeface="B Titr" panose="00000700000000000000" pitchFamily="2" charset="-78"/>
              </a:rPr>
            </a:br>
            <a:r>
              <a:rPr lang="fa-IR" b="1" dirty="0" smtClean="0">
                <a:cs typeface="B Titr" panose="00000700000000000000" pitchFamily="2" charset="-78"/>
              </a:rPr>
              <a:t/>
            </a:r>
            <a:br>
              <a:rPr lang="fa-IR" b="1" dirty="0" smtClean="0">
                <a:cs typeface="B Titr" panose="00000700000000000000" pitchFamily="2" charset="-78"/>
              </a:rPr>
            </a:br>
            <a:r>
              <a:rPr lang="fa-IR" b="1" dirty="0">
                <a:cs typeface="B Titr" panose="00000700000000000000" pitchFamily="2" charset="-78"/>
              </a:rPr>
              <a:t/>
            </a:r>
            <a:br>
              <a:rPr lang="fa-IR" b="1" dirty="0">
                <a:cs typeface="B Titr" panose="00000700000000000000" pitchFamily="2" charset="-78"/>
              </a:rPr>
            </a:br>
            <a:r>
              <a:rPr lang="fa-IR" b="1" dirty="0" smtClean="0">
                <a:cs typeface="B Titr" panose="00000700000000000000" pitchFamily="2" charset="-78"/>
              </a:rPr>
              <a:t/>
            </a:r>
            <a:br>
              <a:rPr lang="fa-IR" b="1" dirty="0" smtClean="0">
                <a:cs typeface="B Titr" panose="00000700000000000000" pitchFamily="2" charset="-78"/>
              </a:rPr>
            </a:br>
            <a:r>
              <a:rPr lang="fa-IR" b="1" dirty="0">
                <a:cs typeface="B Titr" panose="00000700000000000000" pitchFamily="2" charset="-78"/>
              </a:rPr>
              <a:t/>
            </a:r>
            <a:br>
              <a:rPr lang="fa-IR" b="1" dirty="0">
                <a:cs typeface="B Titr" panose="00000700000000000000" pitchFamily="2" charset="-78"/>
              </a:rPr>
            </a:br>
            <a:r>
              <a:rPr lang="fa-IR" b="1" dirty="0"/>
              <a:t/>
            </a:r>
            <a:br>
              <a:rPr lang="fa-IR" b="1" dirty="0"/>
            </a:br>
            <a:endParaRPr lang="fa-IR" dirty="0"/>
          </a:p>
        </p:txBody>
      </p:sp>
      <p:sp>
        <p:nvSpPr>
          <p:cNvPr id="4" name="TextBox 3"/>
          <p:cNvSpPr txBox="1"/>
          <p:nvPr/>
        </p:nvSpPr>
        <p:spPr>
          <a:xfrm>
            <a:off x="395536" y="2420888"/>
            <a:ext cx="7992888" cy="2954655"/>
          </a:xfrm>
          <a:prstGeom prst="rect">
            <a:avLst/>
          </a:prstGeom>
          <a:noFill/>
        </p:spPr>
        <p:txBody>
          <a:bodyPr wrap="square" rtlCol="1">
            <a:spAutoFit/>
          </a:bodyPr>
          <a:lstStyle/>
          <a:p>
            <a:pPr algn="r" rtl="1"/>
            <a:r>
              <a:rPr lang="fa-IR" sz="2400" b="1" dirty="0">
                <a:cs typeface="B Nazanin" panose="00000400000000000000" pitchFamily="2" charset="-78"/>
              </a:rPr>
              <a:t>حق بیمه در بیمه عمر </a:t>
            </a:r>
            <a:r>
              <a:rPr lang="fa-IR" sz="2400" b="1" dirty="0" smtClean="0">
                <a:cs typeface="B Nazanin" panose="00000400000000000000" pitchFamily="2" charset="-78"/>
              </a:rPr>
              <a:t>و حادثه گروهی </a:t>
            </a:r>
            <a:r>
              <a:rPr lang="fa-IR" sz="2400" b="1" dirty="0">
                <a:cs typeface="B Nazanin" panose="00000400000000000000" pitchFamily="2" charset="-78"/>
              </a:rPr>
              <a:t>بر اساس سرمایه فوت درخواستی، تعداد و میانگین سن بیمه‌شده‌ها و نوع شغل آن‌ها تعیین می‌شود</a:t>
            </a:r>
            <a:r>
              <a:rPr lang="fa-IR" sz="2400" b="1" dirty="0" smtClean="0">
                <a:cs typeface="B Nazanin" panose="00000400000000000000" pitchFamily="2" charset="-78"/>
              </a:rPr>
              <a:t>.</a:t>
            </a:r>
          </a:p>
          <a:p>
            <a:pPr algn="r" rtl="1"/>
            <a:endParaRPr lang="fa-IR" sz="2400" b="1" dirty="0">
              <a:cs typeface="B Nazanin" panose="00000400000000000000" pitchFamily="2" charset="-78"/>
            </a:endParaRPr>
          </a:p>
          <a:p>
            <a:pPr algn="r" rtl="1"/>
            <a:endParaRPr lang="fa-IR" sz="2400" b="1" dirty="0" smtClean="0">
              <a:cs typeface="B Nazanin" panose="00000400000000000000" pitchFamily="2" charset="-78"/>
            </a:endParaRPr>
          </a:p>
          <a:p>
            <a:pPr algn="r" rtl="1"/>
            <a:endParaRPr lang="fa-IR" sz="2400" b="1" dirty="0">
              <a:cs typeface="B Nazanin" panose="00000400000000000000" pitchFamily="2" charset="-78"/>
            </a:endParaRPr>
          </a:p>
          <a:p>
            <a:pPr algn="r" rtl="1"/>
            <a:endParaRPr lang="fa-IR" sz="2400" b="1" dirty="0">
              <a:cs typeface="B Nazanin" panose="00000400000000000000" pitchFamily="2" charset="-78"/>
            </a:endParaRPr>
          </a:p>
          <a:p>
            <a:pPr algn="r" rtl="1"/>
            <a:endParaRPr lang="fa-IR" sz="2400" b="1" dirty="0" smtClean="0">
              <a:cs typeface="B Nazanin" panose="00000400000000000000" pitchFamily="2" charset="-78"/>
            </a:endParaRPr>
          </a:p>
          <a:p>
            <a:pPr algn="r" rtl="1"/>
            <a:endParaRPr lang="fa-IR"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888" y="3898215"/>
            <a:ext cx="2312726" cy="1512168"/>
          </a:xfrm>
          <a:prstGeom prst="rect">
            <a:avLst/>
          </a:prstGeom>
        </p:spPr>
      </p:pic>
      <p:sp>
        <p:nvSpPr>
          <p:cNvPr id="7" name="TextBox 6"/>
          <p:cNvSpPr txBox="1"/>
          <p:nvPr/>
        </p:nvSpPr>
        <p:spPr>
          <a:xfrm>
            <a:off x="1691680" y="265918"/>
            <a:ext cx="5616624" cy="830997"/>
          </a:xfrm>
          <a:prstGeom prst="rect">
            <a:avLst/>
          </a:prstGeom>
          <a:noFill/>
        </p:spPr>
        <p:txBody>
          <a:bodyPr wrap="square" rtlCol="1">
            <a:spAutoFit/>
          </a:bodyPr>
          <a:lstStyle/>
          <a:p>
            <a:pPr algn="ctr" rtl="1"/>
            <a:r>
              <a:rPr lang="fa-IR" sz="4800" dirty="0" smtClean="0">
                <a:solidFill>
                  <a:srgbClr val="7030A0"/>
                </a:solidFill>
                <a:cs typeface="B Titr" panose="00000700000000000000" pitchFamily="2" charset="-78"/>
              </a:rPr>
              <a:t>حق بیمه </a:t>
            </a:r>
            <a:endParaRPr lang="fa-IR" sz="4800" dirty="0">
              <a:solidFill>
                <a:srgbClr val="7030A0"/>
              </a:solidFill>
              <a:cs typeface="B Titr" panose="00000700000000000000" pitchFamily="2" charset="-78"/>
            </a:endParaRPr>
          </a:p>
        </p:txBody>
      </p:sp>
    </p:spTree>
    <p:extLst>
      <p:ext uri="{BB962C8B-B14F-4D97-AF65-F5344CB8AC3E}">
        <p14:creationId xmlns:p14="http://schemas.microsoft.com/office/powerpoint/2010/main" val="2189352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b="1" dirty="0" smtClean="0">
                <a:solidFill>
                  <a:srgbClr val="7030A0"/>
                </a:solidFill>
                <a:cs typeface="B Titr" pitchFamily="2" charset="-78"/>
              </a:rPr>
              <a:t>مزایای </a:t>
            </a:r>
            <a:r>
              <a:rPr lang="fa-IR" dirty="0">
                <a:solidFill>
                  <a:srgbClr val="7030A0"/>
                </a:solidFill>
                <a:cs typeface="B Titr" pitchFamily="2" charset="-78"/>
              </a:rPr>
              <a:t>بیمه های عمر و حادثه گروهی </a:t>
            </a:r>
            <a:endParaRPr lang="en-US" dirty="0">
              <a:solidFill>
                <a:srgbClr val="7030A0"/>
              </a:solidFill>
              <a:cs typeface="B Titr" pitchFamily="2" charset="-78"/>
            </a:endParaRPr>
          </a:p>
        </p:txBody>
      </p:sp>
      <p:sp>
        <p:nvSpPr>
          <p:cNvPr id="3" name="Content Placeholder 2"/>
          <p:cNvSpPr>
            <a:spLocks noGrp="1"/>
          </p:cNvSpPr>
          <p:nvPr>
            <p:ph sz="quarter" idx="1"/>
          </p:nvPr>
        </p:nvSpPr>
        <p:spPr>
          <a:xfrm>
            <a:off x="301752" y="2420888"/>
            <a:ext cx="8503920" cy="3678160"/>
          </a:xfrm>
        </p:spPr>
        <p:txBody>
          <a:bodyPr/>
          <a:lstStyle/>
          <a:p>
            <a:pPr marL="0" indent="0" algn="justLow" rtl="1">
              <a:lnSpc>
                <a:spcPct val="150000"/>
              </a:lnSpc>
              <a:buNone/>
            </a:pPr>
            <a:r>
              <a:rPr lang="fa-IR" b="1" dirty="0">
                <a:cs typeface="B Titr" panose="00000700000000000000" pitchFamily="2" charset="-78"/>
              </a:rPr>
              <a:t>از آنجایی که در بیمه عمر، بیمه گر متعهد است در قبال دریافت حق بیمه، در صورت وقوع خطر فوت مبلغی پرداخت کند، این به منزله جبران خسارت نیست بلکه تأمین آینده اعضای خانواده است. </a:t>
            </a:r>
            <a:endParaRPr lang="en-US" b="1" dirty="0">
              <a:cs typeface="B Titr" panose="00000700000000000000" pitchFamily="2" charset="-78"/>
            </a:endParaRPr>
          </a:p>
          <a:p>
            <a:pPr marL="0" indent="0" algn="justLow" rtl="1">
              <a:lnSpc>
                <a:spcPct val="150000"/>
              </a:lnSpc>
              <a:buNone/>
            </a:pPr>
            <a:endParaRPr lang="en-US" b="1" dirty="0">
              <a:solidFill>
                <a:srgbClr val="002060"/>
              </a:solidFill>
              <a:cs typeface="B Titr" panose="00000700000000000000" pitchFamily="2" charset="-78"/>
            </a:endParaRPr>
          </a:p>
        </p:txBody>
      </p:sp>
      <p:sp>
        <p:nvSpPr>
          <p:cNvPr id="4" name="Rectangle 3"/>
          <p:cNvSpPr/>
          <p:nvPr/>
        </p:nvSpPr>
        <p:spPr>
          <a:xfrm>
            <a:off x="6660232" y="1700807"/>
            <a:ext cx="1330814" cy="461665"/>
          </a:xfrm>
          <a:prstGeom prst="rect">
            <a:avLst/>
          </a:prstGeom>
        </p:spPr>
        <p:txBody>
          <a:bodyPr wrap="none">
            <a:spAutoFit/>
          </a:bodyPr>
          <a:lstStyle/>
          <a:p>
            <a:pPr rtl="1"/>
            <a:r>
              <a:rPr lang="fa-IR" sz="2400" b="1" dirty="0" smtClean="0">
                <a:solidFill>
                  <a:srgbClr val="C00000"/>
                </a:solidFill>
                <a:cs typeface="B Titr" pitchFamily="2" charset="-78"/>
              </a:rPr>
              <a:t>تامین </a:t>
            </a:r>
            <a:r>
              <a:rPr lang="fa-IR" sz="2400" b="1" dirty="0">
                <a:solidFill>
                  <a:srgbClr val="C00000"/>
                </a:solidFill>
                <a:cs typeface="B Titr" pitchFamily="2" charset="-78"/>
              </a:rPr>
              <a:t>آتیه </a:t>
            </a:r>
            <a:endParaRPr lang="en-US" sz="2400" dirty="0">
              <a:solidFill>
                <a:srgbClr val="C00000"/>
              </a:solidFill>
              <a:cs typeface="B Titr" pitchFamily="2" charset="-78"/>
            </a:endParaRPr>
          </a:p>
        </p:txBody>
      </p:sp>
      <p:sp>
        <p:nvSpPr>
          <p:cNvPr id="6" name="Bent-Up Arrow 5"/>
          <p:cNvSpPr/>
          <p:nvPr/>
        </p:nvSpPr>
        <p:spPr>
          <a:xfrm flipH="1" flipV="1">
            <a:off x="3707904" y="1907664"/>
            <a:ext cx="2952328" cy="504056"/>
          </a:xfrm>
          <a:prstGeom prst="bentUpArrow">
            <a:avLst>
              <a:gd name="adj1" fmla="val 14006"/>
              <a:gd name="adj2" fmla="val 18263"/>
              <a:gd name="adj3" fmla="val 3350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420521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7030A0"/>
                </a:solidFill>
                <a:cs typeface="B Titr" pitchFamily="2" charset="-78"/>
              </a:rPr>
              <a:t>مزایای </a:t>
            </a:r>
            <a:r>
              <a:rPr lang="fa-IR" dirty="0">
                <a:solidFill>
                  <a:srgbClr val="7030A0"/>
                </a:solidFill>
                <a:cs typeface="B Titr" pitchFamily="2" charset="-78"/>
              </a:rPr>
              <a:t>بیمه های عمر و حادثه گروهی </a:t>
            </a:r>
            <a:endParaRPr lang="en-US" dirty="0"/>
          </a:p>
        </p:txBody>
      </p:sp>
      <p:sp>
        <p:nvSpPr>
          <p:cNvPr id="3" name="Content Placeholder 2"/>
          <p:cNvSpPr>
            <a:spLocks noGrp="1"/>
          </p:cNvSpPr>
          <p:nvPr>
            <p:ph sz="quarter" idx="1"/>
          </p:nvPr>
        </p:nvSpPr>
        <p:spPr>
          <a:xfrm>
            <a:off x="344160" y="2564904"/>
            <a:ext cx="8503920" cy="3390128"/>
          </a:xfrm>
        </p:spPr>
        <p:txBody>
          <a:bodyPr>
            <a:normAutofit fontScale="85000" lnSpcReduction="10000"/>
          </a:bodyPr>
          <a:lstStyle/>
          <a:p>
            <a:pPr marL="0" indent="0" algn="justLow" rtl="1">
              <a:lnSpc>
                <a:spcPct val="150000"/>
              </a:lnSpc>
              <a:buNone/>
            </a:pPr>
            <a:r>
              <a:rPr lang="fa-IR" b="1" dirty="0">
                <a:cs typeface="B Nazanin" pitchFamily="2" charset="-78"/>
              </a:rPr>
              <a:t>با از دست دادن سرپرست یا نان آور خانواده علاوه بر تهدید موقعیت اقتصادی آن خانواده در صورت ضعیف بودن بنیه مالی، موقعیت اجتماعی آن خانواده نیز در معرض خطر قرار می گیرد درا ینجاست که با وجود پوشش بیمه ای عمر و حوادث و دریافت مبلغی از شرکت بیمه تحت عنوان سرمایه بیمه که مورد تعهد شرکت بیمه گر می باشد بسیاری از مشکلات و چالشها به آسانی قابل حل می باشد و این خود سبب دلگرمی خانواده های تحت پوشش این نوع بیمه و حفظ کانون گرم آنها می گردد. </a:t>
            </a:r>
            <a:endParaRPr lang="en-US" b="1" dirty="0">
              <a:cs typeface="B Nazanin" pitchFamily="2" charset="-78"/>
            </a:endParaRPr>
          </a:p>
          <a:p>
            <a:pPr marL="0" indent="0" algn="justLow" rtl="1">
              <a:lnSpc>
                <a:spcPct val="150000"/>
              </a:lnSpc>
              <a:buNone/>
            </a:pPr>
            <a:endParaRPr lang="en-US" b="1" dirty="0">
              <a:cs typeface="B Nazanin" pitchFamily="2" charset="-78"/>
            </a:endParaRPr>
          </a:p>
        </p:txBody>
      </p:sp>
      <p:sp>
        <p:nvSpPr>
          <p:cNvPr id="4" name="Rectangle 3"/>
          <p:cNvSpPr/>
          <p:nvPr/>
        </p:nvSpPr>
        <p:spPr>
          <a:xfrm>
            <a:off x="2699792" y="1628800"/>
            <a:ext cx="6156176" cy="400110"/>
          </a:xfrm>
          <a:prstGeom prst="rect">
            <a:avLst/>
          </a:prstGeom>
        </p:spPr>
        <p:txBody>
          <a:bodyPr wrap="square">
            <a:spAutoFit/>
          </a:bodyPr>
          <a:lstStyle/>
          <a:p>
            <a:pPr algn="justLow" rtl="1"/>
            <a:r>
              <a:rPr lang="fa-IR" sz="2000" b="1" dirty="0" smtClean="0">
                <a:solidFill>
                  <a:srgbClr val="C00000"/>
                </a:solidFill>
                <a:cs typeface="B Titr" pitchFamily="2" charset="-78"/>
              </a:rPr>
              <a:t>حمایت </a:t>
            </a:r>
            <a:r>
              <a:rPr lang="fa-IR" sz="2000" b="1" dirty="0">
                <a:solidFill>
                  <a:srgbClr val="C00000"/>
                </a:solidFill>
                <a:cs typeface="B Titr" pitchFamily="2" charset="-78"/>
              </a:rPr>
              <a:t>خانواده در مقابل اثرات ناشی از فوت سرپرست خانواده </a:t>
            </a:r>
            <a:endParaRPr lang="en-US" sz="2000" dirty="0">
              <a:solidFill>
                <a:srgbClr val="C00000"/>
              </a:solidFill>
              <a:cs typeface="B Titr" pitchFamily="2" charset="-78"/>
            </a:endParaRPr>
          </a:p>
        </p:txBody>
      </p:sp>
      <p:sp>
        <p:nvSpPr>
          <p:cNvPr id="5" name="Bent-Up Arrow 4"/>
          <p:cNvSpPr/>
          <p:nvPr/>
        </p:nvSpPr>
        <p:spPr>
          <a:xfrm flipH="1" flipV="1">
            <a:off x="827584" y="1828855"/>
            <a:ext cx="1944216" cy="504056"/>
          </a:xfrm>
          <a:prstGeom prst="bentUpArrow">
            <a:avLst>
              <a:gd name="adj1" fmla="val 14006"/>
              <a:gd name="adj2" fmla="val 18263"/>
              <a:gd name="adj3" fmla="val 3350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352632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27584" y="404664"/>
            <a:ext cx="7488832" cy="584775"/>
          </a:xfrm>
          <a:prstGeom prst="rect">
            <a:avLst/>
          </a:prstGeom>
        </p:spPr>
        <p:txBody>
          <a:bodyPr wrap="square">
            <a:spAutoFit/>
          </a:bodyPr>
          <a:lstStyle/>
          <a:p>
            <a:pPr algn="ctr"/>
            <a:r>
              <a:rPr lang="fa-IR" sz="3200" b="1" dirty="0">
                <a:solidFill>
                  <a:srgbClr val="7030A0"/>
                </a:solidFill>
                <a:cs typeface="B Titr" pitchFamily="2" charset="-78"/>
              </a:rPr>
              <a:t>مزایای </a:t>
            </a:r>
            <a:r>
              <a:rPr lang="fa-IR" sz="3200" dirty="0">
                <a:solidFill>
                  <a:srgbClr val="7030A0"/>
                </a:solidFill>
                <a:cs typeface="B Titr" pitchFamily="2" charset="-78"/>
              </a:rPr>
              <a:t>بیمه های عمر و حادثه گروهی </a:t>
            </a:r>
            <a:r>
              <a:rPr lang="fa-IR" sz="3200" dirty="0" smtClean="0">
                <a:solidFill>
                  <a:srgbClr val="7030A0"/>
                </a:solidFill>
                <a:cs typeface="B Titr" pitchFamily="2" charset="-78"/>
              </a:rPr>
              <a:t> </a:t>
            </a:r>
            <a:endParaRPr lang="fa-IR" sz="3200" dirty="0"/>
          </a:p>
        </p:txBody>
      </p:sp>
      <p:sp>
        <p:nvSpPr>
          <p:cNvPr id="8" name="TextBox 7"/>
          <p:cNvSpPr txBox="1"/>
          <p:nvPr/>
        </p:nvSpPr>
        <p:spPr>
          <a:xfrm>
            <a:off x="395536" y="1628800"/>
            <a:ext cx="8280920" cy="2215991"/>
          </a:xfrm>
          <a:prstGeom prst="rect">
            <a:avLst/>
          </a:prstGeom>
          <a:noFill/>
        </p:spPr>
        <p:txBody>
          <a:bodyPr wrap="square" rtlCol="1">
            <a:spAutoFit/>
          </a:bodyPr>
          <a:lstStyle/>
          <a:p>
            <a:pPr algn="just" rtl="1"/>
            <a:r>
              <a:rPr lang="fa-IR" sz="2400" b="1" dirty="0" smtClean="0">
                <a:cs typeface="B Nazanin" panose="00000400000000000000" pitchFamily="2" charset="-78"/>
              </a:rPr>
              <a:t>*پایین </a:t>
            </a:r>
            <a:r>
              <a:rPr lang="fa-IR" sz="2400" b="1" dirty="0">
                <a:cs typeface="B Nazanin" panose="00000400000000000000" pitchFamily="2" charset="-78"/>
              </a:rPr>
              <a:t>بودن مبلغ حق بیمه نسبت به بیمه عمر انفرادی یا بیمه حوادث انفرادی</a:t>
            </a:r>
          </a:p>
          <a:p>
            <a:pPr algn="just" rtl="1"/>
            <a:r>
              <a:rPr lang="fa-IR" sz="2400" b="1" dirty="0" smtClean="0">
                <a:cs typeface="B Nazanin" panose="00000400000000000000" pitchFamily="2" charset="-78"/>
              </a:rPr>
              <a:t>*یکسان </a:t>
            </a:r>
            <a:r>
              <a:rPr lang="fa-IR" sz="2400" b="1" dirty="0">
                <a:cs typeface="B Nazanin" panose="00000400000000000000" pitchFamily="2" charset="-78"/>
              </a:rPr>
              <a:t>بودن نرخ حق بیمه برای کلیه بیمه‌شده‌ها</a:t>
            </a:r>
          </a:p>
          <a:p>
            <a:pPr algn="just" rtl="1"/>
            <a:r>
              <a:rPr lang="fa-IR" sz="2400" b="1" dirty="0" smtClean="0">
                <a:cs typeface="B Nazanin" panose="00000400000000000000" pitchFamily="2" charset="-78"/>
              </a:rPr>
              <a:t>*انعطاف </a:t>
            </a:r>
            <a:r>
              <a:rPr lang="fa-IR" sz="2400" b="1" dirty="0">
                <a:cs typeface="B Nazanin" panose="00000400000000000000" pitchFamily="2" charset="-78"/>
              </a:rPr>
              <a:t>پذیر بودن شرایط و مقررات </a:t>
            </a:r>
            <a:r>
              <a:rPr lang="fa-IR" sz="2400" b="1" dirty="0" smtClean="0">
                <a:cs typeface="B Nazanin" panose="00000400000000000000" pitchFamily="2" charset="-78"/>
              </a:rPr>
              <a:t>بیمه‌نامه (امکان تقسیط حق بیمه و امکان اضافه شدن افراد جدیدالستخدام در حین بیمه مامه)</a:t>
            </a:r>
            <a:endParaRPr lang="fa-IR" sz="2400" b="1" dirty="0">
              <a:cs typeface="B Nazanin" panose="00000400000000000000" pitchFamily="2" charset="-78"/>
            </a:endParaRPr>
          </a:p>
          <a:p>
            <a:pPr algn="just" rtl="1"/>
            <a:r>
              <a:rPr lang="fa-IR" sz="2400" b="1" dirty="0" smtClean="0">
                <a:cs typeface="B Nazanin" panose="00000400000000000000" pitchFamily="2" charset="-78"/>
              </a:rPr>
              <a:t>*عدم </a:t>
            </a:r>
            <a:r>
              <a:rPr lang="fa-IR" sz="2400" b="1" dirty="0">
                <a:cs typeface="B Nazanin" panose="00000400000000000000" pitchFamily="2" charset="-78"/>
              </a:rPr>
              <a:t>نیاز به انجام آزمایشات پزشکی در اکثر موارد</a:t>
            </a:r>
          </a:p>
          <a:p>
            <a:pPr algn="just" rtl="1"/>
            <a:endParaRPr lang="fa-IR"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4455006"/>
            <a:ext cx="2162941" cy="1663801"/>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4474026"/>
            <a:ext cx="2866115" cy="1660492"/>
          </a:xfrm>
          <a:prstGeom prst="rect">
            <a:avLst/>
          </a:prstGeom>
        </p:spPr>
      </p:pic>
    </p:spTree>
    <p:extLst>
      <p:ext uri="{BB962C8B-B14F-4D97-AF65-F5344CB8AC3E}">
        <p14:creationId xmlns:p14="http://schemas.microsoft.com/office/powerpoint/2010/main" val="3976119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600" b="1" dirty="0">
                <a:solidFill>
                  <a:srgbClr val="7030A0"/>
                </a:solidFill>
                <a:cs typeface="B Titr" pitchFamily="2" charset="-78"/>
              </a:rPr>
              <a:t>استثنائات </a:t>
            </a:r>
            <a:endParaRPr lang="en-US" sz="3600" dirty="0">
              <a:solidFill>
                <a:srgbClr val="7030A0"/>
              </a:solidFill>
              <a:cs typeface="B Titr" pitchFamily="2" charset="-78"/>
            </a:endParaRPr>
          </a:p>
        </p:txBody>
      </p:sp>
      <p:sp>
        <p:nvSpPr>
          <p:cNvPr id="3" name="Content Placeholder 2"/>
          <p:cNvSpPr>
            <a:spLocks noGrp="1"/>
          </p:cNvSpPr>
          <p:nvPr>
            <p:ph sz="quarter" idx="1"/>
          </p:nvPr>
        </p:nvSpPr>
        <p:spPr>
          <a:xfrm>
            <a:off x="301752" y="2492896"/>
            <a:ext cx="8503920" cy="3534144"/>
          </a:xfrm>
        </p:spPr>
        <p:txBody>
          <a:bodyPr>
            <a:noAutofit/>
          </a:bodyPr>
          <a:lstStyle/>
          <a:p>
            <a:pPr marL="0" indent="0" algn="justLow" rtl="1">
              <a:lnSpc>
                <a:spcPct val="170000"/>
              </a:lnSpc>
              <a:buNone/>
            </a:pPr>
            <a:r>
              <a:rPr lang="fa-IR" sz="1400" b="1" dirty="0">
                <a:solidFill>
                  <a:schemeClr val="accent1">
                    <a:lumMod val="50000"/>
                  </a:schemeClr>
                </a:solidFill>
                <a:cs typeface="B Nazanin" pitchFamily="2" charset="-78"/>
              </a:rPr>
              <a:t>1ـ</a:t>
            </a:r>
            <a:r>
              <a:rPr lang="fa-IR" sz="1400" b="1" dirty="0">
                <a:cs typeface="B Nazanin" pitchFamily="2" charset="-78"/>
              </a:rPr>
              <a:t> خودکشی و یا اقدام به آن </a:t>
            </a:r>
            <a:endParaRPr lang="en-US" sz="1400" b="1" dirty="0">
              <a:cs typeface="B Nazanin" pitchFamily="2" charset="-78"/>
            </a:endParaRPr>
          </a:p>
          <a:p>
            <a:pPr marL="0" indent="0" algn="justLow" rtl="1">
              <a:lnSpc>
                <a:spcPct val="170000"/>
              </a:lnSpc>
              <a:buNone/>
            </a:pPr>
            <a:r>
              <a:rPr lang="fa-IR" sz="1400" b="1" dirty="0">
                <a:solidFill>
                  <a:schemeClr val="accent1">
                    <a:lumMod val="50000"/>
                  </a:schemeClr>
                </a:solidFill>
                <a:cs typeface="B Nazanin" pitchFamily="2" charset="-78"/>
              </a:rPr>
              <a:t>2ـ </a:t>
            </a:r>
            <a:r>
              <a:rPr lang="fa-IR" sz="1400" b="1" dirty="0">
                <a:cs typeface="B Nazanin" pitchFamily="2" charset="-78"/>
              </a:rPr>
              <a:t>صدمات بدنی که بیمه شده عمدا موجب آن می شود. </a:t>
            </a:r>
            <a:endParaRPr lang="en-US" sz="1400" b="1" dirty="0">
              <a:cs typeface="B Nazanin" pitchFamily="2" charset="-78"/>
            </a:endParaRPr>
          </a:p>
          <a:p>
            <a:pPr marL="0" indent="0" algn="justLow" rtl="1">
              <a:lnSpc>
                <a:spcPct val="170000"/>
              </a:lnSpc>
              <a:buNone/>
            </a:pPr>
            <a:r>
              <a:rPr lang="fa-IR" sz="1400" b="1" dirty="0">
                <a:solidFill>
                  <a:schemeClr val="accent1">
                    <a:lumMod val="50000"/>
                  </a:schemeClr>
                </a:solidFill>
                <a:cs typeface="B Nazanin" pitchFamily="2" charset="-78"/>
              </a:rPr>
              <a:t>3ـ </a:t>
            </a:r>
            <a:r>
              <a:rPr lang="fa-IR" sz="1400" b="1" dirty="0">
                <a:cs typeface="B Nazanin" pitchFamily="2" charset="-78"/>
              </a:rPr>
              <a:t>مستی، یا استعمال هر گونه مواد مخدر و یا داروهای محرک بدون تجویز پزشک. </a:t>
            </a:r>
            <a:endParaRPr lang="en-US" sz="1400" b="1" dirty="0">
              <a:cs typeface="B Nazanin" pitchFamily="2" charset="-78"/>
            </a:endParaRPr>
          </a:p>
          <a:p>
            <a:pPr marL="0" indent="0" algn="justLow" rtl="1">
              <a:lnSpc>
                <a:spcPct val="170000"/>
              </a:lnSpc>
              <a:buNone/>
            </a:pPr>
            <a:r>
              <a:rPr lang="fa-IR" sz="1400" b="1" dirty="0">
                <a:solidFill>
                  <a:schemeClr val="accent1">
                    <a:lumMod val="50000"/>
                  </a:schemeClr>
                </a:solidFill>
                <a:cs typeface="B Nazanin" pitchFamily="2" charset="-78"/>
              </a:rPr>
              <a:t>4ـ</a:t>
            </a:r>
            <a:r>
              <a:rPr lang="fa-IR" sz="1400" b="1" dirty="0">
                <a:cs typeface="B Nazanin" pitchFamily="2" charset="-78"/>
              </a:rPr>
              <a:t> ارتکاب بیمه شده به اعمال مجرمانه اعم از مباشرت، مشارکت ویا معاونت در آن. </a:t>
            </a:r>
            <a:endParaRPr lang="en-US" sz="1400" b="1" dirty="0">
              <a:cs typeface="B Nazanin" pitchFamily="2" charset="-78"/>
            </a:endParaRPr>
          </a:p>
          <a:p>
            <a:pPr marL="0" indent="0" algn="justLow" rtl="1">
              <a:lnSpc>
                <a:spcPct val="170000"/>
              </a:lnSpc>
              <a:buNone/>
            </a:pPr>
            <a:r>
              <a:rPr lang="fa-IR" sz="1400" b="1" dirty="0">
                <a:solidFill>
                  <a:schemeClr val="accent1">
                    <a:lumMod val="50000"/>
                  </a:schemeClr>
                </a:solidFill>
                <a:cs typeface="B Nazanin" pitchFamily="2" charset="-78"/>
              </a:rPr>
              <a:t>5ـ</a:t>
            </a:r>
            <a:r>
              <a:rPr lang="fa-IR" sz="1400" b="1" dirty="0">
                <a:cs typeface="B Nazanin" pitchFamily="2" charset="-78"/>
              </a:rPr>
              <a:t> هر گونه دیسک و یا فتق بیمه شده </a:t>
            </a:r>
            <a:endParaRPr lang="en-US" sz="1400" b="1" dirty="0">
              <a:cs typeface="B Nazanin" pitchFamily="2" charset="-78"/>
            </a:endParaRPr>
          </a:p>
          <a:p>
            <a:pPr marL="0" indent="0" algn="justLow" rtl="1">
              <a:lnSpc>
                <a:spcPct val="170000"/>
              </a:lnSpc>
              <a:buNone/>
            </a:pPr>
            <a:r>
              <a:rPr lang="fa-IR" sz="1400" b="1" dirty="0">
                <a:solidFill>
                  <a:schemeClr val="accent1">
                    <a:lumMod val="50000"/>
                  </a:schemeClr>
                </a:solidFill>
                <a:cs typeface="B Nazanin" pitchFamily="2" charset="-78"/>
              </a:rPr>
              <a:t>6ـ</a:t>
            </a:r>
            <a:r>
              <a:rPr lang="fa-IR" sz="1400" b="1" dirty="0">
                <a:cs typeface="B Nazanin" pitchFamily="2" charset="-78"/>
              </a:rPr>
              <a:t> بیماری و یا ابتلاء به جنون بیمه شده مگر آنکه ابتلاء به جنون ناشی از تحقق خطر موضوع این بیمه باشد. </a:t>
            </a:r>
            <a:endParaRPr lang="en-US" sz="1400" b="1" dirty="0">
              <a:cs typeface="B Nazanin" pitchFamily="2" charset="-78"/>
            </a:endParaRPr>
          </a:p>
          <a:p>
            <a:pPr marL="0" indent="0" algn="justLow" rtl="1">
              <a:lnSpc>
                <a:spcPct val="170000"/>
              </a:lnSpc>
              <a:buNone/>
            </a:pPr>
            <a:r>
              <a:rPr lang="fa-IR" sz="1400" b="1" dirty="0">
                <a:solidFill>
                  <a:schemeClr val="accent1">
                    <a:lumMod val="50000"/>
                  </a:schemeClr>
                </a:solidFill>
                <a:cs typeface="B Nazanin" pitchFamily="2" charset="-78"/>
              </a:rPr>
              <a:t>7ـ</a:t>
            </a:r>
            <a:r>
              <a:rPr lang="fa-IR" sz="1400" b="1" dirty="0">
                <a:cs typeface="B Nazanin" pitchFamily="2" charset="-78"/>
              </a:rPr>
              <a:t> فوت بیمه شده به علت حادثه عمدی از طرف ذینفع (اعم از مباشرت، مشارکت و یا معاونت در آن) </a:t>
            </a:r>
          </a:p>
          <a:p>
            <a:pPr marL="0" indent="0" algn="justLow" rtl="1">
              <a:lnSpc>
                <a:spcPct val="170000"/>
              </a:lnSpc>
              <a:buNone/>
            </a:pPr>
            <a:r>
              <a:rPr lang="fa-IR" sz="1400" b="1" dirty="0">
                <a:solidFill>
                  <a:schemeClr val="accent1">
                    <a:lumMod val="50000"/>
                  </a:schemeClr>
                </a:solidFill>
                <a:cs typeface="B Nazanin" pitchFamily="2" charset="-78"/>
              </a:rPr>
              <a:t>8ـ </a:t>
            </a:r>
            <a:r>
              <a:rPr lang="fa-IR" sz="1400" b="1" dirty="0">
                <a:cs typeface="B Nazanin" pitchFamily="2" charset="-78"/>
              </a:rPr>
              <a:t>خسارات ناشی از زمین لرزه، آتشفشان فعل و انفعالات هسته ای، سیل و طوفان، جنگ، شورش، انقلاب، بلوا، اعتصاب، قیام، آشوب. </a:t>
            </a:r>
          </a:p>
          <a:p>
            <a:pPr marL="0" indent="0" algn="justLow" rtl="1">
              <a:lnSpc>
                <a:spcPct val="170000"/>
              </a:lnSpc>
              <a:buNone/>
            </a:pPr>
            <a:r>
              <a:rPr lang="fa-IR" sz="1400" dirty="0">
                <a:solidFill>
                  <a:schemeClr val="accent1">
                    <a:lumMod val="50000"/>
                  </a:schemeClr>
                </a:solidFill>
              </a:rPr>
              <a:t>9- </a:t>
            </a:r>
            <a:r>
              <a:rPr lang="fa-IR" sz="1400" dirty="0"/>
              <a:t>کودتا و اقدامات احتیاطی مقامات نظامی و انتظامی، انفجار بمب و هر گونه اقدامات تروریستی و عملکرد ناشی از ادوات جنگی. </a:t>
            </a:r>
            <a:endParaRPr lang="en-US" sz="1400" dirty="0"/>
          </a:p>
        </p:txBody>
      </p:sp>
      <p:sp>
        <p:nvSpPr>
          <p:cNvPr id="4" name="Rectangle 3"/>
          <p:cNvSpPr/>
          <p:nvPr/>
        </p:nvSpPr>
        <p:spPr>
          <a:xfrm>
            <a:off x="3203848" y="1700808"/>
            <a:ext cx="5436096" cy="600164"/>
          </a:xfrm>
          <a:prstGeom prst="rect">
            <a:avLst/>
          </a:prstGeom>
        </p:spPr>
        <p:txBody>
          <a:bodyPr wrap="square">
            <a:spAutoFit/>
          </a:bodyPr>
          <a:lstStyle/>
          <a:p>
            <a:pPr algn="justLow" rtl="1">
              <a:lnSpc>
                <a:spcPct val="150000"/>
              </a:lnSpc>
            </a:pPr>
            <a:r>
              <a:rPr lang="fa-IR" sz="2400" dirty="0">
                <a:solidFill>
                  <a:schemeClr val="accent1">
                    <a:lumMod val="50000"/>
                  </a:schemeClr>
                </a:solidFill>
                <a:cs typeface="B Titr" pitchFamily="2" charset="-78"/>
              </a:rPr>
              <a:t>مواردی که از حیطه تعهدات بیمه گر خارج است</a:t>
            </a:r>
            <a:endParaRPr lang="en-US" sz="2400" dirty="0">
              <a:solidFill>
                <a:schemeClr val="accent1">
                  <a:lumMod val="50000"/>
                </a:schemeClr>
              </a:solidFill>
              <a:cs typeface="B Titr" pitchFamily="2" charset="-78"/>
            </a:endParaRPr>
          </a:p>
        </p:txBody>
      </p:sp>
    </p:spTree>
    <p:extLst>
      <p:ext uri="{BB962C8B-B14F-4D97-AF65-F5344CB8AC3E}">
        <p14:creationId xmlns:p14="http://schemas.microsoft.com/office/powerpoint/2010/main" val="392841152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a:solidFill>
                  <a:srgbClr val="7030A0"/>
                </a:solidFill>
                <a:cs typeface="B Titr" pitchFamily="2" charset="-78"/>
              </a:rPr>
              <a:t>خسارت بیمه های عمر و حوادث گروهی </a:t>
            </a:r>
            <a:endParaRPr lang="en-US" dirty="0">
              <a:solidFill>
                <a:srgbClr val="7030A0"/>
              </a:solidFill>
              <a:cs typeface="B Titr" pitchFamily="2" charset="-78"/>
            </a:endParaRPr>
          </a:p>
        </p:txBody>
      </p:sp>
      <p:sp>
        <p:nvSpPr>
          <p:cNvPr id="3" name="Content Placeholder 2"/>
          <p:cNvSpPr>
            <a:spLocks noGrp="1"/>
          </p:cNvSpPr>
          <p:nvPr>
            <p:ph sz="quarter" idx="1"/>
          </p:nvPr>
        </p:nvSpPr>
        <p:spPr>
          <a:xfrm>
            <a:off x="301752" y="2564904"/>
            <a:ext cx="7798640" cy="3534144"/>
          </a:xfrm>
        </p:spPr>
        <p:txBody>
          <a:bodyPr>
            <a:normAutofit fontScale="70000" lnSpcReduction="20000"/>
          </a:bodyPr>
          <a:lstStyle/>
          <a:p>
            <a:pPr marL="0" indent="0" algn="justLow" rtl="1">
              <a:buNone/>
            </a:pPr>
            <a:r>
              <a:rPr lang="fa-IR" b="1" dirty="0"/>
              <a:t> </a:t>
            </a:r>
            <a:r>
              <a:rPr lang="fa-IR" b="1" dirty="0">
                <a:cs typeface="B Titr" pitchFamily="2" charset="-78"/>
              </a:rPr>
              <a:t>1- چنانچه فوت بیمه شده در اثر بیماری می باشد</a:t>
            </a:r>
          </a:p>
          <a:p>
            <a:pPr algn="justLow" rtl="1">
              <a:lnSpc>
                <a:spcPct val="160000"/>
              </a:lnSpc>
            </a:pPr>
            <a:r>
              <a:rPr lang="fa-IR" b="1" dirty="0">
                <a:cs typeface="B Nazanin" pitchFamily="2" charset="-78"/>
              </a:rPr>
              <a:t>نامه اعلام خسارت از طرف بیمه گذار </a:t>
            </a:r>
            <a:endParaRPr lang="en-US" b="1" dirty="0">
              <a:cs typeface="B Nazanin" pitchFamily="2" charset="-78"/>
            </a:endParaRPr>
          </a:p>
          <a:p>
            <a:pPr algn="justLow" rtl="1">
              <a:lnSpc>
                <a:spcPct val="160000"/>
              </a:lnSpc>
            </a:pPr>
            <a:r>
              <a:rPr lang="fa-IR" b="1" dirty="0">
                <a:cs typeface="B Nazanin" pitchFamily="2" charset="-78"/>
              </a:rPr>
              <a:t>تصویر برابرا صل شده کلیه صفحات باطل شده شناسنامه متوفی </a:t>
            </a:r>
            <a:endParaRPr lang="en-US" b="1" dirty="0">
              <a:cs typeface="B Nazanin" pitchFamily="2" charset="-78"/>
            </a:endParaRPr>
          </a:p>
          <a:p>
            <a:pPr algn="justLow" rtl="1">
              <a:lnSpc>
                <a:spcPct val="160000"/>
              </a:lnSpc>
            </a:pPr>
            <a:r>
              <a:rPr lang="fa-IR" b="1" dirty="0">
                <a:cs typeface="B Nazanin" pitchFamily="2" charset="-78"/>
              </a:rPr>
              <a:t>اصل یا تصویر برابر اصل شده خلاصه رونوشت وفات </a:t>
            </a:r>
            <a:endParaRPr lang="en-US" b="1" dirty="0">
              <a:cs typeface="B Nazanin" pitchFamily="2" charset="-78"/>
            </a:endParaRPr>
          </a:p>
          <a:p>
            <a:pPr algn="justLow" rtl="1">
              <a:lnSpc>
                <a:spcPct val="160000"/>
              </a:lnSpc>
            </a:pPr>
            <a:r>
              <a:rPr lang="fa-IR" b="1" dirty="0">
                <a:cs typeface="B Nazanin" pitchFamily="2" charset="-78"/>
              </a:rPr>
              <a:t>اصل یا تصویر برابر اصل شده گواهی پزشک یا پزشکی قانونی مبنی بر علت فوت </a:t>
            </a:r>
            <a:endParaRPr lang="en-US" b="1" dirty="0">
              <a:cs typeface="B Nazanin" pitchFamily="2" charset="-78"/>
            </a:endParaRPr>
          </a:p>
          <a:p>
            <a:pPr algn="justLow" rtl="1">
              <a:lnSpc>
                <a:spcPct val="160000"/>
              </a:lnSpc>
            </a:pPr>
            <a:r>
              <a:rPr lang="fa-IR" b="1" dirty="0">
                <a:cs typeface="B Nazanin" pitchFamily="2" charset="-78"/>
              </a:rPr>
              <a:t>فیض حقوقی ماه قبل از فوت بیمه شده </a:t>
            </a:r>
            <a:endParaRPr lang="en-US" b="1" dirty="0">
              <a:cs typeface="B Nazanin" pitchFamily="2" charset="-78"/>
            </a:endParaRPr>
          </a:p>
          <a:p>
            <a:pPr algn="justLow" rtl="1">
              <a:lnSpc>
                <a:spcPct val="160000"/>
              </a:lnSpc>
            </a:pPr>
            <a:r>
              <a:rPr lang="fa-IR" b="1" dirty="0">
                <a:cs typeface="B Nazanin" pitchFamily="2" charset="-78"/>
              </a:rPr>
              <a:t>اصل یا تصویر برابر اصل شده آخرین حکم کارگزینی جهت شاغلین و اولین حکم بازنشستگی جهت بازنشستگان </a:t>
            </a:r>
            <a:endParaRPr lang="en-US" b="1" dirty="0">
              <a:cs typeface="B Nazanin" pitchFamily="2" charset="-78"/>
            </a:endParaRPr>
          </a:p>
          <a:p>
            <a:pPr marL="0" indent="0" algn="justLow" rtl="1">
              <a:buNone/>
            </a:pPr>
            <a:endParaRPr lang="en-US" dirty="0"/>
          </a:p>
        </p:txBody>
      </p:sp>
      <p:sp>
        <p:nvSpPr>
          <p:cNvPr id="4" name="Rectangle 3"/>
          <p:cNvSpPr/>
          <p:nvPr/>
        </p:nvSpPr>
        <p:spPr>
          <a:xfrm>
            <a:off x="4067944" y="1700808"/>
            <a:ext cx="4573688" cy="461665"/>
          </a:xfrm>
          <a:prstGeom prst="rect">
            <a:avLst/>
          </a:prstGeom>
        </p:spPr>
        <p:txBody>
          <a:bodyPr wrap="none">
            <a:spAutoFit/>
          </a:bodyPr>
          <a:lstStyle/>
          <a:p>
            <a:pPr rtl="1"/>
            <a:r>
              <a:rPr lang="fa-IR" sz="2400" dirty="0">
                <a:solidFill>
                  <a:schemeClr val="accent1">
                    <a:lumMod val="50000"/>
                  </a:schemeClr>
                </a:solidFill>
                <a:cs typeface="B Titr" pitchFamily="2" charset="-78"/>
              </a:rPr>
              <a:t>مدارک لازم جهت پرداخت غرامت فوت : </a:t>
            </a:r>
            <a:endParaRPr lang="en-US" sz="2400" dirty="0">
              <a:solidFill>
                <a:schemeClr val="accent1">
                  <a:lumMod val="50000"/>
                </a:schemeClr>
              </a:solidFill>
              <a:cs typeface="B Titr" pitchFamily="2" charset="-78"/>
            </a:endParaRPr>
          </a:p>
        </p:txBody>
      </p:sp>
    </p:spTree>
    <p:extLst>
      <p:ext uri="{BB962C8B-B14F-4D97-AF65-F5344CB8AC3E}">
        <p14:creationId xmlns:p14="http://schemas.microsoft.com/office/powerpoint/2010/main" val="30007218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rgbClr val="7030A0"/>
                </a:solidFill>
                <a:cs typeface="B Titr" pitchFamily="2" charset="-78"/>
              </a:rPr>
              <a:t>خسارت بیمه های عمر و حوادث گروهی </a:t>
            </a:r>
            <a:endParaRPr lang="en-US" dirty="0"/>
          </a:p>
        </p:txBody>
      </p:sp>
      <p:sp>
        <p:nvSpPr>
          <p:cNvPr id="3" name="Content Placeholder 2"/>
          <p:cNvSpPr>
            <a:spLocks noGrp="1"/>
          </p:cNvSpPr>
          <p:nvPr>
            <p:ph sz="quarter" idx="1"/>
          </p:nvPr>
        </p:nvSpPr>
        <p:spPr>
          <a:xfrm>
            <a:off x="301752" y="2564904"/>
            <a:ext cx="8014664" cy="3816424"/>
          </a:xfrm>
        </p:spPr>
        <p:txBody>
          <a:bodyPr>
            <a:normAutofit fontScale="32500" lnSpcReduction="20000"/>
          </a:bodyPr>
          <a:lstStyle/>
          <a:p>
            <a:pPr algn="justLow" rtl="1">
              <a:lnSpc>
                <a:spcPct val="120000"/>
              </a:lnSpc>
            </a:pPr>
            <a:r>
              <a:rPr lang="fa-IR" sz="5500" b="1" dirty="0">
                <a:cs typeface="B Nazanin" pitchFamily="2" charset="-78"/>
              </a:rPr>
              <a:t>نامه اعلام خسارت از طرف بیمه گذار </a:t>
            </a:r>
            <a:endParaRPr lang="en-US" sz="5500" b="1" dirty="0">
              <a:cs typeface="B Nazanin" pitchFamily="2" charset="-78"/>
            </a:endParaRPr>
          </a:p>
          <a:p>
            <a:pPr algn="justLow" rtl="1">
              <a:lnSpc>
                <a:spcPct val="120000"/>
              </a:lnSpc>
            </a:pPr>
            <a:r>
              <a:rPr lang="fa-IR" sz="5500" b="1" dirty="0">
                <a:cs typeface="B Nazanin" pitchFamily="2" charset="-78"/>
              </a:rPr>
              <a:t>تصویر برابر اصل شده کلیه صفحات باطل شده شناسنامه متوفی </a:t>
            </a:r>
            <a:endParaRPr lang="en-US" sz="5500" b="1" dirty="0">
              <a:cs typeface="B Nazanin" pitchFamily="2" charset="-78"/>
            </a:endParaRPr>
          </a:p>
          <a:p>
            <a:pPr algn="justLow" rtl="1">
              <a:lnSpc>
                <a:spcPct val="120000"/>
              </a:lnSpc>
            </a:pPr>
            <a:r>
              <a:rPr lang="fa-IR" sz="5500" b="1" dirty="0">
                <a:cs typeface="B Nazanin" pitchFamily="2" charset="-78"/>
              </a:rPr>
              <a:t>اصل یا تصویر برابر اصل شده خلاصه رونوشت وفات </a:t>
            </a:r>
            <a:endParaRPr lang="en-US" sz="5500" b="1" dirty="0">
              <a:cs typeface="B Nazanin" pitchFamily="2" charset="-78"/>
            </a:endParaRPr>
          </a:p>
          <a:p>
            <a:pPr algn="justLow" rtl="1">
              <a:lnSpc>
                <a:spcPct val="120000"/>
              </a:lnSpc>
            </a:pPr>
            <a:r>
              <a:rPr lang="fa-IR" sz="5500" b="1" dirty="0">
                <a:cs typeface="B Nazanin" pitchFamily="2" charset="-78"/>
              </a:rPr>
              <a:t>اصل یا تصویر برابر اصل شده گواهی پزشک یا پزشکی قانونی مبنی بر علت فوت </a:t>
            </a:r>
            <a:endParaRPr lang="en-US" sz="5500" b="1" dirty="0">
              <a:cs typeface="B Nazanin" pitchFamily="2" charset="-78"/>
            </a:endParaRPr>
          </a:p>
          <a:p>
            <a:pPr algn="justLow" rtl="1">
              <a:lnSpc>
                <a:spcPct val="120000"/>
              </a:lnSpc>
            </a:pPr>
            <a:r>
              <a:rPr lang="fa-IR" sz="5500" b="1" dirty="0">
                <a:cs typeface="B Nazanin" pitchFamily="2" charset="-78"/>
              </a:rPr>
              <a:t>فیش حقوقی ماه قبل از فوت بیمه شده </a:t>
            </a:r>
            <a:endParaRPr lang="en-US" sz="5500" b="1" dirty="0">
              <a:cs typeface="B Nazanin" pitchFamily="2" charset="-78"/>
            </a:endParaRPr>
          </a:p>
          <a:p>
            <a:pPr algn="justLow" rtl="1">
              <a:lnSpc>
                <a:spcPct val="120000"/>
              </a:lnSpc>
            </a:pPr>
            <a:r>
              <a:rPr lang="fa-IR" sz="5500" b="1" dirty="0">
                <a:cs typeface="B Nazanin" pitchFamily="2" charset="-78"/>
              </a:rPr>
              <a:t>اصل یا تصویر برابر اصل شده آخرین حکم کارگزینی جهت شالغین و اولین حکم بازنشستگی جهت بازنشستگان </a:t>
            </a:r>
            <a:endParaRPr lang="en-US" sz="5500" b="1" dirty="0">
              <a:cs typeface="B Nazanin" pitchFamily="2" charset="-78"/>
            </a:endParaRPr>
          </a:p>
          <a:p>
            <a:pPr algn="justLow" rtl="1">
              <a:lnSpc>
                <a:spcPct val="120000"/>
              </a:lnSpc>
            </a:pPr>
            <a:r>
              <a:rPr lang="fa-IR" sz="5500" b="1" dirty="0">
                <a:cs typeface="B Nazanin" pitchFamily="2" charset="-78"/>
              </a:rPr>
              <a:t>اصل یا تصویر برابر اصل شده گزارش حادثه تنظیمی توسط مراجع ذیصلاح و در صورت حادثه رانندگی ،گزارش افسر کارکنان راهنمایی و رانندگی </a:t>
            </a:r>
            <a:endParaRPr lang="en-US" sz="5500" b="1" dirty="0">
              <a:cs typeface="B Nazanin" pitchFamily="2" charset="-78"/>
            </a:endParaRPr>
          </a:p>
          <a:p>
            <a:pPr algn="justLow" rtl="1">
              <a:lnSpc>
                <a:spcPct val="120000"/>
              </a:lnSpc>
            </a:pPr>
            <a:r>
              <a:rPr lang="fa-IR" sz="5500" b="1" dirty="0">
                <a:cs typeface="B Nazanin" pitchFamily="2" charset="-78"/>
              </a:rPr>
              <a:t>تصویر برابر اصل شده گواهینامه رانندگی متناسب با نوع وسیله نقلیه در صورتی که بیمه شده در هنگام وقوع حادثه ،رانندگی وسیله نقلیه را بعهده داشته است. </a:t>
            </a:r>
            <a:endParaRPr lang="en-US" sz="5500" b="1" dirty="0">
              <a:cs typeface="B Nazanin" pitchFamily="2" charset="-78"/>
            </a:endParaRPr>
          </a:p>
          <a:p>
            <a:pPr algn="justLow">
              <a:lnSpc>
                <a:spcPct val="170000"/>
              </a:lnSpc>
            </a:pPr>
            <a:endParaRPr lang="en-US" b="1" dirty="0">
              <a:cs typeface="B Nazanin" pitchFamily="2" charset="-78"/>
            </a:endParaRPr>
          </a:p>
        </p:txBody>
      </p:sp>
      <p:sp>
        <p:nvSpPr>
          <p:cNvPr id="4" name="Rectangle 3"/>
          <p:cNvSpPr/>
          <p:nvPr/>
        </p:nvSpPr>
        <p:spPr>
          <a:xfrm>
            <a:off x="4283968" y="1782820"/>
            <a:ext cx="4525598" cy="461665"/>
          </a:xfrm>
          <a:prstGeom prst="rect">
            <a:avLst/>
          </a:prstGeom>
        </p:spPr>
        <p:txBody>
          <a:bodyPr wrap="none">
            <a:spAutoFit/>
          </a:bodyPr>
          <a:lstStyle/>
          <a:p>
            <a:pPr rtl="1"/>
            <a:r>
              <a:rPr lang="fa-IR" sz="2400" b="1" dirty="0">
                <a:solidFill>
                  <a:schemeClr val="accent1">
                    <a:lumMod val="50000"/>
                  </a:schemeClr>
                </a:solidFill>
                <a:cs typeface="B Titr" pitchFamily="2" charset="-78"/>
              </a:rPr>
              <a:t>چنانچه فوت بیمه شده در اثر حادثه باشد </a:t>
            </a:r>
            <a:endParaRPr lang="en-US" sz="2400" dirty="0">
              <a:solidFill>
                <a:schemeClr val="accent1">
                  <a:lumMod val="50000"/>
                </a:schemeClr>
              </a:solidFill>
              <a:cs typeface="B Titr" pitchFamily="2" charset="-78"/>
            </a:endParaRPr>
          </a:p>
        </p:txBody>
      </p:sp>
    </p:spTree>
    <p:extLst>
      <p:ext uri="{BB962C8B-B14F-4D97-AF65-F5344CB8AC3E}">
        <p14:creationId xmlns:p14="http://schemas.microsoft.com/office/powerpoint/2010/main" val="262999505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rgbClr val="7030A0"/>
                </a:solidFill>
                <a:cs typeface="B Titr" pitchFamily="2" charset="-78"/>
              </a:rPr>
              <a:t>خسارت بیمه های عمر و حوادث گروهی </a:t>
            </a:r>
            <a:endParaRPr lang="fa-IR" dirty="0"/>
          </a:p>
        </p:txBody>
      </p:sp>
      <p:sp>
        <p:nvSpPr>
          <p:cNvPr id="4" name="Rectangle 3"/>
          <p:cNvSpPr/>
          <p:nvPr/>
        </p:nvSpPr>
        <p:spPr>
          <a:xfrm>
            <a:off x="301752" y="2136338"/>
            <a:ext cx="8230688" cy="3693319"/>
          </a:xfrm>
          <a:prstGeom prst="rect">
            <a:avLst/>
          </a:prstGeom>
        </p:spPr>
        <p:txBody>
          <a:bodyPr wrap="square">
            <a:spAutoFit/>
          </a:bodyPr>
          <a:lstStyle/>
          <a:p>
            <a:pPr algn="just" rtl="1">
              <a:buFont typeface="Arial" panose="020B0604020202020204" pitchFamily="34" charset="0"/>
              <a:buChar char="•"/>
            </a:pPr>
            <a:endParaRPr lang="fa-IR" b="1" dirty="0" smtClean="0">
              <a:latin typeface="iransans"/>
              <a:cs typeface="B Nazanin" panose="00000400000000000000" pitchFamily="2" charset="-78"/>
            </a:endParaRPr>
          </a:p>
          <a:p>
            <a:pPr algn="just" rtl="1">
              <a:buFont typeface="Arial" panose="020B0604020202020204" pitchFamily="34" charset="0"/>
              <a:buChar char="•"/>
            </a:pPr>
            <a:r>
              <a:rPr lang="fa-IR" b="1" dirty="0">
                <a:cs typeface="B Nazanin" pitchFamily="2" charset="-78"/>
              </a:rPr>
              <a:t>نامه اعلام خسارت از طرف بیمه گذار </a:t>
            </a:r>
            <a:endParaRPr lang="fa-IR" b="1" dirty="0" smtClean="0">
              <a:cs typeface="B Nazanin" pitchFamily="2" charset="-78"/>
            </a:endParaRPr>
          </a:p>
          <a:p>
            <a:pPr algn="just" rtl="1">
              <a:buFont typeface="Arial" panose="020B0604020202020204" pitchFamily="34" charset="0"/>
              <a:buChar char="•"/>
            </a:pPr>
            <a:endParaRPr lang="fa-IR" b="1" dirty="0" smtClean="0">
              <a:cs typeface="B Nazanin" pitchFamily="2" charset="-78"/>
            </a:endParaRPr>
          </a:p>
          <a:p>
            <a:pPr algn="just" rtl="1">
              <a:buFont typeface="Arial" panose="020B0604020202020204" pitchFamily="34" charset="0"/>
              <a:buChar char="•"/>
            </a:pPr>
            <a:r>
              <a:rPr lang="fa-IR" b="1" dirty="0">
                <a:cs typeface="B Nazanin" pitchFamily="2" charset="-78"/>
              </a:rPr>
              <a:t>تصویر برابر اصل شده کلیه صفحات </a:t>
            </a:r>
            <a:r>
              <a:rPr lang="fa-IR" b="1" dirty="0" smtClean="0">
                <a:cs typeface="B Nazanin" pitchFamily="2" charset="-78"/>
              </a:rPr>
              <a:t>شناسنامه بیمه شده و کارت ملی</a:t>
            </a:r>
          </a:p>
          <a:p>
            <a:pPr algn="just" rtl="1">
              <a:buFont typeface="Arial" panose="020B0604020202020204" pitchFamily="34" charset="0"/>
              <a:buChar char="•"/>
            </a:pPr>
            <a:endParaRPr lang="fa-IR" b="1" dirty="0" smtClean="0">
              <a:latin typeface="iransans"/>
              <a:cs typeface="B Nazanin" panose="00000400000000000000" pitchFamily="2" charset="-78"/>
            </a:endParaRPr>
          </a:p>
          <a:p>
            <a:pPr algn="just" rtl="1">
              <a:buFont typeface="Arial" panose="020B0604020202020204" pitchFamily="34" charset="0"/>
              <a:buChar char="•"/>
            </a:pPr>
            <a:r>
              <a:rPr lang="fa-IR" b="1" dirty="0" smtClean="0">
                <a:latin typeface="iransans"/>
                <a:cs typeface="B Nazanin" panose="00000400000000000000" pitchFamily="2" charset="-78"/>
              </a:rPr>
              <a:t>گزارش </a:t>
            </a:r>
            <a:r>
              <a:rPr lang="fa-IR" b="1" dirty="0">
                <a:latin typeface="iransans"/>
                <a:cs typeface="B Nazanin" panose="00000400000000000000" pitchFamily="2" charset="-78"/>
              </a:rPr>
              <a:t>مشروح حادثه توسط مراجعه </a:t>
            </a:r>
            <a:r>
              <a:rPr lang="fa-IR" b="1" dirty="0" smtClean="0">
                <a:latin typeface="iransans"/>
                <a:cs typeface="B Nazanin" panose="00000400000000000000" pitchFamily="2" charset="-78"/>
              </a:rPr>
              <a:t>ذیصلاح</a:t>
            </a:r>
          </a:p>
          <a:p>
            <a:pPr algn="just" rtl="1">
              <a:buFont typeface="Arial" panose="020B0604020202020204" pitchFamily="34" charset="0"/>
              <a:buChar char="•"/>
            </a:pPr>
            <a:endParaRPr lang="fa-IR" b="1" dirty="0">
              <a:latin typeface="iransans"/>
              <a:cs typeface="B Nazanin" panose="00000400000000000000" pitchFamily="2" charset="-78"/>
            </a:endParaRPr>
          </a:p>
          <a:p>
            <a:pPr algn="just" rtl="1">
              <a:buFont typeface="Arial" panose="020B0604020202020204" pitchFamily="34" charset="0"/>
              <a:buChar char="•"/>
            </a:pPr>
            <a:r>
              <a:rPr lang="fa-IR" b="1" dirty="0">
                <a:latin typeface="iransans"/>
                <a:cs typeface="B Nazanin" panose="00000400000000000000" pitchFamily="2" charset="-78"/>
              </a:rPr>
              <a:t>گواهی اولین مراجعه بیمه‌شده به مراکز </a:t>
            </a:r>
            <a:r>
              <a:rPr lang="fa-IR" b="1" dirty="0" smtClean="0">
                <a:latin typeface="iransans"/>
                <a:cs typeface="B Nazanin" panose="00000400000000000000" pitchFamily="2" charset="-78"/>
              </a:rPr>
              <a:t>درمانی</a:t>
            </a:r>
          </a:p>
          <a:p>
            <a:pPr algn="just" rtl="1">
              <a:buFont typeface="Arial" panose="020B0604020202020204" pitchFamily="34" charset="0"/>
              <a:buChar char="•"/>
            </a:pPr>
            <a:endParaRPr lang="fa-IR" b="1" dirty="0">
              <a:latin typeface="iransans"/>
              <a:cs typeface="B Nazanin" panose="00000400000000000000" pitchFamily="2" charset="-78"/>
            </a:endParaRPr>
          </a:p>
          <a:p>
            <a:pPr algn="just" rtl="1">
              <a:buFont typeface="Arial" panose="020B0604020202020204" pitchFamily="34" charset="0"/>
              <a:buChar char="•"/>
            </a:pPr>
            <a:r>
              <a:rPr lang="fa-IR" b="1" dirty="0">
                <a:latin typeface="iransans"/>
                <a:cs typeface="B Nazanin" panose="00000400000000000000" pitchFamily="2" charset="-78"/>
              </a:rPr>
              <a:t>گواهی پزشک معالج با عنوان پایان معالجات و تایید نقص عضو یا از کار افتادگی کامل و </a:t>
            </a:r>
            <a:r>
              <a:rPr lang="fa-IR" b="1" dirty="0" smtClean="0">
                <a:latin typeface="iransans"/>
                <a:cs typeface="B Nazanin" panose="00000400000000000000" pitchFamily="2" charset="-78"/>
              </a:rPr>
              <a:t>جزئی</a:t>
            </a:r>
          </a:p>
          <a:p>
            <a:pPr algn="just" rtl="1">
              <a:buFont typeface="Arial" panose="020B0604020202020204" pitchFamily="34" charset="0"/>
              <a:buChar char="•"/>
            </a:pPr>
            <a:endParaRPr lang="fa-IR" b="1" dirty="0">
              <a:latin typeface="iransans"/>
              <a:cs typeface="B Nazanin" panose="00000400000000000000" pitchFamily="2" charset="-78"/>
            </a:endParaRPr>
          </a:p>
          <a:p>
            <a:pPr algn="just" rtl="1">
              <a:buFont typeface="Arial" panose="020B0604020202020204" pitchFamily="34" charset="0"/>
              <a:buChar char="•"/>
            </a:pPr>
            <a:r>
              <a:rPr lang="fa-IR" b="1" dirty="0" smtClean="0">
                <a:latin typeface="iransans"/>
                <a:cs typeface="B Nazanin" panose="00000400000000000000" pitchFamily="2" charset="-78"/>
              </a:rPr>
              <a:t>کپی </a:t>
            </a:r>
            <a:r>
              <a:rPr lang="fa-IR" b="1" dirty="0">
                <a:latin typeface="iransans"/>
                <a:cs typeface="B Nazanin" panose="00000400000000000000" pitchFamily="2" charset="-78"/>
              </a:rPr>
              <a:t>برابر اصل گواهینامه رانندگی بیمه شده در صورت بروز حادثه و فوت در اثر </a:t>
            </a:r>
            <a:r>
              <a:rPr lang="fa-IR" b="1" dirty="0" smtClean="0">
                <a:latin typeface="iransans"/>
                <a:cs typeface="B Nazanin" panose="00000400000000000000" pitchFamily="2" charset="-78"/>
              </a:rPr>
              <a:t>رانندگی</a:t>
            </a:r>
          </a:p>
          <a:p>
            <a:pPr algn="just" rtl="1">
              <a:buFont typeface="Arial" panose="020B0604020202020204" pitchFamily="34" charset="0"/>
              <a:buChar char="•"/>
            </a:pPr>
            <a:r>
              <a:rPr lang="fa-IR" b="1" dirty="0" smtClean="0">
                <a:latin typeface="iransans"/>
                <a:cs typeface="B Nazanin" panose="00000400000000000000" pitchFamily="2" charset="-78"/>
              </a:rPr>
              <a:t>مدارک </a:t>
            </a:r>
            <a:r>
              <a:rPr lang="fa-IR" b="1" dirty="0">
                <a:latin typeface="iransans"/>
                <a:cs typeface="B Nazanin" panose="00000400000000000000" pitchFamily="2" charset="-78"/>
              </a:rPr>
              <a:t>نشان دهنده عضویت بیمه‌شده در گروه بیمه شده‌ها( ماده ۲ قانون بیمه حوادث گروهی)</a:t>
            </a:r>
            <a:endParaRPr lang="fa-IR" b="1" i="0" dirty="0">
              <a:effectLst/>
              <a:latin typeface="iransans"/>
              <a:cs typeface="B Nazanin" panose="00000400000000000000" pitchFamily="2" charset="-78"/>
            </a:endParaRPr>
          </a:p>
        </p:txBody>
      </p:sp>
      <p:sp>
        <p:nvSpPr>
          <p:cNvPr id="6" name="Rectangle 5"/>
          <p:cNvSpPr/>
          <p:nvPr/>
        </p:nvSpPr>
        <p:spPr>
          <a:xfrm>
            <a:off x="3203848" y="1580889"/>
            <a:ext cx="4993675" cy="400110"/>
          </a:xfrm>
          <a:prstGeom prst="rect">
            <a:avLst/>
          </a:prstGeom>
        </p:spPr>
        <p:txBody>
          <a:bodyPr wrap="none">
            <a:spAutoFit/>
          </a:bodyPr>
          <a:lstStyle/>
          <a:p>
            <a:pPr rtl="1"/>
            <a:r>
              <a:rPr lang="fa-IR" sz="2000" b="1" dirty="0">
                <a:solidFill>
                  <a:schemeClr val="accent1">
                    <a:lumMod val="50000"/>
                  </a:schemeClr>
                </a:solidFill>
                <a:cs typeface="B Titr" pitchFamily="2" charset="-78"/>
              </a:rPr>
              <a:t>چنانچه </a:t>
            </a:r>
            <a:r>
              <a:rPr lang="fa-IR" sz="2000" b="1" dirty="0" smtClean="0">
                <a:solidFill>
                  <a:schemeClr val="accent1">
                    <a:lumMod val="50000"/>
                  </a:schemeClr>
                </a:solidFill>
                <a:cs typeface="B Titr" pitchFamily="2" charset="-78"/>
              </a:rPr>
              <a:t>بیمه </a:t>
            </a:r>
            <a:r>
              <a:rPr lang="fa-IR" sz="2000" b="1" dirty="0">
                <a:solidFill>
                  <a:schemeClr val="accent1">
                    <a:lumMod val="50000"/>
                  </a:schemeClr>
                </a:solidFill>
                <a:cs typeface="B Titr" pitchFamily="2" charset="-78"/>
              </a:rPr>
              <a:t>شده </a:t>
            </a:r>
            <a:r>
              <a:rPr lang="fa-IR" sz="2000" b="1" dirty="0" smtClean="0">
                <a:solidFill>
                  <a:schemeClr val="accent1">
                    <a:lumMod val="50000"/>
                  </a:schemeClr>
                </a:solidFill>
                <a:cs typeface="B Titr" pitchFamily="2" charset="-78"/>
              </a:rPr>
              <a:t>دچار نقص عضو و از کارافتادگی شود</a:t>
            </a:r>
            <a:endParaRPr lang="en-US" sz="2000" dirty="0">
              <a:solidFill>
                <a:schemeClr val="accent1">
                  <a:lumMod val="50000"/>
                </a:schemeClr>
              </a:solidFill>
              <a:cs typeface="B Titr" pitchFamily="2" charset="-78"/>
            </a:endParaRPr>
          </a:p>
        </p:txBody>
      </p:sp>
    </p:spTree>
    <p:extLst>
      <p:ext uri="{BB962C8B-B14F-4D97-AF65-F5344CB8AC3E}">
        <p14:creationId xmlns:p14="http://schemas.microsoft.com/office/powerpoint/2010/main" val="3386068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CC9EB5E3-FA60-FEBD-2ABE-1A489D29169B}"/>
              </a:ext>
            </a:extLst>
          </p:cNvPr>
          <p:cNvGraphicFramePr>
            <a:graphicFrameLocks noGrp="1"/>
          </p:cNvGraphicFramePr>
          <p:nvPr>
            <p:ph sz="quarter" idx="1"/>
            <p:extLst>
              <p:ext uri="{D42A27DB-BD31-4B8C-83A1-F6EECF244321}">
                <p14:modId xmlns:p14="http://schemas.microsoft.com/office/powerpoint/2010/main" val="1862344610"/>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txBox="1">
            <a:spLocks/>
          </p:cNvSpPr>
          <p:nvPr/>
        </p:nvSpPr>
        <p:spPr>
          <a:xfrm>
            <a:off x="6588224" y="1340768"/>
            <a:ext cx="2206080" cy="758952"/>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rtl="1"/>
            <a:endParaRPr lang="en-US" dirty="0">
              <a:solidFill>
                <a:srgbClr val="7030A0"/>
              </a:solidFill>
              <a:cs typeface="B Titr" pitchFamily="2" charset="-78"/>
            </a:endParaRPr>
          </a:p>
        </p:txBody>
      </p:sp>
    </p:spTree>
    <p:extLst>
      <p:ext uri="{BB962C8B-B14F-4D97-AF65-F5344CB8AC3E}">
        <p14:creationId xmlns:p14="http://schemas.microsoft.com/office/powerpoint/2010/main" val="203658149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rgbClr val="C00000"/>
                </a:solidFill>
                <a:cs typeface="B Titr" pitchFamily="2" charset="-78"/>
              </a:rPr>
              <a:t>ممنون از زمانی </a:t>
            </a:r>
            <a:r>
              <a:rPr lang="fa-IR" b="1" dirty="0" smtClean="0">
                <a:solidFill>
                  <a:srgbClr val="C00000"/>
                </a:solidFill>
                <a:cs typeface="B Titr" pitchFamily="2" charset="-78"/>
              </a:rPr>
              <a:t>که برای </a:t>
            </a:r>
            <a:r>
              <a:rPr lang="fa-IR" b="1" dirty="0">
                <a:solidFill>
                  <a:srgbClr val="C00000"/>
                </a:solidFill>
                <a:cs typeface="B Titr" pitchFamily="2" charset="-78"/>
              </a:rPr>
              <a:t>مطالعه </a:t>
            </a:r>
            <a:r>
              <a:rPr lang="fa-IR" b="1" dirty="0" smtClean="0">
                <a:solidFill>
                  <a:srgbClr val="C00000"/>
                </a:solidFill>
                <a:cs typeface="B Titr" pitchFamily="2" charset="-78"/>
              </a:rPr>
              <a:t>گذاشتید</a:t>
            </a:r>
            <a:endParaRPr lang="fa-IR" dirty="0">
              <a:solidFill>
                <a:srgbClr val="C00000"/>
              </a:solidFill>
            </a:endParaRPr>
          </a:p>
        </p:txBody>
      </p:sp>
      <p:sp>
        <p:nvSpPr>
          <p:cNvPr id="4" name="Rectangle 3"/>
          <p:cNvSpPr/>
          <p:nvPr/>
        </p:nvSpPr>
        <p:spPr>
          <a:xfrm>
            <a:off x="301752" y="2136338"/>
            <a:ext cx="8230688" cy="1384995"/>
          </a:xfrm>
          <a:prstGeom prst="rect">
            <a:avLst/>
          </a:prstGeom>
        </p:spPr>
        <p:txBody>
          <a:bodyPr wrap="square">
            <a:spAutoFit/>
          </a:bodyPr>
          <a:lstStyle/>
          <a:p>
            <a:pPr algn="just" rtl="1"/>
            <a:r>
              <a:rPr lang="fa-IR" sz="2800" b="1" dirty="0">
                <a:latin typeface="iransans"/>
                <a:cs typeface="B Nazanin" panose="00000400000000000000" pitchFamily="2" charset="-78"/>
              </a:rPr>
              <a:t>ارتباط با ما</a:t>
            </a:r>
            <a:r>
              <a:rPr lang="fa-IR" sz="2800" b="1" dirty="0" smtClean="0">
                <a:latin typeface="iransans"/>
                <a:cs typeface="B Nazanin" panose="00000400000000000000" pitchFamily="2" charset="-78"/>
              </a:rPr>
              <a:t>:</a:t>
            </a:r>
          </a:p>
          <a:p>
            <a:pPr rtl="1"/>
            <a:r>
              <a:rPr lang="fa-IR" sz="2800" b="1" dirty="0" smtClean="0">
                <a:latin typeface="iransans"/>
                <a:cs typeface="B Nazanin" panose="00000400000000000000" pitchFamily="2" charset="-78"/>
              </a:rPr>
              <a:t>۰۲۱-۲۲۰۲۷۷۷۳</a:t>
            </a:r>
          </a:p>
          <a:p>
            <a:pPr rtl="1"/>
            <a:r>
              <a:rPr lang="en-US" sz="2800" b="1" dirty="0">
                <a:latin typeface="iransans"/>
                <a:cs typeface="B Nazanin" panose="00000400000000000000" pitchFamily="2" charset="-78"/>
              </a:rPr>
              <a:t>taminayandeh.com</a:t>
            </a:r>
            <a:endParaRPr lang="fa-IR" sz="2800" b="1" i="0" dirty="0">
              <a:effectLst/>
              <a:latin typeface="iransans"/>
              <a:cs typeface="B Nazanin" panose="00000400000000000000" pitchFamily="2" charset="-78"/>
            </a:endParaRPr>
          </a:p>
        </p:txBody>
      </p:sp>
      <p:sp>
        <p:nvSpPr>
          <p:cNvPr id="6" name="Rectangle 5"/>
          <p:cNvSpPr/>
          <p:nvPr/>
        </p:nvSpPr>
        <p:spPr>
          <a:xfrm>
            <a:off x="3203848" y="1580889"/>
            <a:ext cx="2592376" cy="400110"/>
          </a:xfrm>
          <a:prstGeom prst="rect">
            <a:avLst/>
          </a:prstGeom>
        </p:spPr>
        <p:txBody>
          <a:bodyPr wrap="none">
            <a:spAutoFit/>
          </a:bodyPr>
          <a:lstStyle/>
          <a:p>
            <a:pPr rtl="1"/>
            <a:r>
              <a:rPr lang="fa-IR" sz="2000" b="1" dirty="0">
                <a:solidFill>
                  <a:srgbClr val="2C3E74"/>
                </a:solidFill>
                <a:cs typeface="B Titr" pitchFamily="2" charset="-78"/>
              </a:rPr>
              <a:t>کارگزاری </a:t>
            </a:r>
            <a:r>
              <a:rPr lang="fa-IR" sz="2000" b="1" dirty="0" smtClean="0">
                <a:solidFill>
                  <a:srgbClr val="2C3E74"/>
                </a:solidFill>
                <a:cs typeface="B Titr" pitchFamily="2" charset="-78"/>
              </a:rPr>
              <a:t>بیمه تامین </a:t>
            </a:r>
            <a:r>
              <a:rPr lang="fa-IR" sz="2000" b="1" dirty="0">
                <a:solidFill>
                  <a:srgbClr val="2C3E74"/>
                </a:solidFill>
                <a:cs typeface="B Titr" pitchFamily="2" charset="-78"/>
              </a:rPr>
              <a:t>آینده</a:t>
            </a:r>
            <a:endParaRPr lang="en-US" sz="2000" dirty="0">
              <a:solidFill>
                <a:srgbClr val="2C3E74"/>
              </a:solidFill>
              <a:cs typeface="B Titr" pitchFamily="2" charset="-78"/>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952" y="3573016"/>
            <a:ext cx="2492896" cy="2492896"/>
          </a:xfrm>
          <a:prstGeom prst="rect">
            <a:avLst/>
          </a:prstGeom>
        </p:spPr>
      </p:pic>
    </p:spTree>
    <p:extLst>
      <p:ext uri="{BB962C8B-B14F-4D97-AF65-F5344CB8AC3E}">
        <p14:creationId xmlns:p14="http://schemas.microsoft.com/office/powerpoint/2010/main" val="396608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a:solidFill>
                  <a:srgbClr val="7030A0"/>
                </a:solidFill>
                <a:cs typeface="B Titr" pitchFamily="2" charset="-78"/>
              </a:rPr>
              <a:t>مقدمه </a:t>
            </a:r>
            <a:endParaRPr lang="en-US" sz="4000" dirty="0">
              <a:solidFill>
                <a:srgbClr val="7030A0"/>
              </a:solidFill>
            </a:endParaRPr>
          </a:p>
        </p:txBody>
      </p:sp>
      <p:sp>
        <p:nvSpPr>
          <p:cNvPr id="3" name="Content Placeholder 2"/>
          <p:cNvSpPr>
            <a:spLocks noGrp="1"/>
          </p:cNvSpPr>
          <p:nvPr>
            <p:ph sz="quarter" idx="1"/>
          </p:nvPr>
        </p:nvSpPr>
        <p:spPr>
          <a:xfrm>
            <a:off x="301752" y="2204864"/>
            <a:ext cx="8503920" cy="3894184"/>
          </a:xfrm>
        </p:spPr>
        <p:txBody>
          <a:bodyPr>
            <a:normAutofit/>
          </a:bodyPr>
          <a:lstStyle/>
          <a:p>
            <a:pPr marL="0" indent="0" algn="justLow" rtl="1">
              <a:lnSpc>
                <a:spcPct val="150000"/>
              </a:lnSpc>
              <a:buNone/>
            </a:pPr>
            <a:r>
              <a:rPr lang="fa-IR" sz="2400" b="1" dirty="0">
                <a:cs typeface="B Titr" panose="00000700000000000000" pitchFamily="2" charset="-78"/>
              </a:rPr>
              <a:t>بیمه عمر و حوادث گروهی بصورت </a:t>
            </a:r>
            <a:r>
              <a:rPr lang="fa-IR" sz="2400" b="1" dirty="0" smtClean="0">
                <a:cs typeface="B Titr" panose="00000700000000000000" pitchFamily="2" charset="-78"/>
              </a:rPr>
              <a:t>گروهی </a:t>
            </a:r>
            <a:r>
              <a:rPr lang="fa-IR" sz="2400" b="1" dirty="0">
                <a:cs typeface="B Titr" panose="00000700000000000000" pitchFamily="2" charset="-78"/>
              </a:rPr>
              <a:t>برای بیمه گذارانی از قبیل موسسات، سازمان ها، شرکت ها و ... ارائه می گردد و بیمه شدگان در صورت وقوع هر یک از خطرات </a:t>
            </a:r>
            <a:r>
              <a:rPr lang="fa-IR" sz="2400" b="1" dirty="0" smtClean="0">
                <a:cs typeface="B Titr" panose="00000700000000000000" pitchFamily="2" charset="-78"/>
              </a:rPr>
              <a:t> موضوع بیمه نامه، </a:t>
            </a:r>
            <a:r>
              <a:rPr lang="fa-IR" sz="2400" b="1" dirty="0">
                <a:cs typeface="B Titr" panose="00000700000000000000" pitchFamily="2" charset="-78"/>
              </a:rPr>
              <a:t>مبلغ سرمایه تعیین شده در قرارداد را دریافت می نمایند و در صورت فوت بیمه شده مبلغ سرمایه به افرادی که بیمه شده در فرم تعیین ذینفع ذکر کرده و یا وارث قانونی ایشان پرداخت می گردد.</a:t>
            </a:r>
            <a:endParaRPr lang="en-US" sz="2400" b="1" dirty="0">
              <a:cs typeface="B Titr" panose="00000700000000000000" pitchFamily="2" charset="-78"/>
            </a:endParaRPr>
          </a:p>
        </p:txBody>
      </p:sp>
    </p:spTree>
    <p:extLst>
      <p:ext uri="{BB962C8B-B14F-4D97-AF65-F5344CB8AC3E}">
        <p14:creationId xmlns:p14="http://schemas.microsoft.com/office/powerpoint/2010/main" val="420192262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7030A0"/>
                </a:solidFill>
                <a:cs typeface="B Titr" panose="00000700000000000000" pitchFamily="2" charset="-78"/>
              </a:rPr>
              <a:t>موضوع بیمه نامه عمر و حوادث گروهی </a:t>
            </a:r>
            <a:endParaRPr lang="fa-IR" dirty="0">
              <a:solidFill>
                <a:srgbClr val="7030A0"/>
              </a:solidFill>
              <a:cs typeface="B Titr" panose="00000700000000000000" pitchFamily="2" charset="-78"/>
            </a:endParaRPr>
          </a:p>
        </p:txBody>
      </p:sp>
      <p:sp>
        <p:nvSpPr>
          <p:cNvPr id="4" name="Rectangle 3"/>
          <p:cNvSpPr/>
          <p:nvPr/>
        </p:nvSpPr>
        <p:spPr>
          <a:xfrm>
            <a:off x="827584" y="1772816"/>
            <a:ext cx="7776864" cy="1938992"/>
          </a:xfrm>
          <a:prstGeom prst="rect">
            <a:avLst/>
          </a:prstGeom>
        </p:spPr>
        <p:txBody>
          <a:bodyPr wrap="square">
            <a:spAutoFit/>
          </a:bodyPr>
          <a:lstStyle/>
          <a:p>
            <a:pPr marL="1028700" indent="-342900" algn="just" rtl="1">
              <a:spcAft>
                <a:spcPts val="0"/>
              </a:spcAft>
            </a:pPr>
            <a:r>
              <a:rPr lang="ar-SA" sz="2400" b="1" dirty="0" smtClean="0">
                <a:latin typeface="Times New Roman" panose="02020603050405020304" pitchFamily="18" charset="0"/>
                <a:ea typeface="Times New Roman" panose="02020603050405020304" pitchFamily="18" charset="0"/>
                <a:cs typeface="B Nazanin" panose="00000400000000000000" pitchFamily="2" charset="-78"/>
              </a:rPr>
              <a:t>تأمين </a:t>
            </a:r>
            <a:r>
              <a:rPr lang="ar-SA" sz="2400" b="1" dirty="0">
                <a:latin typeface="Times New Roman" panose="02020603050405020304" pitchFamily="18" charset="0"/>
                <a:ea typeface="Times New Roman" panose="02020603050405020304" pitchFamily="18" charset="0"/>
                <a:cs typeface="B Nazanin" panose="00000400000000000000" pitchFamily="2" charset="-78"/>
              </a:rPr>
              <a:t>پوشش خطر مشمول بیمه عمرزمانی بیمه شدگان (فوت ب</a:t>
            </a:r>
            <a:r>
              <a:rPr lang="fa-IR" sz="2400" b="1" dirty="0">
                <a:latin typeface="Times New Roman" panose="02020603050405020304" pitchFamily="18" charset="0"/>
                <a:ea typeface="Times New Roman" panose="02020603050405020304" pitchFamily="18" charset="0"/>
                <a:cs typeface="B Nazanin" panose="00000400000000000000" pitchFamily="2" charset="-78"/>
              </a:rPr>
              <a:t>ه </a:t>
            </a:r>
            <a:r>
              <a:rPr lang="ar-SA" sz="2400" b="1" dirty="0">
                <a:latin typeface="Times New Roman" panose="02020603050405020304" pitchFamily="18" charset="0"/>
                <a:ea typeface="Times New Roman" panose="02020603050405020304" pitchFamily="18" charset="0"/>
                <a:cs typeface="B Nazanin" panose="00000400000000000000" pitchFamily="2" charset="-78"/>
              </a:rPr>
              <a:t>هرعلت</a:t>
            </a:r>
            <a:r>
              <a:rPr lang="ar-SA" sz="2400" b="1" dirty="0" smtClean="0">
                <a:latin typeface="Times New Roman" panose="02020603050405020304" pitchFamily="18" charset="0"/>
                <a:ea typeface="Times New Roman" panose="02020603050405020304" pitchFamily="18" charset="0"/>
                <a:cs typeface="B Nazanin" panose="00000400000000000000" pitchFamily="2" charset="-78"/>
              </a:rPr>
              <a:t>).</a:t>
            </a:r>
            <a:endParaRPr lang="fa-IR" sz="2400" b="1" dirty="0">
              <a:latin typeface="Times New Roman" panose="02020603050405020304" pitchFamily="18" charset="0"/>
              <a:ea typeface="Times New Roman" panose="02020603050405020304" pitchFamily="18" charset="0"/>
              <a:cs typeface="B Nazanin" panose="00000400000000000000" pitchFamily="2" charset="-78"/>
            </a:endParaRPr>
          </a:p>
          <a:p>
            <a:pPr marL="1028700" indent="-342900" algn="just" rtl="1">
              <a:spcAft>
                <a:spcPts val="0"/>
              </a:spcAft>
            </a:pPr>
            <a:endParaRPr lang="fa-IR" sz="2400" b="1" dirty="0" smtClean="0">
              <a:latin typeface="Times New Roman" panose="02020603050405020304" pitchFamily="18" charset="0"/>
              <a:ea typeface="Times New Roman" panose="02020603050405020304" pitchFamily="18" charset="0"/>
              <a:cs typeface="B Nazanin" panose="00000400000000000000" pitchFamily="2" charset="-78"/>
            </a:endParaRPr>
          </a:p>
          <a:p>
            <a:pPr marL="1028700" indent="-342900" algn="just" rtl="1">
              <a:spcAft>
                <a:spcPts val="0"/>
              </a:spcAft>
            </a:pPr>
            <a:r>
              <a:rPr lang="ar-SA" sz="2400" b="1" dirty="0" smtClean="0">
                <a:latin typeface="Times New Roman" panose="02020603050405020304" pitchFamily="18" charset="0"/>
                <a:ea typeface="Times New Roman" panose="02020603050405020304" pitchFamily="18" charset="0"/>
                <a:cs typeface="B Nazanin" panose="00000400000000000000" pitchFamily="2" charset="-78"/>
              </a:rPr>
              <a:t>تأمين </a:t>
            </a:r>
            <a:r>
              <a:rPr lang="ar-SA" sz="2400" b="1" dirty="0">
                <a:latin typeface="Times New Roman" panose="02020603050405020304" pitchFamily="18" charset="0"/>
                <a:ea typeface="Times New Roman" panose="02020603050405020304" pitchFamily="18" charset="0"/>
                <a:cs typeface="B Nazanin" panose="00000400000000000000" pitchFamily="2" charset="-78"/>
              </a:rPr>
              <a:t>پوشش خطرهای مشمول بیمه حوادث بیمه شدگان(</a:t>
            </a:r>
            <a:r>
              <a:rPr lang="fa-IR" sz="2400" b="1" dirty="0">
                <a:latin typeface="Times New Roman" panose="02020603050405020304" pitchFamily="18" charset="0"/>
                <a:ea typeface="Times New Roman" panose="02020603050405020304" pitchFamily="18" charset="0"/>
                <a:cs typeface="B Nazanin" panose="00000400000000000000" pitchFamily="2" charset="-78"/>
              </a:rPr>
              <a:t>فوت، </a:t>
            </a:r>
            <a:r>
              <a:rPr lang="ar-SA" sz="2400" b="1" dirty="0">
                <a:latin typeface="Times New Roman" panose="02020603050405020304" pitchFamily="18" charset="0"/>
                <a:ea typeface="Times New Roman" panose="02020603050405020304" pitchFamily="18" charset="0"/>
                <a:cs typeface="B Nazanin" panose="00000400000000000000" pitchFamily="2" charset="-78"/>
              </a:rPr>
              <a:t>نقص عضو و ازکارافتادگی دائم کلی یا جزئی ناشی از حوادث) </a:t>
            </a:r>
            <a:endParaRPr lang="fa-IR" sz="2400" b="1" dirty="0">
              <a:cs typeface="B Nazanin" panose="00000400000000000000" pitchFamily="2" charset="-78"/>
            </a:endParaRPr>
          </a:p>
        </p:txBody>
      </p:sp>
    </p:spTree>
    <p:extLst>
      <p:ext uri="{BB962C8B-B14F-4D97-AF65-F5344CB8AC3E}">
        <p14:creationId xmlns:p14="http://schemas.microsoft.com/office/powerpoint/2010/main" val="4151600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solidFill>
                  <a:srgbClr val="7030A0"/>
                </a:solidFill>
                <a:cs typeface="B Titr" panose="00000700000000000000" pitchFamily="2" charset="-78"/>
              </a:rPr>
              <a:t>پوشش های بیمه عمر و حادثه گروهی</a:t>
            </a:r>
            <a:endParaRPr lang="fa-IR" b="1" dirty="0">
              <a:solidFill>
                <a:srgbClr val="7030A0"/>
              </a:solidFill>
              <a:cs typeface="B Titr" panose="00000700000000000000" pitchFamily="2" charset="-78"/>
            </a:endParaRPr>
          </a:p>
        </p:txBody>
      </p:sp>
      <p:sp>
        <p:nvSpPr>
          <p:cNvPr id="7" name="Flowchart: Alternate Process 6"/>
          <p:cNvSpPr/>
          <p:nvPr/>
        </p:nvSpPr>
        <p:spPr>
          <a:xfrm>
            <a:off x="755576" y="1628800"/>
            <a:ext cx="7776864" cy="4392488"/>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1" anchor="ctr"/>
          <a:lstStyle/>
          <a:p>
            <a:pPr algn="just" rtl="1"/>
            <a:r>
              <a:rPr lang="fa-IR" sz="2400" dirty="0" smtClean="0">
                <a:cs typeface="B Nazanin" panose="00000400000000000000" pitchFamily="2" charset="-78"/>
              </a:rPr>
              <a:t>1- فوت به هر علت</a:t>
            </a:r>
          </a:p>
          <a:p>
            <a:pPr algn="just" rtl="1"/>
            <a:r>
              <a:rPr lang="fa-IR" sz="2400" dirty="0" smtClean="0">
                <a:cs typeface="B Nazanin" panose="00000400000000000000" pitchFamily="2" charset="-78"/>
              </a:rPr>
              <a:t>2-فوت به علت حادثه</a:t>
            </a:r>
          </a:p>
          <a:p>
            <a:pPr algn="just" rtl="1"/>
            <a:r>
              <a:rPr lang="fa-IR" sz="2400" dirty="0" smtClean="0">
                <a:cs typeface="B Nazanin" panose="00000400000000000000" pitchFamily="2" charset="-78"/>
              </a:rPr>
              <a:t>3-نقص عضو و از کار افتادگی دائم و کامل و یا جزئی ناشی از حادثه</a:t>
            </a:r>
          </a:p>
          <a:p>
            <a:pPr algn="just" rtl="1"/>
            <a:r>
              <a:rPr lang="fa-IR" sz="2400" dirty="0" smtClean="0">
                <a:cs typeface="B Nazanin" panose="00000400000000000000" pitchFamily="2" charset="-78"/>
              </a:rPr>
              <a:t>4-از کار افتادگی ناشی از بیماری</a:t>
            </a:r>
          </a:p>
          <a:p>
            <a:pPr algn="just" rtl="1"/>
            <a:r>
              <a:rPr lang="fa-IR" sz="2400" dirty="0" smtClean="0">
                <a:cs typeface="B Nazanin" panose="00000400000000000000" pitchFamily="2" charset="-78"/>
              </a:rPr>
              <a:t>5-هزینه های پزشکی بر اثر حادثه </a:t>
            </a:r>
          </a:p>
          <a:p>
            <a:pPr algn="just" rtl="1"/>
            <a:r>
              <a:rPr lang="fa-IR" sz="2400" dirty="0" smtClean="0">
                <a:cs typeface="B Nazanin" panose="00000400000000000000" pitchFamily="2" charset="-78"/>
              </a:rPr>
              <a:t>6-پوشش فعالیت های ورزشی</a:t>
            </a:r>
            <a:endParaRPr lang="fa-IR" sz="2400" dirty="0">
              <a:cs typeface="B Nazanin" panose="00000400000000000000" pitchFamily="2" charset="-78"/>
            </a:endParaRPr>
          </a:p>
        </p:txBody>
      </p:sp>
    </p:spTree>
    <p:extLst>
      <p:ext uri="{BB962C8B-B14F-4D97-AF65-F5344CB8AC3E}">
        <p14:creationId xmlns:p14="http://schemas.microsoft.com/office/powerpoint/2010/main" val="4256240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32656"/>
            <a:ext cx="2542056" cy="536104"/>
          </a:xfrm>
        </p:spPr>
        <p:txBody>
          <a:bodyPr>
            <a:normAutofit/>
          </a:bodyPr>
          <a:lstStyle/>
          <a:p>
            <a:r>
              <a:rPr lang="fa-IR" sz="2400" b="1" dirty="0">
                <a:solidFill>
                  <a:srgbClr val="7030A0"/>
                </a:solidFill>
                <a:cs typeface="B Titr" pitchFamily="2" charset="-78"/>
              </a:rPr>
              <a:t>تعاریف و اصطلاحات </a:t>
            </a:r>
            <a:endParaRPr lang="en-US" sz="2400" dirty="0"/>
          </a:p>
        </p:txBody>
      </p:sp>
      <p:sp>
        <p:nvSpPr>
          <p:cNvPr id="5" name="Bent-Up Arrow 4"/>
          <p:cNvSpPr/>
          <p:nvPr/>
        </p:nvSpPr>
        <p:spPr>
          <a:xfrm flipV="1">
            <a:off x="2771800" y="548680"/>
            <a:ext cx="4464496" cy="936104"/>
          </a:xfrm>
          <a:prstGeom prst="bentUpArrow">
            <a:avLst>
              <a:gd name="adj1" fmla="val 14006"/>
              <a:gd name="adj2" fmla="val 18263"/>
              <a:gd name="adj3" fmla="val 3350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Cloud 3"/>
          <p:cNvSpPr/>
          <p:nvPr/>
        </p:nvSpPr>
        <p:spPr>
          <a:xfrm>
            <a:off x="6948264" y="1628800"/>
            <a:ext cx="2016224" cy="1944216"/>
          </a:xfrm>
          <a:prstGeom prst="cloud">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2400" b="1" dirty="0" smtClean="0">
                <a:cs typeface="B Titr" panose="00000700000000000000" pitchFamily="2" charset="-78"/>
              </a:rPr>
              <a:t>بیماری</a:t>
            </a:r>
            <a:endParaRPr lang="fa-IR" sz="2400" b="1" dirty="0">
              <a:cs typeface="B Titr" panose="00000700000000000000" pitchFamily="2" charset="-78"/>
            </a:endParaRPr>
          </a:p>
        </p:txBody>
      </p:sp>
      <p:sp>
        <p:nvSpPr>
          <p:cNvPr id="19" name="Cloud 18"/>
          <p:cNvSpPr/>
          <p:nvPr/>
        </p:nvSpPr>
        <p:spPr>
          <a:xfrm>
            <a:off x="6948264" y="3933056"/>
            <a:ext cx="2016224" cy="2016224"/>
          </a:xfrm>
          <a:prstGeom prst="cloud">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2400" dirty="0" smtClean="0">
                <a:cs typeface="B Titr" panose="00000700000000000000" pitchFamily="2" charset="-78"/>
              </a:rPr>
              <a:t>حادثه</a:t>
            </a:r>
            <a:endParaRPr lang="fa-IR" sz="2400" dirty="0">
              <a:cs typeface="B Titr" panose="00000700000000000000" pitchFamily="2" charset="-78"/>
            </a:endParaRPr>
          </a:p>
        </p:txBody>
      </p:sp>
      <p:sp>
        <p:nvSpPr>
          <p:cNvPr id="20" name="Cloud 19"/>
          <p:cNvSpPr/>
          <p:nvPr/>
        </p:nvSpPr>
        <p:spPr>
          <a:xfrm>
            <a:off x="395536" y="1602532"/>
            <a:ext cx="6336704" cy="2160240"/>
          </a:xfrm>
          <a:prstGeom prst="cloud">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fa-IR" sz="2000" b="1" dirty="0">
                <a:cs typeface="B Nazanin" panose="00000400000000000000" pitchFamily="2" charset="-78"/>
              </a:rPr>
              <a:t>وضعیت جسمی یا روانی غیرطبیعی به تشخیص پزشک که موجب اختلال در عملکرد طبیعی و جهاز مختلف بدن گردد</a:t>
            </a:r>
            <a:r>
              <a:rPr lang="fa-IR" sz="2000" dirty="0"/>
              <a:t>.</a:t>
            </a:r>
          </a:p>
        </p:txBody>
      </p:sp>
      <p:sp>
        <p:nvSpPr>
          <p:cNvPr id="21" name="Cloud 20"/>
          <p:cNvSpPr/>
          <p:nvPr/>
        </p:nvSpPr>
        <p:spPr>
          <a:xfrm>
            <a:off x="467544" y="3880520"/>
            <a:ext cx="6480720" cy="2448272"/>
          </a:xfrm>
          <a:prstGeom prst="cloud">
            <a:avLst/>
          </a:prstGeom>
        </p:spPr>
        <p:style>
          <a:lnRef idx="2">
            <a:schemeClr val="accent5"/>
          </a:lnRef>
          <a:fillRef idx="1">
            <a:schemeClr val="lt1"/>
          </a:fillRef>
          <a:effectRef idx="0">
            <a:schemeClr val="accent5"/>
          </a:effectRef>
          <a:fontRef idx="minor">
            <a:schemeClr val="dk1"/>
          </a:fontRef>
        </p:style>
        <p:txBody>
          <a:bodyPr rtlCol="1" anchor="ctr"/>
          <a:lstStyle/>
          <a:p>
            <a:pPr algn="ctr" rtl="1"/>
            <a:r>
              <a:rPr lang="fa-IR" sz="2000" b="1" dirty="0">
                <a:cs typeface="B Nazanin" panose="00000400000000000000" pitchFamily="2" charset="-78"/>
              </a:rPr>
              <a:t> هر واقعه ناگهانی ناشی از عامل خارجی که بدون قصد و اراده بیمه‌شده رخ دهد و منجر به جرح، نقص عضو، ازکارافتادگی و یا فوت بیمه‌شده گردد.</a:t>
            </a:r>
          </a:p>
        </p:txBody>
      </p:sp>
    </p:spTree>
    <p:extLst>
      <p:ext uri="{BB962C8B-B14F-4D97-AF65-F5344CB8AC3E}">
        <p14:creationId xmlns:p14="http://schemas.microsoft.com/office/powerpoint/2010/main" val="400792816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2080012"/>
            <a:ext cx="7942656" cy="3096344"/>
          </a:xfrm>
        </p:spPr>
        <p:txBody>
          <a:bodyPr>
            <a:normAutofit/>
          </a:bodyPr>
          <a:lstStyle/>
          <a:p>
            <a:pPr marL="0" indent="0" algn="just" rtl="1">
              <a:lnSpc>
                <a:spcPct val="150000"/>
              </a:lnSpc>
              <a:buNone/>
            </a:pPr>
            <a:r>
              <a:rPr lang="fa-IR" sz="2800" b="1" dirty="0">
                <a:cs typeface="B Nazanin" panose="00000400000000000000" pitchFamily="2" charset="-78"/>
              </a:rPr>
              <a:t>قطع، تغییر شکل و یا از دست دادن توانائی انجام کار عضوی از اعضاء بدن که ناشی از حادثه بوده و وضعیت دائم و قطعی داشته باشد. </a:t>
            </a:r>
            <a:endParaRPr lang="en-US" sz="2800" b="1" dirty="0">
              <a:cs typeface="B Nazanin" panose="00000400000000000000" pitchFamily="2" charset="-78"/>
            </a:endParaRPr>
          </a:p>
          <a:p>
            <a:pPr marL="0" indent="0" algn="just" rtl="1">
              <a:lnSpc>
                <a:spcPct val="150000"/>
              </a:lnSpc>
              <a:buNone/>
            </a:pPr>
            <a:endParaRPr lang="en-US" sz="2800" b="1" dirty="0">
              <a:cs typeface="B Titr" panose="00000700000000000000" pitchFamily="2" charset="-78"/>
            </a:endParaRPr>
          </a:p>
        </p:txBody>
      </p:sp>
      <p:sp>
        <p:nvSpPr>
          <p:cNvPr id="4" name="Title 1"/>
          <p:cNvSpPr txBox="1">
            <a:spLocks/>
          </p:cNvSpPr>
          <p:nvPr/>
        </p:nvSpPr>
        <p:spPr>
          <a:xfrm>
            <a:off x="301752" y="228600"/>
            <a:ext cx="2542056" cy="536104"/>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fa-IR" sz="2400" b="1" dirty="0">
                <a:solidFill>
                  <a:srgbClr val="7030A0"/>
                </a:solidFill>
                <a:cs typeface="B Titr" pitchFamily="2" charset="-78"/>
              </a:rPr>
              <a:t>تعاریف و اصطلاحات </a:t>
            </a:r>
            <a:endParaRPr lang="en-US" sz="2400" dirty="0">
              <a:cs typeface="B Titr" panose="00000700000000000000" pitchFamily="2" charset="-78"/>
            </a:endParaRPr>
          </a:p>
        </p:txBody>
      </p:sp>
      <p:sp>
        <p:nvSpPr>
          <p:cNvPr id="5" name="Bent-Up Arrow 4"/>
          <p:cNvSpPr/>
          <p:nvPr/>
        </p:nvSpPr>
        <p:spPr>
          <a:xfrm flipV="1">
            <a:off x="2771800" y="548680"/>
            <a:ext cx="5040560" cy="504056"/>
          </a:xfrm>
          <a:prstGeom prst="bentUpArrow">
            <a:avLst>
              <a:gd name="adj1" fmla="val 14006"/>
              <a:gd name="adj2" fmla="val 18263"/>
              <a:gd name="adj3" fmla="val 3350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cs typeface="B Titr" panose="00000700000000000000" pitchFamily="2" charset="-78"/>
            </a:endParaRPr>
          </a:p>
        </p:txBody>
      </p:sp>
      <p:sp>
        <p:nvSpPr>
          <p:cNvPr id="6" name="Rectangle 5"/>
          <p:cNvSpPr/>
          <p:nvPr/>
        </p:nvSpPr>
        <p:spPr>
          <a:xfrm>
            <a:off x="899592" y="1556792"/>
            <a:ext cx="6437648" cy="523220"/>
          </a:xfrm>
          <a:prstGeom prst="rect">
            <a:avLst/>
          </a:prstGeom>
        </p:spPr>
        <p:txBody>
          <a:bodyPr wrap="square">
            <a:spAutoFit/>
          </a:bodyPr>
          <a:lstStyle/>
          <a:p>
            <a:pPr algn="justLow" rtl="1"/>
            <a:r>
              <a:rPr lang="fa-IR" sz="2800" b="1" dirty="0">
                <a:solidFill>
                  <a:srgbClr val="FF0000"/>
                </a:solidFill>
                <a:latin typeface="+mj-lt"/>
                <a:ea typeface="+mj-ea"/>
                <a:cs typeface="B Titr" pitchFamily="2" charset="-78"/>
              </a:rPr>
              <a:t>نقص عضو و یا از کار افتادگی دائم و قطعی</a:t>
            </a:r>
            <a:r>
              <a:rPr lang="fa-IR" sz="2000" b="1" dirty="0">
                <a:solidFill>
                  <a:srgbClr val="FF0000"/>
                </a:solidFill>
                <a:cs typeface="B Titr" panose="00000700000000000000" pitchFamily="2" charset="-78"/>
              </a:rPr>
              <a:t> </a:t>
            </a:r>
            <a:endParaRPr lang="en-US" sz="2000" dirty="0">
              <a:solidFill>
                <a:srgbClr val="FF0000"/>
              </a:solidFill>
              <a:cs typeface="B Titr" panose="000007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6266" y="4511444"/>
            <a:ext cx="1692188" cy="1692188"/>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4005064"/>
            <a:ext cx="2959054" cy="1944216"/>
          </a:xfrm>
          <a:prstGeom prst="rect">
            <a:avLst/>
          </a:prstGeom>
        </p:spPr>
      </p:pic>
    </p:spTree>
    <p:extLst>
      <p:ext uri="{BB962C8B-B14F-4D97-AF65-F5344CB8AC3E}">
        <p14:creationId xmlns:p14="http://schemas.microsoft.com/office/powerpoint/2010/main" val="396222342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FF02F953-B007-B03E-1AB2-3063E55D6120}"/>
              </a:ext>
            </a:extLst>
          </p:cNvPr>
          <p:cNvGraphicFramePr>
            <a:graphicFrameLocks noGrp="1"/>
          </p:cNvGraphicFramePr>
          <p:nvPr>
            <p:ph sz="quarter" idx="1"/>
            <p:extLst>
              <p:ext uri="{D42A27DB-BD31-4B8C-83A1-F6EECF244321}">
                <p14:modId xmlns:p14="http://schemas.microsoft.com/office/powerpoint/2010/main" val="1257084950"/>
              </p:ext>
            </p:extLst>
          </p:nvPr>
        </p:nvGraphicFramePr>
        <p:xfrm>
          <a:off x="539552" y="692696"/>
          <a:ext cx="7488832"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588152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8224" y="1628800"/>
            <a:ext cx="2031904" cy="638874"/>
          </a:xfrm>
        </p:spPr>
        <p:txBody>
          <a:bodyPr>
            <a:normAutofit fontScale="90000"/>
          </a:bodyPr>
          <a:lstStyle/>
          <a:p>
            <a:r>
              <a:rPr lang="fa-IR" sz="4400" b="1" dirty="0">
                <a:solidFill>
                  <a:srgbClr val="002060"/>
                </a:solidFill>
                <a:cs typeface="B Titr" pitchFamily="2" charset="-78"/>
              </a:rPr>
              <a:t>ذینفع</a:t>
            </a:r>
            <a:r>
              <a:rPr lang="fa-IR" b="1" dirty="0">
                <a:solidFill>
                  <a:schemeClr val="accent1">
                    <a:lumMod val="50000"/>
                  </a:schemeClr>
                </a:solidFill>
              </a:rPr>
              <a:t> </a:t>
            </a:r>
            <a:endParaRPr lang="en-US" dirty="0">
              <a:solidFill>
                <a:schemeClr val="accent1">
                  <a:lumMod val="50000"/>
                </a:schemeClr>
              </a:solidFill>
            </a:endParaRPr>
          </a:p>
        </p:txBody>
      </p:sp>
      <p:sp>
        <p:nvSpPr>
          <p:cNvPr id="3" name="Content Placeholder 2"/>
          <p:cNvSpPr>
            <a:spLocks noGrp="1"/>
          </p:cNvSpPr>
          <p:nvPr>
            <p:ph sz="quarter" idx="1"/>
          </p:nvPr>
        </p:nvSpPr>
        <p:spPr>
          <a:xfrm>
            <a:off x="726972" y="2574102"/>
            <a:ext cx="7690056" cy="3534144"/>
          </a:xfrm>
        </p:spPr>
        <p:txBody>
          <a:bodyPr>
            <a:normAutofit/>
          </a:bodyPr>
          <a:lstStyle/>
          <a:p>
            <a:pPr marL="0" indent="0" algn="justLow" rtl="1">
              <a:lnSpc>
                <a:spcPct val="150000"/>
              </a:lnSpc>
              <a:buNone/>
            </a:pPr>
            <a:r>
              <a:rPr lang="fa-IR" sz="2800" b="1" dirty="0">
                <a:cs typeface="B Titr" panose="00000700000000000000" pitchFamily="2" charset="-78"/>
              </a:rPr>
              <a:t>در قراردادهای بیمه عمر و حوادث گروهی، شخص یا اشخاص حقیقی یا حقوقی هستند که قرارداد بنفع آنها منعقد شده و مشخصات آنان در فرم مربوطه قید می گردد. </a:t>
            </a:r>
            <a:endParaRPr lang="en-US" sz="2800" b="1" dirty="0">
              <a:cs typeface="B Titr" panose="00000700000000000000" pitchFamily="2" charset="-78"/>
            </a:endParaRPr>
          </a:p>
          <a:p>
            <a:pPr marL="0" indent="0" algn="justLow" rtl="1">
              <a:lnSpc>
                <a:spcPct val="150000"/>
              </a:lnSpc>
              <a:buNone/>
            </a:pPr>
            <a:endParaRPr lang="en-US" sz="2800" b="1" dirty="0">
              <a:solidFill>
                <a:srgbClr val="C00000"/>
              </a:solidFill>
              <a:cs typeface="B Titr" panose="00000700000000000000" pitchFamily="2" charset="-78"/>
            </a:endParaRPr>
          </a:p>
        </p:txBody>
      </p:sp>
      <p:sp>
        <p:nvSpPr>
          <p:cNvPr id="4" name="Title 1"/>
          <p:cNvSpPr txBox="1">
            <a:spLocks/>
          </p:cNvSpPr>
          <p:nvPr/>
        </p:nvSpPr>
        <p:spPr>
          <a:xfrm>
            <a:off x="301752" y="228600"/>
            <a:ext cx="2542056" cy="536104"/>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fa-IR" sz="2400" b="1" dirty="0">
                <a:solidFill>
                  <a:srgbClr val="7030A0"/>
                </a:solidFill>
                <a:cs typeface="B Titr" pitchFamily="2" charset="-78"/>
              </a:rPr>
              <a:t>تعاریف و اصطلاحات </a:t>
            </a:r>
            <a:endParaRPr lang="en-US" sz="2400" dirty="0"/>
          </a:p>
        </p:txBody>
      </p:sp>
      <p:sp>
        <p:nvSpPr>
          <p:cNvPr id="5" name="Bent-Up Arrow 4"/>
          <p:cNvSpPr/>
          <p:nvPr/>
        </p:nvSpPr>
        <p:spPr>
          <a:xfrm flipV="1">
            <a:off x="2780544" y="480628"/>
            <a:ext cx="5040560" cy="936104"/>
          </a:xfrm>
          <a:prstGeom prst="bentUpArrow">
            <a:avLst>
              <a:gd name="adj1" fmla="val 14006"/>
              <a:gd name="adj2" fmla="val 18263"/>
              <a:gd name="adj3" fmla="val 3350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44617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272</TotalTime>
  <Words>1329</Words>
  <Application>Microsoft Office PowerPoint</Application>
  <PresentationFormat>On-screen Show (4:3)</PresentationFormat>
  <Paragraphs>107</Paragraphs>
  <Slides>20</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2  Lotus</vt:lpstr>
      <vt:lpstr>Arial</vt:lpstr>
      <vt:lpstr>B Nazanin</vt:lpstr>
      <vt:lpstr>B Titr</vt:lpstr>
      <vt:lpstr>Calibri</vt:lpstr>
      <vt:lpstr>Georgia</vt:lpstr>
      <vt:lpstr>iransans</vt:lpstr>
      <vt:lpstr>Times New Roman</vt:lpstr>
      <vt:lpstr>Wingdings</vt:lpstr>
      <vt:lpstr>Wingdings 2</vt:lpstr>
      <vt:lpstr>Civic</vt:lpstr>
      <vt:lpstr>بسم الله الرحمن الرحیم</vt:lpstr>
      <vt:lpstr>PowerPoint Presentation</vt:lpstr>
      <vt:lpstr>مقدمه </vt:lpstr>
      <vt:lpstr>موضوع بیمه نامه عمر و حوادث گروهی </vt:lpstr>
      <vt:lpstr>پوشش های بیمه عمر و حادثه گروهی</vt:lpstr>
      <vt:lpstr>تعاریف و اصطلاحات </vt:lpstr>
      <vt:lpstr>PowerPoint Presentation</vt:lpstr>
      <vt:lpstr>PowerPoint Presentation</vt:lpstr>
      <vt:lpstr>ذینفع </vt:lpstr>
      <vt:lpstr>PowerPoint Presentation</vt:lpstr>
      <vt:lpstr>بیمه شدگان </vt:lpstr>
      <vt:lpstr>           </vt:lpstr>
      <vt:lpstr>مزایای بیمه های عمر و حادثه گروهی </vt:lpstr>
      <vt:lpstr>مزایای بیمه های عمر و حادثه گروهی </vt:lpstr>
      <vt:lpstr>PowerPoint Presentation</vt:lpstr>
      <vt:lpstr>استثنائات </vt:lpstr>
      <vt:lpstr>خسارت بیمه های عمر و حوادث گروهی </vt:lpstr>
      <vt:lpstr>خسارت بیمه های عمر و حوادث گروهی </vt:lpstr>
      <vt:lpstr>خسارت بیمه های عمر و حوادث گروهی </vt:lpstr>
      <vt:lpstr>ممنون از زمانی که برای مطالعه گذاشتید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server</dc:creator>
  <cp:lastModifiedBy>حمیدرضا غنوی</cp:lastModifiedBy>
  <cp:revision>46</cp:revision>
  <dcterms:created xsi:type="dcterms:W3CDTF">2015-05-22T08:47:55Z</dcterms:created>
  <dcterms:modified xsi:type="dcterms:W3CDTF">2023-10-16T11:28:27Z</dcterms:modified>
</cp:coreProperties>
</file>