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1" r:id="rId2"/>
    <p:sldId id="337" r:id="rId3"/>
    <p:sldId id="256" r:id="rId4"/>
    <p:sldId id="260" r:id="rId5"/>
    <p:sldId id="263" r:id="rId6"/>
    <p:sldId id="33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336"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409" r:id="rId76"/>
    <p:sldId id="410" r:id="rId77"/>
    <p:sldId id="411" r:id="rId78"/>
    <p:sldId id="412" r:id="rId79"/>
    <p:sldId id="413" r:id="rId80"/>
    <p:sldId id="414" r:id="rId81"/>
    <p:sldId id="415" r:id="rId82"/>
    <p:sldId id="416" r:id="rId83"/>
    <p:sldId id="417" r:id="rId84"/>
    <p:sldId id="418" r:id="rId85"/>
    <p:sldId id="419" r:id="rId86"/>
    <p:sldId id="420" r:id="rId87"/>
    <p:sldId id="333"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421" r:id="rId116"/>
    <p:sldId id="366" r:id="rId117"/>
    <p:sldId id="367" r:id="rId118"/>
    <p:sldId id="368" r:id="rId119"/>
    <p:sldId id="369" r:id="rId120"/>
    <p:sldId id="388" r:id="rId121"/>
    <p:sldId id="389" r:id="rId122"/>
    <p:sldId id="390" r:id="rId123"/>
    <p:sldId id="391"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95"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B9B275-947E-44AE-BE07-F1CDB6A697E2}" type="datetimeFigureOut">
              <a:rPr lang="fa-IR" smtClean="0"/>
              <a:t>11/07/1444</a:t>
            </a:fld>
            <a:endParaRPr lang="fa-IR"/>
          </a:p>
        </p:txBody>
      </p:sp>
      <p:sp>
        <p:nvSpPr>
          <p:cNvPr id="5" name="Footer Placeholder 4"/>
          <p:cNvSpPr>
            <a:spLocks noGrp="1"/>
          </p:cNvSpPr>
          <p:nvPr>
            <p:ph type="ftr" sz="quarter" idx="11"/>
          </p:nvPr>
        </p:nvSpPr>
        <p:spPr/>
        <p:txBody>
          <a:bodyPr/>
          <a:lstStyle/>
          <a:p>
            <a:endParaRPr lang="fa-I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210635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9B275-947E-44AE-BE07-F1CDB6A697E2}" type="datetimeFigureOut">
              <a:rPr lang="fa-IR" smtClean="0"/>
              <a:t>11/07/1444</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13015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9B275-947E-44AE-BE07-F1CDB6A697E2}" type="datetimeFigureOut">
              <a:rPr lang="fa-IR" smtClean="0"/>
              <a:t>11/07/1444</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2785CA-AEB5-405A-8115-06A7CAACC623}" type="slidenum">
              <a:rPr lang="fa-IR" smtClean="0"/>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157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0B9B275-947E-44AE-BE07-F1CDB6A697E2}" type="datetimeFigureOut">
              <a:rPr lang="fa-IR" smtClean="0"/>
              <a:t>11/07/1444</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2836391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0B9B275-947E-44AE-BE07-F1CDB6A697E2}" type="datetimeFigureOut">
              <a:rPr lang="fa-IR" smtClean="0"/>
              <a:t>11/07/1444</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2785CA-AEB5-405A-8115-06A7CAACC623}" type="slidenum">
              <a:rPr lang="fa-IR" smtClean="0"/>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2733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0B9B275-947E-44AE-BE07-F1CDB6A697E2}" type="datetimeFigureOut">
              <a:rPr lang="fa-IR" smtClean="0"/>
              <a:t>11/07/1444</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633804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9B275-947E-44AE-BE07-F1CDB6A697E2}" type="datetimeFigureOut">
              <a:rPr lang="fa-IR" smtClean="0"/>
              <a:t>11/07/1444</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269918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9B275-947E-44AE-BE07-F1CDB6A697E2}" type="datetimeFigureOut">
              <a:rPr lang="fa-IR" smtClean="0"/>
              <a:t>11/07/1444</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93546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B9B275-947E-44AE-BE07-F1CDB6A697E2}" type="datetimeFigureOut">
              <a:rPr lang="fa-IR" smtClean="0"/>
              <a:t>11/07/1444</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108592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B9B275-947E-44AE-BE07-F1CDB6A697E2}" type="datetimeFigureOut">
              <a:rPr lang="fa-IR" smtClean="0"/>
              <a:t>11/07/1444</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62857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B9B275-947E-44AE-BE07-F1CDB6A697E2}" type="datetimeFigureOut">
              <a:rPr lang="fa-IR" smtClean="0"/>
              <a:t>11/07/1444</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159755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B9B275-947E-44AE-BE07-F1CDB6A697E2}" type="datetimeFigureOut">
              <a:rPr lang="fa-IR" smtClean="0"/>
              <a:t>11/07/1444</a:t>
            </a:fld>
            <a:endParaRPr lang="fa-IR"/>
          </a:p>
        </p:txBody>
      </p:sp>
      <p:sp>
        <p:nvSpPr>
          <p:cNvPr id="8" name="Footer Placeholder 7"/>
          <p:cNvSpPr>
            <a:spLocks noGrp="1"/>
          </p:cNvSpPr>
          <p:nvPr>
            <p:ph type="ftr" sz="quarter" idx="11"/>
          </p:nvPr>
        </p:nvSpPr>
        <p:spPr/>
        <p:txBody>
          <a:bodyPr/>
          <a:lstStyle/>
          <a:p>
            <a:endParaRPr lang="fa-I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392678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B9B275-947E-44AE-BE07-F1CDB6A697E2}" type="datetimeFigureOut">
              <a:rPr lang="fa-IR" smtClean="0"/>
              <a:t>11/07/1444</a:t>
            </a:fld>
            <a:endParaRPr lang="fa-IR"/>
          </a:p>
        </p:txBody>
      </p:sp>
      <p:sp>
        <p:nvSpPr>
          <p:cNvPr id="4" name="Footer Placeholder 3"/>
          <p:cNvSpPr>
            <a:spLocks noGrp="1"/>
          </p:cNvSpPr>
          <p:nvPr>
            <p:ph type="ftr" sz="quarter" idx="11"/>
          </p:nvPr>
        </p:nvSpPr>
        <p:spPr/>
        <p:txBody>
          <a:bodyPr/>
          <a:lstStyle/>
          <a:p>
            <a:endParaRPr lang="fa-I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172946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9B275-947E-44AE-BE07-F1CDB6A697E2}" type="datetimeFigureOut">
              <a:rPr lang="fa-IR" smtClean="0"/>
              <a:t>11/07/1444</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260901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B9B275-947E-44AE-BE07-F1CDB6A697E2}" type="datetimeFigureOut">
              <a:rPr lang="fa-IR" smtClean="0"/>
              <a:t>11/07/1444</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253540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B9B275-947E-44AE-BE07-F1CDB6A697E2}" type="datetimeFigureOut">
              <a:rPr lang="fa-IR" smtClean="0"/>
              <a:t>11/07/1444</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D2785CA-AEB5-405A-8115-06A7CAACC623}" type="slidenum">
              <a:rPr lang="fa-IR" smtClean="0"/>
              <a:t>‹#›</a:t>
            </a:fld>
            <a:endParaRPr lang="fa-IR"/>
          </a:p>
        </p:txBody>
      </p:sp>
    </p:spTree>
    <p:extLst>
      <p:ext uri="{BB962C8B-B14F-4D97-AF65-F5344CB8AC3E}">
        <p14:creationId xmlns:p14="http://schemas.microsoft.com/office/powerpoint/2010/main" val="407186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0B9B275-947E-44AE-BE07-F1CDB6A697E2}" type="datetimeFigureOut">
              <a:rPr lang="fa-IR" smtClean="0"/>
              <a:t>11/07/1444</a:t>
            </a:fld>
            <a:endParaRPr lang="fa-I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D2785CA-AEB5-405A-8115-06A7CAACC623}" type="slidenum">
              <a:rPr lang="fa-IR" smtClean="0"/>
              <a:t>‹#›</a:t>
            </a:fld>
            <a:endParaRPr lang="fa-IR"/>
          </a:p>
        </p:txBody>
      </p:sp>
    </p:spTree>
    <p:extLst>
      <p:ext uri="{BB962C8B-B14F-4D97-AF65-F5344CB8AC3E}">
        <p14:creationId xmlns:p14="http://schemas.microsoft.com/office/powerpoint/2010/main" val="2201179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45673" y="624109"/>
            <a:ext cx="9758939" cy="5656617"/>
          </a:xfrm>
        </p:spPr>
        <p:txBody>
          <a:bodyPr>
            <a:noAutofit/>
          </a:bodyPr>
          <a:lstStyle/>
          <a:p>
            <a:pPr algn="ctr"/>
            <a:r>
              <a:rPr lang="fa-IR" sz="11500" dirty="0" smtClean="0">
                <a:latin typeface="IranNastaliq" panose="02020505000000020003" pitchFamily="18" charset="0"/>
                <a:cs typeface="IranNastaliq" panose="02020505000000020003" pitchFamily="18" charset="0"/>
              </a:rPr>
              <a:t/>
            </a:r>
            <a:br>
              <a:rPr lang="fa-IR" sz="11500" dirty="0" smtClean="0">
                <a:latin typeface="IranNastaliq" panose="02020505000000020003" pitchFamily="18" charset="0"/>
                <a:cs typeface="IranNastaliq" panose="02020505000000020003" pitchFamily="18" charset="0"/>
              </a:rPr>
            </a:br>
            <a:r>
              <a:rPr lang="fa-IR" sz="11500" dirty="0" smtClean="0">
                <a:latin typeface="IranNastaliq" panose="02020505000000020003" pitchFamily="18" charset="0"/>
                <a:cs typeface="IranNastaliq" panose="02020505000000020003" pitchFamily="18" charset="0"/>
              </a:rPr>
              <a:t>بسم الّله الرّحمن الرّحیم</a:t>
            </a:r>
            <a:r>
              <a:rPr lang="en-US" sz="11500" dirty="0">
                <a:latin typeface="IranNastaliq" panose="02020505000000020003" pitchFamily="18" charset="0"/>
                <a:cs typeface="IranNastaliq" panose="02020505000000020003" pitchFamily="18" charset="0"/>
              </a:rPr>
              <a:t/>
            </a:r>
            <a:br>
              <a:rPr lang="en-US" sz="11500" dirty="0">
                <a:latin typeface="IranNastaliq" panose="02020505000000020003" pitchFamily="18" charset="0"/>
                <a:cs typeface="IranNastaliq" panose="02020505000000020003" pitchFamily="18" charset="0"/>
              </a:rPr>
            </a:br>
            <a:endParaRPr lang="fa-IR" sz="115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0111424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3114-FA9B-4E8E-A7E0-2BB674C05CC2}"/>
              </a:ext>
            </a:extLst>
          </p:cNvPr>
          <p:cNvSpPr>
            <a:spLocks noGrp="1"/>
          </p:cNvSpPr>
          <p:nvPr>
            <p:ph type="title"/>
          </p:nvPr>
        </p:nvSpPr>
        <p:spPr>
          <a:xfrm>
            <a:off x="2592925" y="740488"/>
            <a:ext cx="8911687" cy="1280890"/>
          </a:xfrm>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3)</a:t>
            </a:r>
            <a:r>
              <a:rPr lang="fa-IR" sz="1800" dirty="0">
                <a:solidFill>
                  <a:srgbClr val="000000"/>
                </a:solidFill>
                <a:latin typeface="B Nazanin" panose="00000400000000000000" pitchFamily="2" charset="-78"/>
                <a:cs typeface="B Nazanin" panose="00000400000000000000" pitchFamily="2" charset="-78"/>
              </a:rPr>
              <a:t/>
            </a:r>
            <a:br>
              <a:rPr lang="fa-IR" sz="1800" dirty="0">
                <a:solidFill>
                  <a:srgbClr val="000000"/>
                </a:solidFill>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الزام داشتن بیمه نامه حوادث برای کلیه رانندگان وسایل نقلیه</a:t>
            </a:r>
            <a:r>
              <a:rPr lang="fa-IR" dirty="0"/>
              <a:t> </a:t>
            </a:r>
            <a:endParaRPr lang="en-US" dirty="0"/>
          </a:p>
        </p:txBody>
      </p:sp>
      <p:sp>
        <p:nvSpPr>
          <p:cNvPr id="3" name="Content Placeholder 2">
            <a:extLst>
              <a:ext uri="{FF2B5EF4-FFF2-40B4-BE49-F238E27FC236}">
                <a16:creationId xmlns:a16="http://schemas.microsoft.com/office/drawing/2014/main" id="{04BB54D9-43BA-43DF-A1C0-A911EFFB6B34}"/>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دارنده وسيله نقليه مكلف است براي پوشش خسارت هاي بدني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وارد شده </a:t>
            </a:r>
            <a:r>
              <a:rPr lang="fa-IR" sz="1800" b="0" i="0" u="none" strike="noStrike" dirty="0">
                <a:solidFill>
                  <a:srgbClr val="000000"/>
                </a:solidFill>
                <a:effectLst/>
                <a:latin typeface="B Nazanin" panose="00000400000000000000" pitchFamily="2" charset="-78"/>
                <a:cs typeface="B Nazanin" panose="00000400000000000000" pitchFamily="2" charset="-78"/>
              </a:rPr>
              <a:t>به راننده مسبب حادثه، حداقل به ميزان ديه مرد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مسلمان در ماه غيرحرام، بيمه حوادث اخذ كند؛ مبناي محاسبه ميزان خسارت قابل پرداخت به راننده مسبب حادثه، معادل ديه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فوت يا </a:t>
            </a:r>
            <a:r>
              <a:rPr lang="fa-IR" sz="1800" b="0" i="0" u="none" strike="noStrike" dirty="0">
                <a:solidFill>
                  <a:srgbClr val="000000"/>
                </a:solidFill>
                <a:effectLst/>
                <a:latin typeface="B Nazanin" panose="00000400000000000000" pitchFamily="2" charset="-78"/>
                <a:cs typeface="B Nazanin" panose="00000400000000000000" pitchFamily="2" charset="-78"/>
              </a:rPr>
              <a:t>ديه و يا ارش جرح در فرض ورود خسارت بدني به مرد مسلمان در ماه غيرحرام و هزينه معالجه آن مي باشد. سازمان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پزشكي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قانوني </a:t>
            </a:r>
            <a:r>
              <a:rPr lang="fa-IR" sz="1800" b="0" i="0" u="none" strike="noStrike" dirty="0">
                <a:solidFill>
                  <a:srgbClr val="000000"/>
                </a:solidFill>
                <a:effectLst/>
                <a:latin typeface="B Nazanin" panose="00000400000000000000" pitchFamily="2" charset="-78"/>
                <a:cs typeface="B Nazanin" panose="00000400000000000000" pitchFamily="2" charset="-78"/>
              </a:rPr>
              <a:t>مكلف است با درخواست راننده مسبب حادثه يا شركت بيمه مربوط، نوع و درصد صدمه بدني وارد شده را تعيين و اعلام كند.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آيين</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اجرائي</a:t>
            </a:r>
            <a:r>
              <a:rPr lang="fa-IR" sz="1800" b="0" i="0" u="none" strike="noStrike" dirty="0">
                <a:solidFill>
                  <a:srgbClr val="000000"/>
                </a:solidFill>
                <a:effectLst/>
                <a:latin typeface="B Nazanin" panose="00000400000000000000" pitchFamily="2" charset="-78"/>
                <a:cs typeface="B Nazanin" panose="00000400000000000000" pitchFamily="2" charset="-78"/>
              </a:rPr>
              <a:t> و حق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مربوط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پيشنهاد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پس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تصويب</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شوراي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عالي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تصويب</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وزيران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رسد.</a:t>
            </a:r>
            <a:r>
              <a:rPr lang="fa-IR" dirty="0"/>
              <a:t> </a:t>
            </a:r>
            <a:endParaRPr lang="en-US" dirty="0"/>
          </a:p>
        </p:txBody>
      </p:sp>
    </p:spTree>
    <p:extLst>
      <p:ext uri="{BB962C8B-B14F-4D97-AF65-F5344CB8AC3E}">
        <p14:creationId xmlns:p14="http://schemas.microsoft.com/office/powerpoint/2010/main" val="37558721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2175" y="290945"/>
            <a:ext cx="10033461" cy="6184670"/>
          </a:xfrm>
        </p:spPr>
        <p:txBody>
          <a:bodyPr/>
          <a:lstStyle/>
          <a:p>
            <a:pPr marL="0" indent="0" fontAlgn="base">
              <a:buNone/>
            </a:pPr>
            <a:r>
              <a:rPr lang="fa-IR" b="1" dirty="0">
                <a:cs typeface="B Nazanin" panose="00000400000000000000" pitchFamily="2" charset="-78"/>
              </a:rPr>
              <a:t>ماده ۱۳. خودداري از جابجايي و يا تعمير وسيله نقليه</a:t>
            </a:r>
            <a:endParaRPr lang="en-US" b="1" dirty="0">
              <a:cs typeface="B Nazanin" panose="00000400000000000000" pitchFamily="2" charset="-78"/>
            </a:endParaRPr>
          </a:p>
          <a:p>
            <a:pPr marL="0" indent="0" fontAlgn="base">
              <a:buNone/>
            </a:pPr>
            <a:r>
              <a:rPr lang="fa-IR" dirty="0">
                <a:cs typeface="B Nazanin" panose="00000400000000000000" pitchFamily="2" charset="-78"/>
              </a:rPr>
              <a:t>در صورت بروز حادثه بيمه گذار بايد از جابجايي وسيله نقليه جز به حكم مقررات يا دستور مقامات انتظامي و همچنين تعمير آن بدون موافقت بيمه گر خودداري نمايد</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5344798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2175" y="249382"/>
            <a:ext cx="10232967" cy="6217920"/>
          </a:xfrm>
        </p:spPr>
        <p:txBody>
          <a:bodyPr/>
          <a:lstStyle/>
          <a:p>
            <a:pPr marL="0" indent="0" fontAlgn="base">
              <a:buNone/>
            </a:pPr>
            <a:r>
              <a:rPr lang="fa-IR" b="1" dirty="0">
                <a:cs typeface="B Nazanin" panose="00000400000000000000" pitchFamily="2" charset="-78"/>
              </a:rPr>
              <a:t>ماده ۱۴. انتقال حقوق بيمه گذار به بيمه گر</a:t>
            </a:r>
            <a:endParaRPr lang="en-US" b="1" dirty="0">
              <a:cs typeface="B Nazanin" panose="00000400000000000000" pitchFamily="2" charset="-78"/>
            </a:endParaRPr>
          </a:p>
          <a:p>
            <a:pPr marL="0" indent="0" fontAlgn="base">
              <a:buNone/>
            </a:pPr>
            <a:r>
              <a:rPr lang="fa-IR" dirty="0">
                <a:cs typeface="B Nazanin" panose="00000400000000000000" pitchFamily="2" charset="-78"/>
              </a:rPr>
              <a:t>بيمه گر در حدودي كه خسارت وارده را قبول يا پرداخت مي كند در مقابل اشخاصي كه مسئول وقوع حادثه يا خسارت هستند قائم مقام بيمه گذار خواهد بود و بيمه گذار موظف است از هر عملي كه اقدام بيمه گر را عليه مسئول خسارت مشكل و يا نا مقدور مي سازد خودداري نمايد. در غير اين صورت بيمه گر مي تواند خسارت را پرداخت نكند يا در صورت پرداخت خسارت، حق استرداد آن را ازبيمه گذار خواهد داشت</a:t>
            </a:r>
            <a:r>
              <a:rPr lang="en-US" dirty="0"/>
              <a:t>.</a:t>
            </a:r>
          </a:p>
          <a:p>
            <a:pPr marL="0" indent="0">
              <a:buNone/>
            </a:pPr>
            <a:endParaRPr lang="fa-IR" dirty="0"/>
          </a:p>
        </p:txBody>
      </p:sp>
    </p:spTree>
    <p:extLst>
      <p:ext uri="{BB962C8B-B14F-4D97-AF65-F5344CB8AC3E}">
        <p14:creationId xmlns:p14="http://schemas.microsoft.com/office/powerpoint/2010/main" val="4204058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865" y="257695"/>
            <a:ext cx="9966960" cy="6325985"/>
          </a:xfrm>
        </p:spPr>
        <p:txBody>
          <a:bodyPr/>
          <a:lstStyle/>
          <a:p>
            <a:pPr marL="0" indent="0" fontAlgn="base">
              <a:buNone/>
            </a:pPr>
            <a:r>
              <a:rPr lang="fa-IR" b="1" dirty="0">
                <a:cs typeface="B Nazanin" panose="00000400000000000000" pitchFamily="2" charset="-78"/>
              </a:rPr>
              <a:t>ماده ۱۵: فسخ قرارداد بيمه</a:t>
            </a:r>
            <a:endParaRPr lang="en-US" b="1" dirty="0">
              <a:cs typeface="B Nazanin" panose="00000400000000000000" pitchFamily="2" charset="-78"/>
            </a:endParaRPr>
          </a:p>
          <a:p>
            <a:pPr marL="0" indent="0" fontAlgn="base">
              <a:buNone/>
            </a:pPr>
            <a:r>
              <a:rPr lang="fa-IR" dirty="0">
                <a:cs typeface="B Nazanin" panose="00000400000000000000" pitchFamily="2" charset="-78"/>
              </a:rPr>
              <a:t>در موارد زير بيمه گر يا بيمه گذار مي تواند قرارداد بيمه را فسخ نمايد</a:t>
            </a:r>
            <a:r>
              <a:rPr lang="en-US" dirty="0">
                <a:cs typeface="B Nazanin" panose="00000400000000000000" pitchFamily="2" charset="-78"/>
              </a:rPr>
              <a:t>:</a:t>
            </a:r>
          </a:p>
          <a:p>
            <a:pPr marL="0" indent="0" fontAlgn="base">
              <a:buNone/>
            </a:pPr>
            <a:r>
              <a:rPr lang="fa-IR" b="1" dirty="0">
                <a:cs typeface="B Nazanin" panose="00000400000000000000" pitchFamily="2" charset="-78"/>
              </a:rPr>
              <a:t>الف – موارد فسخ از طرف بيمه گر</a:t>
            </a:r>
            <a:r>
              <a:rPr lang="en-US" b="1" dirty="0">
                <a:cs typeface="B Nazanin" panose="00000400000000000000" pitchFamily="2" charset="-78"/>
              </a:rPr>
              <a:t>:</a:t>
            </a:r>
          </a:p>
          <a:p>
            <a:pPr marL="0" indent="0" fontAlgn="base">
              <a:buNone/>
            </a:pPr>
            <a:r>
              <a:rPr lang="fa-IR" dirty="0">
                <a:cs typeface="B Nazanin" panose="00000400000000000000" pitchFamily="2" charset="-78"/>
              </a:rPr>
              <a:t>۱</a:t>
            </a:r>
            <a:r>
              <a:rPr lang="en-US" dirty="0">
                <a:cs typeface="B Nazanin" panose="00000400000000000000" pitchFamily="2" charset="-78"/>
              </a:rPr>
              <a:t>- </a:t>
            </a:r>
            <a:r>
              <a:rPr lang="fa-IR" dirty="0">
                <a:cs typeface="B Nazanin" panose="00000400000000000000" pitchFamily="2" charset="-78"/>
              </a:rPr>
              <a:t>در صورتي كه بيمه گذار حق بيمه را به موقع نپردازد</a:t>
            </a:r>
            <a:r>
              <a:rPr lang="en-US" dirty="0">
                <a:cs typeface="B Nazanin" panose="00000400000000000000" pitchFamily="2" charset="-78"/>
              </a:rPr>
              <a:t>.</a:t>
            </a:r>
          </a:p>
          <a:p>
            <a:pPr marL="0" indent="0" fontAlgn="base">
              <a:buNone/>
            </a:pPr>
            <a:r>
              <a:rPr lang="fa-IR" dirty="0">
                <a:cs typeface="B Nazanin" panose="00000400000000000000" pitchFamily="2" charset="-78"/>
              </a:rPr>
              <a:t>۲</a:t>
            </a:r>
            <a:r>
              <a:rPr lang="en-US" dirty="0">
                <a:cs typeface="B Nazanin" panose="00000400000000000000" pitchFamily="2" charset="-78"/>
              </a:rPr>
              <a:t>- </a:t>
            </a:r>
            <a:r>
              <a:rPr lang="fa-IR" dirty="0">
                <a:cs typeface="B Nazanin" panose="00000400000000000000" pitchFamily="2" charset="-78"/>
              </a:rPr>
              <a:t>در صورت تشديد خطر مگر آنكه توافق خاصي بين طرفين صورت گرفته باشد</a:t>
            </a:r>
            <a:r>
              <a:rPr lang="en-US" dirty="0">
                <a:cs typeface="B Nazanin" panose="00000400000000000000" pitchFamily="2" charset="-78"/>
              </a:rPr>
              <a:t>.</a:t>
            </a:r>
          </a:p>
          <a:p>
            <a:pPr marL="0" indent="0" fontAlgn="base">
              <a:buNone/>
            </a:pPr>
            <a:r>
              <a:rPr lang="fa-IR" dirty="0">
                <a:cs typeface="B Nazanin" panose="00000400000000000000" pitchFamily="2" charset="-78"/>
              </a:rPr>
              <a:t>۳</a:t>
            </a:r>
            <a:r>
              <a:rPr lang="en-US" dirty="0">
                <a:cs typeface="B Nazanin" panose="00000400000000000000" pitchFamily="2" charset="-78"/>
              </a:rPr>
              <a:t>- </a:t>
            </a:r>
            <a:r>
              <a:rPr lang="fa-IR" dirty="0">
                <a:cs typeface="B Nazanin" panose="00000400000000000000" pitchFamily="2" charset="-78"/>
              </a:rPr>
              <a:t>چنانچه بيمه گذار سهواً از اظهار مطالبي خودداري يا اظهارات خلاف واقع بنمايد و مطالب اعلام نشده يا اظهارات خلاف واقع در ارزيابي خطر مؤثر باشد</a:t>
            </a:r>
            <a:r>
              <a:rPr lang="en-US" dirty="0">
                <a:cs typeface="B Nazanin" panose="00000400000000000000" pitchFamily="2" charset="-78"/>
              </a:rPr>
              <a:t>.</a:t>
            </a:r>
          </a:p>
          <a:p>
            <a:pPr marL="0" indent="0" fontAlgn="base">
              <a:buNone/>
            </a:pPr>
            <a:r>
              <a:rPr lang="fa-IR" b="1" dirty="0">
                <a:cs typeface="B Nazanin" panose="00000400000000000000" pitchFamily="2" charset="-78"/>
              </a:rPr>
              <a:t>ب – موارد فسخ از طرف بيمه گذار</a:t>
            </a:r>
            <a:r>
              <a:rPr lang="en-US" b="1" dirty="0">
                <a:cs typeface="B Nazanin" panose="00000400000000000000" pitchFamily="2" charset="-78"/>
              </a:rPr>
              <a:t>:</a:t>
            </a:r>
          </a:p>
          <a:p>
            <a:pPr marL="0" indent="0" fontAlgn="base">
              <a:buNone/>
            </a:pPr>
            <a:r>
              <a:rPr lang="fa-IR" dirty="0">
                <a:cs typeface="B Nazanin" panose="00000400000000000000" pitchFamily="2" charset="-78"/>
              </a:rPr>
              <a:t>۱</a:t>
            </a:r>
            <a:r>
              <a:rPr lang="en-US" dirty="0">
                <a:cs typeface="B Nazanin" panose="00000400000000000000" pitchFamily="2" charset="-78"/>
              </a:rPr>
              <a:t>- </a:t>
            </a:r>
            <a:r>
              <a:rPr lang="fa-IR" dirty="0">
                <a:cs typeface="B Nazanin" panose="00000400000000000000" pitchFamily="2" charset="-78"/>
              </a:rPr>
              <a:t>در صورتي كه خطر موضوع بيمه كاهش يابد و بيمه گر حاضر به تخفيف در حق بيمه نشود</a:t>
            </a:r>
            <a:r>
              <a:rPr lang="en-US" dirty="0">
                <a:cs typeface="B Nazanin" panose="00000400000000000000" pitchFamily="2" charset="-78"/>
              </a:rPr>
              <a:t>.</a:t>
            </a:r>
          </a:p>
          <a:p>
            <a:pPr marL="0" indent="0" fontAlgn="base">
              <a:buNone/>
            </a:pPr>
            <a:r>
              <a:rPr lang="fa-IR" dirty="0">
                <a:cs typeface="B Nazanin" panose="00000400000000000000" pitchFamily="2" charset="-78"/>
              </a:rPr>
              <a:t>۲</a:t>
            </a:r>
            <a:r>
              <a:rPr lang="en-US" dirty="0">
                <a:cs typeface="B Nazanin" panose="00000400000000000000" pitchFamily="2" charset="-78"/>
              </a:rPr>
              <a:t>- </a:t>
            </a:r>
            <a:r>
              <a:rPr lang="fa-IR" dirty="0">
                <a:cs typeface="B Nazanin" panose="00000400000000000000" pitchFamily="2" charset="-78"/>
              </a:rPr>
              <a:t>در صورتي كه فعاليت بيمه گر به هر دليل متوقف شود</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549219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989" y="357447"/>
            <a:ext cx="9983586" cy="6217920"/>
          </a:xfrm>
        </p:spPr>
        <p:txBody>
          <a:bodyPr/>
          <a:lstStyle/>
          <a:p>
            <a:pPr marL="0" indent="0" fontAlgn="base">
              <a:buNone/>
            </a:pPr>
            <a:r>
              <a:rPr lang="fa-IR" b="1" dirty="0">
                <a:cs typeface="B Nazanin" panose="00000400000000000000" pitchFamily="2" charset="-78"/>
              </a:rPr>
              <a:t>ماده ۱۶ – انفساخ قرارداد بيمه</a:t>
            </a:r>
            <a:endParaRPr lang="en-US" b="1" dirty="0">
              <a:cs typeface="B Nazanin" panose="00000400000000000000" pitchFamily="2" charset="-78"/>
            </a:endParaRPr>
          </a:p>
          <a:p>
            <a:pPr marL="0" indent="0" fontAlgn="base">
              <a:buNone/>
            </a:pPr>
            <a:r>
              <a:rPr lang="fa-IR" dirty="0">
                <a:cs typeface="B Nazanin" panose="00000400000000000000" pitchFamily="2" charset="-78"/>
              </a:rPr>
              <a:t>در صورتي كه موضوع بيمه به علت وقوع حوادثي كه تحت پوشش اين بيمه نامه نيست از بين برود، بيمه نامه منفسخ مي گردد</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27198078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735" y="232756"/>
            <a:ext cx="10099963" cy="6375862"/>
          </a:xfrm>
        </p:spPr>
        <p:txBody>
          <a:bodyPr/>
          <a:lstStyle/>
          <a:p>
            <a:pPr marL="0" indent="0" fontAlgn="base">
              <a:buNone/>
            </a:pPr>
            <a:r>
              <a:rPr lang="fa-IR" b="1" dirty="0">
                <a:cs typeface="B Nazanin" panose="00000400000000000000" pitchFamily="2" charset="-78"/>
              </a:rPr>
              <a:t>ماده ۱۷: نحوه اعلام فسخ و برگشت حق بيمه</a:t>
            </a:r>
            <a:endParaRPr lang="en-US" b="1" dirty="0">
              <a:cs typeface="B Nazanin" panose="00000400000000000000" pitchFamily="2" charset="-78"/>
            </a:endParaRPr>
          </a:p>
          <a:p>
            <a:pPr marL="0" indent="0" fontAlgn="base">
              <a:buNone/>
            </a:pPr>
            <a:r>
              <a:rPr lang="fa-IR" dirty="0">
                <a:cs typeface="B Nazanin" panose="00000400000000000000" pitchFamily="2" charset="-78"/>
              </a:rPr>
              <a:t>چنانچه بيمه گذار يا بيمه گر بخواهند بيمه نامه را فسخ كنند بايد مراتب را به طور كتبي و رسمي به طرف مقابل اطلاع دهند. اثر فسخ در تمام موارد ده روز پس از ابلاغ مراتب به اقامتگاه طرف مقابل شروع مي شود. در صورت فسخ قرارداد بيمه از طرف بيمه گر يا بيمه گذار يا انفساخ قرارداد بيمه ، حق بيمه مدت اعتبار بيمه </a:t>
            </a:r>
            <a:r>
              <a:rPr lang="fa-IR" dirty="0" smtClean="0">
                <a:cs typeface="B Nazanin" panose="00000400000000000000" pitchFamily="2" charset="-78"/>
              </a:rPr>
              <a:t>به </a:t>
            </a:r>
            <a:r>
              <a:rPr lang="fa-IR" dirty="0">
                <a:cs typeface="B Nazanin" panose="00000400000000000000" pitchFamily="2" charset="-78"/>
              </a:rPr>
              <a:t>صورت روز شمار محاسبه و باقيمانده به بيمه گذار مسترد مي گردد</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35731701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3738" y="307571"/>
            <a:ext cx="10008524" cy="6251171"/>
          </a:xfrm>
        </p:spPr>
        <p:txBody>
          <a:bodyPr/>
          <a:lstStyle/>
          <a:p>
            <a:pPr marL="0" indent="0" fontAlgn="base">
              <a:buNone/>
            </a:pPr>
            <a:r>
              <a:rPr lang="fa-IR" b="1" dirty="0">
                <a:cs typeface="B Nazanin" panose="00000400000000000000" pitchFamily="2" charset="-78"/>
              </a:rPr>
              <a:t>ماده ۱۸: انتقال مالكيت وسيله نقليه بيمه شده</a:t>
            </a:r>
            <a:endParaRPr lang="en-US" b="1" dirty="0">
              <a:cs typeface="B Nazanin" panose="00000400000000000000" pitchFamily="2" charset="-78"/>
            </a:endParaRPr>
          </a:p>
          <a:p>
            <a:pPr marL="0" indent="0" fontAlgn="base">
              <a:buNone/>
            </a:pPr>
            <a:r>
              <a:rPr lang="fa-IR" dirty="0">
                <a:cs typeface="B Nazanin" panose="00000400000000000000" pitchFamily="2" charset="-78"/>
              </a:rPr>
              <a:t>در صورت انتقال مالكيت موضوع بيمه به هر يك از انحاء قانوني، بيمه گذار مي تواند بيمه نامه را فسخ و حق بيمه مدت باقيمانده بيمه نامه خود را مسترد نمايد. در صورت عدم فسخ بيمه نامه چنانچه مالك جديد به تعهدات بيمه گذار در مقابل بيمه گر عمل نمايد، تعهدات بيمه گر در قبال مالك جديد ادامه خواهد يافت</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3055728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0611" y="116377"/>
            <a:ext cx="10133214" cy="6475615"/>
          </a:xfrm>
        </p:spPr>
        <p:txBody>
          <a:bodyPr>
            <a:normAutofit fontScale="77500" lnSpcReduction="20000"/>
          </a:bodyPr>
          <a:lstStyle/>
          <a:p>
            <a:pPr marL="0" indent="0" fontAlgn="base">
              <a:buNone/>
            </a:pPr>
            <a:r>
              <a:rPr lang="fa-IR" sz="2100" b="1" dirty="0">
                <a:cs typeface="B Nazanin" panose="00000400000000000000" pitchFamily="2" charset="-78"/>
              </a:rPr>
              <a:t>ماده ۱۹: نحوه تعيين مقدار خسارت</a:t>
            </a:r>
            <a:endParaRPr lang="en-US" sz="2100" b="1" dirty="0">
              <a:cs typeface="B Nazanin" panose="00000400000000000000" pitchFamily="2" charset="-78"/>
            </a:endParaRPr>
          </a:p>
          <a:p>
            <a:pPr marL="0" indent="0" fontAlgn="base">
              <a:buNone/>
            </a:pPr>
            <a:r>
              <a:rPr lang="fa-IR" sz="2100" dirty="0">
                <a:cs typeface="B Nazanin" panose="00000400000000000000" pitchFamily="2" charset="-78"/>
              </a:rPr>
              <a:t>مقدار خسارت قابل پرداخت توسط بيمه گر به ترتيب زير تعيين مي شود. در صورت عدم توافق در مورد ميزان خسارت طبق ماده ۲۲ عمل خواهد شد</a:t>
            </a:r>
            <a:r>
              <a:rPr lang="en-US" sz="2100" dirty="0">
                <a:cs typeface="B Nazanin" panose="00000400000000000000" pitchFamily="2" charset="-78"/>
              </a:rPr>
              <a:t>.</a:t>
            </a:r>
          </a:p>
          <a:p>
            <a:pPr marL="0" indent="0" fontAlgn="base">
              <a:buNone/>
            </a:pPr>
            <a:r>
              <a:rPr lang="fa-IR" sz="2100" b="1" dirty="0">
                <a:cs typeface="B Nazanin" panose="00000400000000000000" pitchFamily="2" charset="-78"/>
              </a:rPr>
              <a:t>الف – خسارت كلي</a:t>
            </a:r>
            <a:endParaRPr lang="en-US" sz="2100" b="1" dirty="0">
              <a:cs typeface="B Nazanin" panose="00000400000000000000" pitchFamily="2" charset="-78"/>
            </a:endParaRPr>
          </a:p>
          <a:p>
            <a:pPr marL="0" indent="0" fontAlgn="base">
              <a:buNone/>
            </a:pPr>
            <a:r>
              <a:rPr lang="fa-IR" sz="2100" dirty="0">
                <a:cs typeface="B Nazanin" panose="00000400000000000000" pitchFamily="2" charset="-78"/>
              </a:rPr>
              <a:t>موضوع بيمه موقعي بكلي از بين رفته تلقي خواهد شد كه حداقل ۶۰ روز پس از سرقت پيدا نشود يا به علت حوادث مشمول بيمه به نحوي آسيب ببيند كه مجموع هزينه هاي تعمير و تعويض قسمتهاي خسارت ديده آن با احتساب هزينه هاي نجات از ۷۵ درصد قيمت آن در روز حادثه بيشتر باشد</a:t>
            </a:r>
            <a:r>
              <a:rPr lang="en-US" sz="2100" dirty="0">
                <a:cs typeface="B Nazanin" panose="00000400000000000000" pitchFamily="2" charset="-78"/>
              </a:rPr>
              <a:t>.</a:t>
            </a:r>
          </a:p>
          <a:p>
            <a:pPr marL="0" indent="0" fontAlgn="base">
              <a:buNone/>
            </a:pPr>
            <a:r>
              <a:rPr lang="fa-IR" sz="2100" dirty="0">
                <a:cs typeface="B Nazanin" panose="00000400000000000000" pitchFamily="2" charset="-78"/>
              </a:rPr>
              <a:t>تبصره ۱- در خسارت كلي ملاك محاسبه و تصفيه خسارت، ارزش معاملاتي موضوع بيمه در روز حادثه و حداكثر تا مبلغ بيمه شده خواهد بود. از خسارت كلي ، ارزش بازيافتي احتمالي و كسورات مقرر كسر و هزينه متعارف نجات و حمل تا حد مقرر به آن اضافه مي شود مشروط بر اينكه از كل مبلغ بيمه بيشتر نشود</a:t>
            </a:r>
            <a:r>
              <a:rPr lang="en-US" sz="2100" dirty="0">
                <a:cs typeface="B Nazanin" panose="00000400000000000000" pitchFamily="2" charset="-78"/>
              </a:rPr>
              <a:t>.</a:t>
            </a:r>
          </a:p>
          <a:p>
            <a:pPr marL="0" indent="0" fontAlgn="base">
              <a:buNone/>
            </a:pPr>
            <a:r>
              <a:rPr lang="fa-IR" sz="2100" dirty="0">
                <a:cs typeface="B Nazanin" panose="00000400000000000000" pitchFamily="2" charset="-78"/>
              </a:rPr>
              <a:t>تبصره ۲- ارزش بازيافتي موضوع بيمه توسط بيمه گر تعيين مي شود . در صورت عدم موافقت بيمه گذار با ارزش تعيين شده ، بيمه گر پس از تملك موضوع بيمه و انتقال سند، خسارت را با كسر فرانشيز و ساير كسورات و اضافه نمودن هزينه هاي متعارف نجات و حمل پرداخت خواهد نمود</a:t>
            </a:r>
            <a:r>
              <a:rPr lang="en-US" sz="2100" dirty="0">
                <a:cs typeface="B Nazanin" panose="00000400000000000000" pitchFamily="2" charset="-78"/>
              </a:rPr>
              <a:t>.</a:t>
            </a:r>
          </a:p>
          <a:p>
            <a:pPr marL="0" indent="0" fontAlgn="base">
              <a:buNone/>
            </a:pPr>
            <a:r>
              <a:rPr lang="fa-IR" sz="2100" dirty="0">
                <a:cs typeface="B Nazanin" panose="00000400000000000000" pitchFamily="2" charset="-78"/>
              </a:rPr>
              <a:t>تبصره ۳- با پرداخت خسارت كلي، قرارداد بيمه خاتمه مي يابد و چنانچه مدت قرارداد بيمه بيش از يك سال باشد حق بيمه سال هاي بعد به بيمه گذار مسترد مي شود</a:t>
            </a:r>
            <a:r>
              <a:rPr lang="en-US" sz="2100" dirty="0">
                <a:cs typeface="B Nazanin" panose="00000400000000000000" pitchFamily="2" charset="-78"/>
              </a:rPr>
              <a:t>.</a:t>
            </a:r>
          </a:p>
          <a:p>
            <a:pPr marL="0" indent="0" fontAlgn="base">
              <a:buNone/>
            </a:pPr>
            <a:r>
              <a:rPr lang="fa-IR" sz="2100" dirty="0">
                <a:cs typeface="B Nazanin" panose="00000400000000000000" pitchFamily="2" charset="-78"/>
              </a:rPr>
              <a:t>تبصره ۴- قبل از پرداخت خسارت مربوط به سرقت كلي موضوع بيمه ، سند مالكيت وسيله نقليه بيمه شده بايد به بيمه گر منتقل شود</a:t>
            </a:r>
            <a:r>
              <a:rPr lang="en-US" sz="2100" dirty="0">
                <a:cs typeface="B Nazanin" panose="00000400000000000000" pitchFamily="2" charset="-78"/>
              </a:rPr>
              <a:t>.</a:t>
            </a:r>
          </a:p>
          <a:p>
            <a:pPr marL="0" indent="0" fontAlgn="base">
              <a:buNone/>
            </a:pPr>
            <a:r>
              <a:rPr lang="fa-IR" sz="2100" dirty="0">
                <a:cs typeface="B Nazanin" panose="00000400000000000000" pitchFamily="2" charset="-78"/>
              </a:rPr>
              <a:t>تبصره ۵- چنانچه تا يك سال پس از پرداخت خسارت وسيله نقليه سرقت شده و انتقال مالكيت آن به بيمه گر ، وسيله نقليه مذكور پيدا شود بيمه گر موظف است آن را با رعايت آيين نامه بازيافت خسارت مصوب شوراي عالي بيمه به فروش رساند و سهم بيمه گذار از مبلغ بازيافتي را با توجه به درصدي كه از خسارت پرداختي كسر كرده است به وي پرداخت نمايد</a:t>
            </a:r>
            <a:r>
              <a:rPr lang="en-US" sz="2100" dirty="0" smtClean="0">
                <a:cs typeface="B Nazanin" panose="00000400000000000000" pitchFamily="2" charset="-78"/>
              </a:rPr>
              <a:t>.</a:t>
            </a:r>
            <a:endParaRPr lang="fa-IR" sz="2100" dirty="0" smtClean="0">
              <a:cs typeface="B Nazanin" panose="00000400000000000000" pitchFamily="2" charset="-78"/>
            </a:endParaRPr>
          </a:p>
          <a:p>
            <a:pPr marL="0" indent="0" fontAlgn="base">
              <a:buNone/>
            </a:pPr>
            <a:endParaRPr lang="en-US" sz="2100" dirty="0">
              <a:cs typeface="B Nazanin" panose="00000400000000000000" pitchFamily="2" charset="-78"/>
            </a:endParaRPr>
          </a:p>
          <a:p>
            <a:pPr marL="0" indent="0" fontAlgn="base">
              <a:buNone/>
            </a:pPr>
            <a:r>
              <a:rPr lang="fa-IR" sz="2100" b="1" dirty="0">
                <a:cs typeface="B Nazanin" panose="00000400000000000000" pitchFamily="2" charset="-78"/>
              </a:rPr>
              <a:t>ب – خسارت جزئي</a:t>
            </a:r>
            <a:endParaRPr lang="en-US" sz="2100" b="1" dirty="0">
              <a:cs typeface="B Nazanin" panose="00000400000000000000" pitchFamily="2" charset="-78"/>
            </a:endParaRPr>
          </a:p>
          <a:p>
            <a:pPr marL="0" indent="0" fontAlgn="base">
              <a:buNone/>
            </a:pPr>
            <a:r>
              <a:rPr lang="fa-IR" sz="2100" dirty="0">
                <a:cs typeface="B Nazanin" panose="00000400000000000000" pitchFamily="2" charset="-78"/>
              </a:rPr>
              <a:t>خسارت هايي كه مشمول تعريف مندرج در بند الف فوق نيست خسارت جزئي تلقي مي شود. ملاك تعيين خسارت جزئي ، هزينه تعمير شامل دستمزد عادله و قيمت روز لوازم تعويضي پس از كسر استهلاك و فرانشيز و اضافه نمودن هزينه نجات و حمل تا حد مقرر خواهد بود. ميزان استهلاك براي قطعات تعويضي (به جز شيشه ها و شيشه چراغها) از شروع سال پنجم توليد وسيله نقليه به بعد براي هر سال ۵ درصد و حداكثر ۲۵ درصد خواهد بود</a:t>
            </a:r>
            <a:r>
              <a:rPr lang="en-US" dirty="0"/>
              <a:t>.</a:t>
            </a:r>
          </a:p>
          <a:p>
            <a:pPr marL="0" indent="0">
              <a:buNone/>
            </a:pPr>
            <a:endParaRPr lang="fa-IR" dirty="0"/>
          </a:p>
        </p:txBody>
      </p:sp>
    </p:spTree>
    <p:extLst>
      <p:ext uri="{BB962C8B-B14F-4D97-AF65-F5344CB8AC3E}">
        <p14:creationId xmlns:p14="http://schemas.microsoft.com/office/powerpoint/2010/main" val="22981603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047" y="216131"/>
            <a:ext cx="10133215" cy="6392487"/>
          </a:xfrm>
        </p:spPr>
        <p:txBody>
          <a:bodyPr>
            <a:normAutofit/>
          </a:bodyPr>
          <a:lstStyle/>
          <a:p>
            <a:pPr marL="0" indent="0" fontAlgn="base">
              <a:buNone/>
            </a:pPr>
            <a:r>
              <a:rPr lang="fa-IR" sz="1600" b="1" dirty="0">
                <a:cs typeface="B Nazanin" panose="00000400000000000000" pitchFamily="2" charset="-78"/>
              </a:rPr>
              <a:t>ماده ۲۰: مهلت و نحوه پرداخت خسارت</a:t>
            </a:r>
            <a:endParaRPr lang="en-US" sz="1600" b="1" dirty="0">
              <a:cs typeface="B Nazanin" panose="00000400000000000000" pitchFamily="2" charset="-78"/>
            </a:endParaRPr>
          </a:p>
          <a:p>
            <a:pPr marL="0" indent="0" fontAlgn="base">
              <a:buNone/>
            </a:pPr>
            <a:r>
              <a:rPr lang="fa-IR" sz="1600" dirty="0">
                <a:cs typeface="B Nazanin" panose="00000400000000000000" pitchFamily="2" charset="-78"/>
              </a:rPr>
              <a:t>بيمه گر موظف است حداكثر پانزده روز بعد از تكميل مدارك و توافق طرفين در خصوص ميزان آن يا اعلام راي داور مرضي الطرفين، هيئت داوري يا دادگاه (موضوع ماده۲۲) خسارت را پرداخت كند . اين مدت براي پرداخت خسارت سرقت موضوع بيمه ۶۰ روز است كه از تاريخ اعلام خسارت به</a:t>
            </a:r>
            <a:r>
              <a:rPr lang="en-US" sz="1600" dirty="0">
                <a:cs typeface="B Nazanin" panose="00000400000000000000" pitchFamily="2" charset="-78"/>
              </a:rPr>
              <a:t/>
            </a:r>
            <a:br>
              <a:rPr lang="en-US" sz="1600" dirty="0">
                <a:cs typeface="B Nazanin" panose="00000400000000000000" pitchFamily="2" charset="-78"/>
              </a:rPr>
            </a:br>
            <a:r>
              <a:rPr lang="fa-IR" sz="1600" dirty="0">
                <a:cs typeface="B Nazanin" panose="00000400000000000000" pitchFamily="2" charset="-78"/>
              </a:rPr>
              <a:t>بيمه گر شروع و پس از سپري شدن اين مدت در صورت پيدا نشدن موضوع بيمه ، خسارت وارده به موجب شرايط اين بيمه نامه پرداخت مي شود</a:t>
            </a:r>
            <a:r>
              <a:rPr lang="en-US" sz="1600" dirty="0">
                <a:cs typeface="B Nazanin" panose="00000400000000000000" pitchFamily="2" charset="-78"/>
              </a:rPr>
              <a:t>.</a:t>
            </a:r>
          </a:p>
          <a:p>
            <a:pPr marL="0" indent="0" fontAlgn="base">
              <a:buNone/>
            </a:pPr>
            <a:r>
              <a:rPr lang="fa-IR" sz="1600" dirty="0">
                <a:cs typeface="B Nazanin" panose="00000400000000000000" pitchFamily="2" charset="-78"/>
              </a:rPr>
              <a:t>تبصره ۱ – بيمه گر مي تواند به جاي پرداخت نقدي خسارت، موضوع بيمه را در مدتي كه عرفاً كمتر از آن ميسر نيست تعمير كند يا وسيله نقليه مشابهي را در عوض آن به تملك بيمه گذار درآورد. در هر حال فرانشيز و استهلاك به عهده بيمه گذار خواهد بود</a:t>
            </a:r>
            <a:r>
              <a:rPr lang="en-US" sz="1600" dirty="0">
                <a:cs typeface="B Nazanin" panose="00000400000000000000" pitchFamily="2" charset="-78"/>
              </a:rPr>
              <a:t>.</a:t>
            </a:r>
          </a:p>
          <a:p>
            <a:pPr marL="0" indent="0" fontAlgn="base">
              <a:buNone/>
            </a:pPr>
            <a:r>
              <a:rPr lang="fa-IR" sz="1600" dirty="0">
                <a:cs typeface="B Nazanin" panose="00000400000000000000" pitchFamily="2" charset="-78"/>
              </a:rPr>
              <a:t>تبصره۲– در صورتي كه مبلغ بيمه شده كمتر از ارزش موضوع بيمه در روز وقوع حادثه باشد بيمه گر فقط به تناسب مبلغ بيمه شده با قيمت واقعي آن در روز حادثه مسئول جبران خسارت خواهد بود</a:t>
            </a:r>
            <a:r>
              <a:rPr lang="en-US" sz="1600" dirty="0">
                <a:cs typeface="B Nazanin" panose="00000400000000000000" pitchFamily="2" charset="-78"/>
              </a:rPr>
              <a:t>.</a:t>
            </a:r>
          </a:p>
        </p:txBody>
      </p:sp>
    </p:spTree>
    <p:extLst>
      <p:ext uri="{BB962C8B-B14F-4D97-AF65-F5344CB8AC3E}">
        <p14:creationId xmlns:p14="http://schemas.microsoft.com/office/powerpoint/2010/main" val="804100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0611" y="241069"/>
            <a:ext cx="10191404" cy="6409113"/>
          </a:xfrm>
        </p:spPr>
        <p:txBody>
          <a:bodyPr/>
          <a:lstStyle/>
          <a:p>
            <a:pPr marL="0" indent="0" fontAlgn="base">
              <a:buNone/>
            </a:pPr>
            <a:r>
              <a:rPr lang="fa-IR" sz="1600" b="1" dirty="0">
                <a:cs typeface="B Nazanin" panose="00000400000000000000" pitchFamily="2" charset="-78"/>
              </a:rPr>
              <a:t>ماده ۲۱: بيمه مضاعف</a:t>
            </a:r>
            <a:endParaRPr lang="en-US" sz="1600" b="1" dirty="0">
              <a:cs typeface="B Nazanin" panose="00000400000000000000" pitchFamily="2" charset="-78"/>
            </a:endParaRPr>
          </a:p>
          <a:p>
            <a:pPr marL="0" indent="0" fontAlgn="base">
              <a:buNone/>
            </a:pPr>
            <a:r>
              <a:rPr lang="fa-IR" sz="1600" dirty="0">
                <a:cs typeface="B Nazanin" panose="00000400000000000000" pitchFamily="2" charset="-78"/>
              </a:rPr>
              <a:t>اگر وسيله نقليه موضوع اين بيمه نامه در طول مدت اعتبار قرارداد ، بدون قصد تقلب به موجب بيمه نامه يا بيمه نامه هاي ديگري در مقابل تمام يا بخشي از خطرات مذكور در اين قرارداد بيمه شده باشد، در صورت وقوع خطرهاي تحت پوشش ، بيمه گر موظف است خسارت را جبران و سپس براي دريافت سهم بقيه بيمه گرها به آنان مراجعه نمايد. چنانچه قبلاً تمام خسارت با استفاده از ساير بيمه نامه ها جبران شده باشد بيمه گر تعهدي براي جبران خسارت در قبال بيمه گذار نخواهد داشت ولي اگر بخشي از خسارت توسط ساير بيمه گرها جبران شده باشد بيمه گر موظف است براساس نسبت تعهد خود به مجموع پوشش همه بيمه نامه ها، خسارت را جبران نمايد</a:t>
            </a:r>
            <a:r>
              <a:rPr lang="en-US" dirty="0"/>
              <a:t>.</a:t>
            </a:r>
          </a:p>
          <a:p>
            <a:pPr marL="0" indent="0">
              <a:buNone/>
            </a:pPr>
            <a:endParaRPr lang="fa-IR" dirty="0"/>
          </a:p>
        </p:txBody>
      </p:sp>
    </p:spTree>
    <p:extLst>
      <p:ext uri="{BB962C8B-B14F-4D97-AF65-F5344CB8AC3E}">
        <p14:creationId xmlns:p14="http://schemas.microsoft.com/office/powerpoint/2010/main" val="30175015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2051" y="249381"/>
            <a:ext cx="9983585" cy="6259483"/>
          </a:xfrm>
        </p:spPr>
        <p:txBody>
          <a:bodyPr/>
          <a:lstStyle/>
          <a:p>
            <a:pPr marL="0" indent="0" fontAlgn="base">
              <a:buNone/>
            </a:pPr>
            <a:r>
              <a:rPr lang="fa-IR" sz="1600" b="1" dirty="0">
                <a:cs typeface="B Nazanin" panose="00000400000000000000" pitchFamily="2" charset="-78"/>
              </a:rPr>
              <a:t>ماده ۲۲: ارجاع به داوري</a:t>
            </a:r>
            <a:endParaRPr lang="en-US" sz="1600" b="1" dirty="0">
              <a:cs typeface="B Nazanin" panose="00000400000000000000" pitchFamily="2" charset="-78"/>
            </a:endParaRPr>
          </a:p>
          <a:p>
            <a:pPr marL="0" indent="0" fontAlgn="base">
              <a:buNone/>
            </a:pPr>
            <a:r>
              <a:rPr lang="fa-IR" sz="1600" dirty="0">
                <a:cs typeface="B Nazanin" panose="00000400000000000000" pitchFamily="2" charset="-78"/>
              </a:rPr>
              <a:t>طرفين قرارداد بايد اختلاف خود را تا حد امكان از طريق مذاكره حل و فصل نمايند. اگر اختلاف از طريق مذاكره حل و فصل نشد مي توانند از طريق داوري يا مراجعه به دادگاه موضوع را حل و فصل كنند. در صورت انتخاب روش داوري ، طرفين قرارداد مي توانند يك نفر داور مرضي الطرفين را انتخاب كنند. در صورت عدم توافق براي انتخاب داور مرضي الطرفين هر يك از طرفين داور انتخابي خود را به صورت كتبي به طرف ديگر معرفي مي كند. داوران منتخب ، داور سومي را انتخاب و پس از رسيدگي به موضوع اختلاف با اكثريت آراء اقدام به صدور راي داوري مي كنند. در صورتي كه داوران منتخب براي انتخاب داور سوم به توافق نرسند هر يك از طرفين قرارداد مي تواند تعيين داور سوم را از دادگاه صالح خواستار شود. هر يك از طرفين حق الزحمه داور انتخابي خود را مي پردازد و حق الزحمه داور سوم به تساوي تقسيم مي شود</a:t>
            </a:r>
            <a:r>
              <a:rPr lang="en-US" dirty="0"/>
              <a:t>.</a:t>
            </a:r>
          </a:p>
        </p:txBody>
      </p:sp>
    </p:spTree>
    <p:extLst>
      <p:ext uri="{BB962C8B-B14F-4D97-AF65-F5344CB8AC3E}">
        <p14:creationId xmlns:p14="http://schemas.microsoft.com/office/powerpoint/2010/main" val="30639249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AC3D6-D532-4F8D-BB68-AC8B3CA569C8}"/>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4)</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جبران خسارت های بدنی و مالی توسط شرکت بیمه گر</a:t>
            </a:r>
            <a:r>
              <a:rPr lang="fa-IR" dirty="0"/>
              <a:t> </a:t>
            </a:r>
            <a:endParaRPr lang="en-US" dirty="0"/>
          </a:p>
        </p:txBody>
      </p:sp>
      <p:sp>
        <p:nvSpPr>
          <p:cNvPr id="3" name="Content Placeholder 2">
            <a:extLst>
              <a:ext uri="{FF2B5EF4-FFF2-40B4-BE49-F238E27FC236}">
                <a16:creationId xmlns:a16="http://schemas.microsoft.com/office/drawing/2014/main" id="{0914FFB3-F372-4ECD-80D4-3EAFC8A187C8}"/>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الف-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صورتي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مسبب حادثه، </a:t>
            </a:r>
            <a:r>
              <a:rPr lang="fa-IR" sz="1800" b="0" i="0" u="none" strike="noStrike" dirty="0" err="1">
                <a:solidFill>
                  <a:srgbClr val="000000"/>
                </a:solidFill>
                <a:effectLst/>
                <a:latin typeface="B Nazanin" panose="00000400000000000000" pitchFamily="2" charset="-78"/>
                <a:cs typeface="B Nazanin" panose="00000400000000000000" pitchFamily="2" charset="-78"/>
              </a:rPr>
              <a:t>داراي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باشد، جبران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واردشده</a:t>
            </a:r>
            <a:r>
              <a:rPr lang="fa-IR" sz="1800" b="0" i="0" u="none" strike="noStrike" dirty="0">
                <a:solidFill>
                  <a:srgbClr val="000000"/>
                </a:solidFill>
                <a:effectLst/>
                <a:latin typeface="B Nazanin" panose="00000400000000000000" pitchFamily="2" charset="-78"/>
                <a:cs typeface="B Nazanin" panose="00000400000000000000" pitchFamily="2" charset="-78"/>
              </a:rPr>
              <a:t> در حدود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مقررات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بر عهده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است. در صورت نياز به طرح دعوي در خصوص مطالبه خسارت، زيان ديده يا قائم مقام وي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دعوي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را </a:t>
            </a:r>
            <a:r>
              <a:rPr lang="fa-IR" sz="1800" b="0" i="0" u="none" strike="noStrike" dirty="0">
                <a:solidFill>
                  <a:srgbClr val="000000"/>
                </a:solidFill>
                <a:effectLst/>
                <a:latin typeface="B Nazanin" panose="00000400000000000000" pitchFamily="2" charset="-78"/>
                <a:cs typeface="B Nazanin" panose="00000400000000000000" pitchFamily="2" charset="-78"/>
              </a:rPr>
              <a:t>عليه بيمه گر و مسبب حادثه طرح مي كند.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حكم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نافي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مسئوليت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كيفري</a:t>
            </a:r>
            <a:r>
              <a:rPr lang="fa-IR" sz="1800" b="0" i="0" u="none" strike="noStrike" dirty="0">
                <a:solidFill>
                  <a:srgbClr val="000000"/>
                </a:solidFill>
                <a:effectLst/>
                <a:latin typeface="B Nazanin" panose="00000400000000000000" pitchFamily="2" charset="-78"/>
                <a:cs typeface="B Nazanin" panose="00000400000000000000" pitchFamily="2" charset="-78"/>
              </a:rPr>
              <a:t> راننده مسبب حادثه </a:t>
            </a:r>
            <a:r>
              <a:rPr lang="fa-IR" sz="1800" b="0" i="0" u="none" strike="noStrike" dirty="0" err="1">
                <a:solidFill>
                  <a:srgbClr val="000000"/>
                </a:solidFill>
                <a:effectLst/>
                <a:latin typeface="B Nazanin" panose="00000400000000000000" pitchFamily="2" charset="-78"/>
                <a:cs typeface="B Nazanin" panose="00000400000000000000" pitchFamily="2" charset="-78"/>
              </a:rPr>
              <a:t>نيست</a:t>
            </a:r>
            <a:r>
              <a:rPr lang="fa-IR" sz="1800" b="0" i="0" u="none" strike="noStrike" dirty="0">
                <a:solidFill>
                  <a:srgbClr val="000000"/>
                </a:solidFill>
                <a:effectLst/>
                <a:latin typeface="B Nazanin" panose="00000400000000000000" pitchFamily="2" charset="-78"/>
                <a:cs typeface="B Nazanin" panose="00000400000000000000" pitchFamily="2" charset="-78"/>
              </a:rPr>
              <a:t>.</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 در صورتي كه وسيله نقليه، فاقد بيمه نامه موضوع اين قانون يا مشمول يكي از موارد مندرج 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ماده21 اين </a:t>
            </a:r>
            <a:r>
              <a:rPr lang="fa-IR" sz="1800" b="0" i="0" u="none" strike="noStrike" dirty="0">
                <a:solidFill>
                  <a:srgbClr val="000000"/>
                </a:solidFill>
                <a:effectLst/>
                <a:latin typeface="B Nazanin" panose="00000400000000000000" pitchFamily="2" charset="-78"/>
                <a:cs typeface="B Nazanin" panose="00000400000000000000" pitchFamily="2" charset="-78"/>
              </a:rPr>
              <a:t>قانون باشد،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خسارت هاي بدني وارده توسط صندوق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جبران </a:t>
            </a:r>
            <a:r>
              <a:rPr lang="fa-IR" sz="1800" b="0" i="0" u="none" strike="noStrike" dirty="0">
                <a:solidFill>
                  <a:srgbClr val="000000"/>
                </a:solidFill>
                <a:effectLst/>
                <a:latin typeface="B Nazanin" panose="00000400000000000000" pitchFamily="2" charset="-78"/>
                <a:cs typeface="B Nazanin" panose="00000400000000000000" pitchFamily="2" charset="-78"/>
              </a:rPr>
              <a:t>مي شود. در صورت نياز به طرح دعوي در اين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خصوص، زيان </a:t>
            </a:r>
            <a:r>
              <a:rPr lang="fa-IR" sz="1800" b="0" i="0" u="none" strike="noStrike" dirty="0">
                <a:solidFill>
                  <a:srgbClr val="000000"/>
                </a:solidFill>
                <a:effectLst/>
                <a:latin typeface="B Nazanin" panose="00000400000000000000" pitchFamily="2" charset="-78"/>
                <a:cs typeface="B Nazanin" panose="00000400000000000000" pitchFamily="2" charset="-78"/>
              </a:rPr>
              <a:t>ديده يا قائم مقام وي دعوي را عليه راننده مسبب حادثه و صندوق طرح مي كند.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صورتي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خودرو، فاقد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بوده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با اذن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مالك</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اختيار</a:t>
            </a:r>
            <a:r>
              <a:rPr lang="fa-IR" sz="1800" b="0" i="0" u="none" strike="noStrike" dirty="0">
                <a:solidFill>
                  <a:srgbClr val="000000"/>
                </a:solidFill>
                <a:effectLst/>
                <a:latin typeface="B Nazanin" panose="00000400000000000000" pitchFamily="2" charset="-78"/>
                <a:cs typeface="B Nazanin" panose="00000400000000000000" pitchFamily="2" charset="-78"/>
              </a:rPr>
              <a:t> راننده مسبب حادثه قرار</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گرفته باشد،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صورتي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مالك</a:t>
            </a:r>
            <a:r>
              <a:rPr lang="fa-IR" sz="1800" b="0" i="0" u="none" strike="noStrike" dirty="0">
                <a:solidFill>
                  <a:srgbClr val="000000"/>
                </a:solidFill>
                <a:effectLst/>
                <a:latin typeface="B Nazanin" panose="00000400000000000000" pitchFamily="2" charset="-78"/>
                <a:cs typeface="B Nazanin" panose="00000400000000000000" pitchFamily="2" charset="-78"/>
              </a:rPr>
              <a:t>، شخص </a:t>
            </a:r>
            <a:r>
              <a:rPr lang="fa-IR" sz="1800" b="0" i="0" u="none" strike="noStrike" dirty="0" err="1">
                <a:solidFill>
                  <a:srgbClr val="000000"/>
                </a:solidFill>
                <a:effectLst/>
                <a:latin typeface="B Nazanin" panose="00000400000000000000" pitchFamily="2" charset="-78"/>
                <a:cs typeface="B Nazanin" panose="00000400000000000000" pitchFamily="2" charset="-78"/>
              </a:rPr>
              <a:t>حقوقي</a:t>
            </a:r>
            <a:r>
              <a:rPr lang="fa-IR" sz="1800" b="0" i="0" u="none" strike="noStrike" dirty="0">
                <a:solidFill>
                  <a:srgbClr val="000000"/>
                </a:solidFill>
                <a:effectLst/>
                <a:latin typeface="B Nazanin" panose="00000400000000000000" pitchFamily="2" charset="-78"/>
                <a:cs typeface="B Nazanin" panose="00000400000000000000" pitchFamily="2" charset="-78"/>
              </a:rPr>
              <a:t> باشد،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جزاي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نقدي</a:t>
            </a:r>
            <a:r>
              <a:rPr lang="fa-IR" sz="1800" b="0" i="0" u="none" strike="noStrike" dirty="0">
                <a:solidFill>
                  <a:srgbClr val="000000"/>
                </a:solidFill>
                <a:effectLst/>
                <a:latin typeface="B Nazanin" panose="00000400000000000000" pitchFamily="2" charset="-78"/>
                <a:cs typeface="B Nazanin" panose="00000400000000000000" pitchFamily="2" charset="-78"/>
              </a:rPr>
              <a:t> معادل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بيست</a:t>
            </a:r>
            <a:r>
              <a:rPr lang="fa-IR" sz="1800" b="0" i="0" u="none" strike="noStrike" dirty="0">
                <a:solidFill>
                  <a:srgbClr val="000000"/>
                </a:solidFill>
                <a:effectLst/>
                <a:latin typeface="B Nazanin" panose="00000400000000000000" pitchFamily="2" charset="-78"/>
                <a:cs typeface="B Nazanin" panose="00000400000000000000" pitchFamily="2" charset="-78"/>
              </a:rPr>
              <a:t> درصد و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صورتي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مالك</a:t>
            </a:r>
            <a:r>
              <a:rPr lang="fa-IR" sz="1800" b="0" i="0" u="none" strike="noStrike" dirty="0">
                <a:solidFill>
                  <a:srgbClr val="000000"/>
                </a:solidFill>
                <a:effectLst/>
                <a:latin typeface="B Nazanin" panose="00000400000000000000" pitchFamily="2" charset="-78"/>
                <a:cs typeface="B Nazanin" panose="00000400000000000000" pitchFamily="2" charset="-78"/>
              </a:rPr>
              <a:t> شخص</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حقيقي</a:t>
            </a:r>
            <a:r>
              <a:rPr lang="fa-IR" sz="1800" b="0" i="0" u="none" strike="noStrike" dirty="0">
                <a:solidFill>
                  <a:srgbClr val="000000"/>
                </a:solidFill>
                <a:effectLst/>
                <a:latin typeface="B Nazanin" panose="00000400000000000000" pitchFamily="2" charset="-78"/>
                <a:cs typeface="B Nazanin" panose="00000400000000000000" pitchFamily="2" charset="-78"/>
              </a:rPr>
              <a:t> باشد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جزاي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نقدي</a:t>
            </a:r>
            <a:r>
              <a:rPr lang="fa-IR" sz="1800" b="0" i="0" u="none" strike="noStrike" dirty="0">
                <a:solidFill>
                  <a:srgbClr val="000000"/>
                </a:solidFill>
                <a:effectLst/>
                <a:latin typeface="B Nazanin" panose="00000400000000000000" pitchFamily="2" charset="-78"/>
                <a:cs typeface="B Nazanin" panose="00000400000000000000" pitchFamily="2" charset="-78"/>
              </a:rPr>
              <a:t> معادل ده درصد مجموع خسارات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واردشده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محكوم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مبلغ </a:t>
            </a:r>
            <a:r>
              <a:rPr lang="fa-IR" sz="1800" b="0" i="0" u="none" strike="noStrike" dirty="0" err="1">
                <a:solidFill>
                  <a:srgbClr val="000000"/>
                </a:solidFill>
                <a:effectLst/>
                <a:latin typeface="B Nazanin" panose="00000400000000000000" pitchFamily="2" charset="-78"/>
                <a:cs typeface="B Nazanin" panose="00000400000000000000" pitchFamily="2" charset="-78"/>
              </a:rPr>
              <a:t>مذكور</a:t>
            </a:r>
            <a:r>
              <a:rPr lang="fa-IR" sz="1800" b="0" i="0" u="none" strike="noStrike" dirty="0">
                <a:solidFill>
                  <a:srgbClr val="000000"/>
                </a:solidFill>
                <a:effectLst/>
                <a:latin typeface="B Nazanin" panose="00000400000000000000" pitchFamily="2" charset="-78"/>
                <a:cs typeface="B Nazanin" panose="00000400000000000000" pitchFamily="2" charset="-78"/>
              </a:rPr>
              <a:t> به حساب</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درآمدهاي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اختصاصي</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نزد خزانه </a:t>
            </a:r>
            <a:r>
              <a:rPr lang="fa-IR" sz="1800" b="0" i="0" u="none" strike="noStrike" dirty="0" err="1">
                <a:solidFill>
                  <a:srgbClr val="000000"/>
                </a:solidFill>
                <a:effectLst/>
                <a:latin typeface="B Nazanin" panose="00000400000000000000" pitchFamily="2" charset="-78"/>
                <a:cs typeface="B Nazanin" panose="00000400000000000000" pitchFamily="2" charset="-78"/>
              </a:rPr>
              <a:t>داري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كشور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واريز</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و با </a:t>
            </a:r>
            <a:r>
              <a:rPr lang="fa-IR" sz="1800" b="0" i="0" u="none" strike="noStrike" dirty="0" err="1">
                <a:solidFill>
                  <a:srgbClr val="000000"/>
                </a:solidFill>
                <a:effectLst/>
                <a:latin typeface="B Nazanin" panose="00000400000000000000" pitchFamily="2" charset="-78"/>
                <a:cs typeface="B Nazanin" panose="00000400000000000000" pitchFamily="2" charset="-78"/>
              </a:rPr>
              <a:t>پيش</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بيني</a:t>
            </a:r>
            <a:r>
              <a:rPr lang="fa-IR" sz="1800" b="0" i="0" u="none" strike="noStrike" dirty="0">
                <a:solidFill>
                  <a:srgbClr val="000000"/>
                </a:solidFill>
                <a:effectLst/>
                <a:latin typeface="B Nazanin" panose="00000400000000000000" pitchFamily="2" charset="-78"/>
                <a:cs typeface="B Nazanin" panose="00000400000000000000" pitchFamily="2" charset="-78"/>
              </a:rPr>
              <a:t> در بودجه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سالانه، </a:t>
            </a:r>
            <a:r>
              <a:rPr lang="fa-IR" sz="1800" b="0" i="0" u="none" strike="noStrike" dirty="0" err="1">
                <a:solidFill>
                  <a:srgbClr val="000000"/>
                </a:solidFill>
                <a:effectLst/>
                <a:latin typeface="B Nazanin" panose="00000400000000000000" pitchFamily="2" charset="-78"/>
                <a:cs typeface="B Nazanin" panose="00000400000000000000" pitchFamily="2" charset="-78"/>
              </a:rPr>
              <a:t>صددرصد</a:t>
            </a:r>
            <a:r>
              <a:rPr lang="fa-IR" sz="1800" b="0" i="0" u="none" strike="noStrike" dirty="0">
                <a:solidFill>
                  <a:srgbClr val="000000"/>
                </a:solidFill>
                <a:effectLst/>
                <a:latin typeface="B Nazanin" panose="00000400000000000000" pitchFamily="2" charset="-78"/>
                <a:cs typeface="B Nazanin" panose="00000400000000000000" pitchFamily="2" charset="-78"/>
              </a:rPr>
              <a:t> آن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به صندوق اختصاص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يابد</a:t>
            </a:r>
            <a:r>
              <a:rPr lang="fa-IR" sz="1800" b="0" i="0" u="none" strike="noStrike" dirty="0">
                <a:solidFill>
                  <a:srgbClr val="000000"/>
                </a:solidFill>
                <a:effectLst/>
                <a:latin typeface="B Nazanin" panose="00000400000000000000" pitchFamily="2" charset="-78"/>
                <a:cs typeface="B Nazanin" panose="00000400000000000000" pitchFamily="2" charset="-78"/>
              </a:rPr>
              <a:t>.</a:t>
            </a:r>
            <a:r>
              <a:rPr lang="fa-IR" dirty="0"/>
              <a:t> </a:t>
            </a:r>
            <a:endParaRPr lang="en-US" dirty="0"/>
          </a:p>
        </p:txBody>
      </p:sp>
    </p:spTree>
    <p:extLst>
      <p:ext uri="{BB962C8B-B14F-4D97-AF65-F5344CB8AC3E}">
        <p14:creationId xmlns:p14="http://schemas.microsoft.com/office/powerpoint/2010/main" val="17512724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735" y="249381"/>
            <a:ext cx="10166465" cy="6367549"/>
          </a:xfrm>
        </p:spPr>
        <p:txBody>
          <a:bodyPr>
            <a:normAutofit/>
          </a:bodyPr>
          <a:lstStyle/>
          <a:p>
            <a:pPr marL="0" indent="0" fontAlgn="base">
              <a:buNone/>
            </a:pPr>
            <a:r>
              <a:rPr lang="fa-IR" sz="1600" b="1" dirty="0">
                <a:cs typeface="B Nazanin" panose="00000400000000000000" pitchFamily="2" charset="-78"/>
              </a:rPr>
              <a:t>ماده ۲۳: مهلت اقامه دعوي</a:t>
            </a:r>
            <a:endParaRPr lang="en-US" sz="1600" b="1" dirty="0">
              <a:cs typeface="B Nazanin" panose="00000400000000000000" pitchFamily="2" charset="-78"/>
            </a:endParaRPr>
          </a:p>
          <a:p>
            <a:pPr marL="0" indent="0" fontAlgn="base">
              <a:buNone/>
            </a:pPr>
            <a:r>
              <a:rPr lang="fa-IR" sz="1600" dirty="0">
                <a:cs typeface="B Nazanin" panose="00000400000000000000" pitchFamily="2" charset="-78"/>
              </a:rPr>
              <a:t>هرگونه ادعاي ناشي از اين بيمه نامه بايد حداكثر ظرف مدت دو سال از تاريخ بطلان ، فسخ و يا انقضاي مدت بيمه نامه و در صورت وقوع حوادث تحت پوشش، از تاريخ وقوع حادثه اقامه شود و پس از دو سال مذكور ادعاي ناشي از اين بيمه نامه مسموع نخواهد بود. مرور زمان مي تواند يك دفعه توسط هر يك از طرفين با اظهارنامه رسمي قطع شود. در صورت قطع شدن مرور زمان ، به مدت باقيمانده مرور زمان يك سال اضافه خواهد شد</a:t>
            </a:r>
            <a:r>
              <a:rPr lang="en-US" sz="1600" dirty="0">
                <a:cs typeface="B Nazanin" panose="00000400000000000000" pitchFamily="2" charset="-78"/>
              </a:rPr>
              <a:t>.</a:t>
            </a:r>
          </a:p>
        </p:txBody>
      </p:sp>
    </p:spTree>
    <p:extLst>
      <p:ext uri="{BB962C8B-B14F-4D97-AF65-F5344CB8AC3E}">
        <p14:creationId xmlns:p14="http://schemas.microsoft.com/office/powerpoint/2010/main" val="17437656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862" y="274319"/>
            <a:ext cx="10108276" cy="6317673"/>
          </a:xfrm>
        </p:spPr>
        <p:txBody>
          <a:bodyPr/>
          <a:lstStyle/>
          <a:p>
            <a:pPr marL="0" indent="0" fontAlgn="base">
              <a:buNone/>
            </a:pPr>
            <a:r>
              <a:rPr lang="fa-IR" sz="1600" b="1" dirty="0">
                <a:cs typeface="B Nazanin" panose="00000400000000000000" pitchFamily="2" charset="-78"/>
              </a:rPr>
              <a:t>ماده ۲۴: قلمرو جغرافيايي پوشش قرارداد بيمه</a:t>
            </a:r>
            <a:endParaRPr lang="en-US" sz="1600" b="1" dirty="0">
              <a:cs typeface="B Nazanin" panose="00000400000000000000" pitchFamily="2" charset="-78"/>
            </a:endParaRPr>
          </a:p>
          <a:p>
            <a:pPr marL="0" indent="0" fontAlgn="base">
              <a:buNone/>
            </a:pPr>
            <a:r>
              <a:rPr lang="fa-IR" sz="1600" dirty="0">
                <a:cs typeface="B Nazanin" panose="00000400000000000000" pitchFamily="2" charset="-78"/>
              </a:rPr>
              <a:t>پوشش هاي اين قرارداد شامل خسارت هايي است كه در محدوده جغرافيايي جمهوري اسلامي ايران ايجاد شود و تعميم آن به حوادث خارج از كشور مشروط به توافق خاص است</a:t>
            </a:r>
            <a:r>
              <a:rPr lang="en-US" sz="1600"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36121681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861" y="249381"/>
            <a:ext cx="10158153" cy="6301047"/>
          </a:xfrm>
        </p:spPr>
        <p:txBody>
          <a:bodyPr/>
          <a:lstStyle/>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r>
              <a:rPr lang="fa-IR" sz="4000" dirty="0">
                <a:cs typeface="B Nazanin" panose="00000400000000000000" pitchFamily="2" charset="-78"/>
              </a:rPr>
              <a:t> </a:t>
            </a:r>
            <a:r>
              <a:rPr lang="fa-IR" sz="4000" dirty="0" smtClean="0">
                <a:cs typeface="B Nazanin" panose="00000400000000000000" pitchFamily="2" charset="-78"/>
              </a:rPr>
              <a:t>      پوشش های بیمه نامه بدنه</a:t>
            </a:r>
            <a:endParaRPr lang="fa-IR" sz="4000" dirty="0">
              <a:cs typeface="B Nazanin" panose="00000400000000000000" pitchFamily="2" charset="-78"/>
            </a:endParaRPr>
          </a:p>
        </p:txBody>
      </p:sp>
    </p:spTree>
    <p:extLst>
      <p:ext uri="{BB962C8B-B14F-4D97-AF65-F5344CB8AC3E}">
        <p14:creationId xmlns:p14="http://schemas.microsoft.com/office/powerpoint/2010/main" val="13782434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7113" y="241069"/>
            <a:ext cx="10116589" cy="6350924"/>
          </a:xfrm>
        </p:spPr>
        <p:txBody>
          <a:bodyPr>
            <a:normAutofit/>
          </a:bodyPr>
          <a:lstStyle/>
          <a:p>
            <a:pPr marL="0" indent="0">
              <a:buNone/>
            </a:pPr>
            <a:r>
              <a:rPr lang="fa-IR" sz="2400" dirty="0" smtClean="0">
                <a:cs typeface="B Nazanin" panose="00000400000000000000" pitchFamily="2" charset="-78"/>
              </a:rPr>
              <a:t>پوشش های بیمه نامه بدنه شامل دو نوع پوشش است:</a:t>
            </a:r>
          </a:p>
          <a:p>
            <a:pPr marL="0" indent="0">
              <a:buNone/>
            </a:pPr>
            <a:r>
              <a:rPr lang="fa-IR" sz="2400" dirty="0" smtClean="0">
                <a:cs typeface="B Nazanin" panose="00000400000000000000" pitchFamily="2" charset="-78"/>
              </a:rPr>
              <a:t>الف) پوشش های اصلی</a:t>
            </a:r>
          </a:p>
          <a:p>
            <a:pPr marL="0" indent="0">
              <a:buNone/>
            </a:pPr>
            <a:r>
              <a:rPr lang="fa-IR" sz="2400" dirty="0" smtClean="0">
                <a:cs typeface="B Nazanin" panose="00000400000000000000" pitchFamily="2" charset="-78"/>
              </a:rPr>
              <a:t>ب) پوشش های اضافی</a:t>
            </a:r>
          </a:p>
          <a:p>
            <a:pPr marL="0" indent="0">
              <a:buNone/>
            </a:pPr>
            <a:endParaRPr lang="fa-IR" sz="2400" dirty="0">
              <a:cs typeface="B Nazanin" panose="00000400000000000000" pitchFamily="2" charset="-78"/>
            </a:endParaRPr>
          </a:p>
          <a:p>
            <a:pPr marL="0" indent="0">
              <a:buNone/>
            </a:pPr>
            <a:r>
              <a:rPr lang="fa-IR" sz="2400" b="1" dirty="0" smtClean="0">
                <a:cs typeface="B Nazanin" panose="00000400000000000000" pitchFamily="2" charset="-78"/>
              </a:rPr>
              <a:t>الف) پوشش های اصلی :</a:t>
            </a:r>
          </a:p>
          <a:p>
            <a:pPr marL="0" indent="0">
              <a:buNone/>
            </a:pPr>
            <a:r>
              <a:rPr lang="fa-IR" sz="2400" dirty="0" smtClean="0">
                <a:cs typeface="B Nazanin" panose="00000400000000000000" pitchFamily="2" charset="-78"/>
              </a:rPr>
              <a:t>آتش سوزی </a:t>
            </a:r>
            <a:r>
              <a:rPr lang="fa-IR" sz="2400" dirty="0">
                <a:cs typeface="B Nazanin" panose="00000400000000000000" pitchFamily="2" charset="-78"/>
              </a:rPr>
              <a:t>: آتش سوزی در اثر نوسانات برق خودرو، ریختن بنزین و ...</a:t>
            </a:r>
            <a:endParaRPr lang="en-US" sz="2400" dirty="0">
              <a:cs typeface="B Nazanin" panose="00000400000000000000" pitchFamily="2" charset="-78"/>
            </a:endParaRPr>
          </a:p>
          <a:p>
            <a:pPr marL="0" indent="0">
              <a:buNone/>
            </a:pPr>
            <a:r>
              <a:rPr lang="fa-IR" sz="2400" dirty="0" smtClean="0">
                <a:cs typeface="B Nazanin" panose="00000400000000000000" pitchFamily="2" charset="-78"/>
              </a:rPr>
              <a:t>صاعقه </a:t>
            </a:r>
            <a:r>
              <a:rPr lang="fa-IR" sz="2400" dirty="0">
                <a:cs typeface="B Nazanin" panose="00000400000000000000" pitchFamily="2" charset="-78"/>
              </a:rPr>
              <a:t>: برخورد صاعقه با خودرو</a:t>
            </a:r>
          </a:p>
          <a:p>
            <a:pPr marL="0" indent="0">
              <a:buNone/>
            </a:pPr>
            <a:r>
              <a:rPr lang="fa-IR" sz="2400" dirty="0" smtClean="0">
                <a:cs typeface="B Nazanin" panose="00000400000000000000" pitchFamily="2" charset="-78"/>
              </a:rPr>
              <a:t>انفجار </a:t>
            </a:r>
            <a:r>
              <a:rPr lang="fa-IR" sz="2400" dirty="0">
                <a:cs typeface="B Nazanin" panose="00000400000000000000" pitchFamily="2" charset="-78"/>
              </a:rPr>
              <a:t>: انفجار خودرو در اثر نوسان برق خودرو، ریختن بنزین و ...</a:t>
            </a:r>
          </a:p>
          <a:p>
            <a:pPr marL="0" indent="0">
              <a:buNone/>
            </a:pPr>
            <a:r>
              <a:rPr lang="fa-IR" sz="2400" dirty="0">
                <a:cs typeface="B Nazanin" panose="00000400000000000000" pitchFamily="2" charset="-78"/>
              </a:rPr>
              <a:t>حادثه : خسارت وارد شده به خودرو در برخورد با یک جسم، چه ثابت و چه متحرک یا همراه با واژگونی و سقوط</a:t>
            </a:r>
          </a:p>
          <a:p>
            <a:pPr marL="0" indent="0">
              <a:buNone/>
            </a:pPr>
            <a:r>
              <a:rPr lang="fa-IR" sz="2400" dirty="0" smtClean="0">
                <a:cs typeface="B Nazanin" panose="00000400000000000000" pitchFamily="2" charset="-78"/>
              </a:rPr>
              <a:t>س</a:t>
            </a:r>
            <a:r>
              <a:rPr lang="fa-IR" sz="2400" dirty="0">
                <a:cs typeface="B Nazanin" panose="00000400000000000000" pitchFamily="2" charset="-78"/>
              </a:rPr>
              <a:t>رقت کلی : در صورتی که کل خودرو دزدیده شود یا در حین سرقت به خودرو خسارتی وارد شود. این پوشش شامل قطعات خودرو نمی شود.</a:t>
            </a:r>
          </a:p>
        </p:txBody>
      </p:sp>
    </p:spTree>
    <p:extLst>
      <p:ext uri="{BB962C8B-B14F-4D97-AF65-F5344CB8AC3E}">
        <p14:creationId xmlns:p14="http://schemas.microsoft.com/office/powerpoint/2010/main" val="12178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989" y="282633"/>
            <a:ext cx="10041775" cy="6267796"/>
          </a:xfrm>
        </p:spPr>
        <p:txBody>
          <a:bodyPr>
            <a:normAutofit/>
          </a:bodyPr>
          <a:lstStyle/>
          <a:p>
            <a:pPr marL="0" indent="0">
              <a:buNone/>
            </a:pPr>
            <a:r>
              <a:rPr lang="fa-IR" sz="2000" b="1" dirty="0" smtClean="0">
                <a:cs typeface="B Nazanin" panose="00000400000000000000" pitchFamily="2" charset="-78"/>
              </a:rPr>
              <a:t>ب) پوشش </a:t>
            </a:r>
            <a:r>
              <a:rPr lang="fa-IR" sz="2000" b="1" dirty="0">
                <a:cs typeface="B Nazanin" panose="00000400000000000000" pitchFamily="2" charset="-78"/>
              </a:rPr>
              <a:t>های اضافی:</a:t>
            </a:r>
          </a:p>
          <a:p>
            <a:pPr marL="0" indent="0">
              <a:buNone/>
            </a:pPr>
            <a:r>
              <a:rPr lang="fa-IR" sz="2000" dirty="0">
                <a:cs typeface="B Nazanin" panose="00000400000000000000" pitchFamily="2" charset="-78"/>
              </a:rPr>
              <a:t>حوادث </a:t>
            </a:r>
            <a:r>
              <a:rPr lang="fa-IR" sz="2000" dirty="0" smtClean="0">
                <a:cs typeface="B Nazanin" panose="00000400000000000000" pitchFamily="2" charset="-78"/>
              </a:rPr>
              <a:t>طبیعی </a:t>
            </a:r>
            <a:r>
              <a:rPr lang="fa-IR" sz="2000" dirty="0">
                <a:cs typeface="B Nazanin" panose="00000400000000000000" pitchFamily="2" charset="-78"/>
              </a:rPr>
              <a:t>: خطراتی مانند سیل، زلزله، طوفان، آتشفشان و ...</a:t>
            </a:r>
          </a:p>
          <a:p>
            <a:pPr marL="0" indent="0">
              <a:buNone/>
            </a:pPr>
            <a:r>
              <a:rPr lang="fa-IR" sz="2000" dirty="0">
                <a:cs typeface="B Nazanin" panose="00000400000000000000" pitchFamily="2" charset="-78"/>
              </a:rPr>
              <a:t>مواد </a:t>
            </a:r>
            <a:r>
              <a:rPr lang="fa-IR" sz="2000" dirty="0" smtClean="0">
                <a:cs typeface="B Nazanin" panose="00000400000000000000" pitchFamily="2" charset="-78"/>
              </a:rPr>
              <a:t>شیمیایی </a:t>
            </a:r>
            <a:r>
              <a:rPr lang="fa-IR" sz="2000" dirty="0">
                <a:cs typeface="B Nazanin" panose="00000400000000000000" pitchFamily="2" charset="-78"/>
              </a:rPr>
              <a:t>: خسارت وارده بر اثر مواد شیمیایی (اسید، رنگ و هرگونه عامل خارجی) </a:t>
            </a:r>
          </a:p>
          <a:p>
            <a:pPr marL="0" indent="0">
              <a:buNone/>
            </a:pPr>
            <a:r>
              <a:rPr lang="fa-IR" sz="2000" dirty="0">
                <a:cs typeface="B Nazanin" panose="00000400000000000000" pitchFamily="2" charset="-78"/>
              </a:rPr>
              <a:t>شکست شیشه به </a:t>
            </a:r>
            <a:r>
              <a:rPr lang="fa-IR" sz="2000" dirty="0" smtClean="0">
                <a:cs typeface="B Nazanin" panose="00000400000000000000" pitchFamily="2" charset="-78"/>
              </a:rPr>
              <a:t>تنهایی </a:t>
            </a:r>
            <a:r>
              <a:rPr lang="fa-IR" sz="2000" dirty="0">
                <a:cs typeface="B Nazanin" panose="00000400000000000000" pitchFamily="2" charset="-78"/>
              </a:rPr>
              <a:t>: اگر شیشه خودرو به عللی به غیر از خطرات اصلی مثلاً در اثر تغییر دما و متراکم شدن هوا آسیب ببیند هزینه آن قابل جبران است.</a:t>
            </a:r>
          </a:p>
          <a:p>
            <a:pPr marL="0" indent="0">
              <a:buNone/>
            </a:pPr>
            <a:r>
              <a:rPr lang="fa-IR" sz="2000" dirty="0">
                <a:cs typeface="B Nazanin" panose="00000400000000000000" pitchFamily="2" charset="-78"/>
              </a:rPr>
              <a:t>ایاب و ذهاب یا غرامت عدم استفاده از خودرو در مدت تعمیرات : در صورتيكه وسيله نقليه بيمه شده جهت انجام تعميرات و بازسازي و انجام كارشناسي براي مدتي الزاماً در تعميرگاه متوقف شود روزانه مبلغی متناسب با مبلغ سرمایه بیمه نامه به عنوان عدم النفع به بیمه گذار پرداخت می­شود</a:t>
            </a:r>
            <a:r>
              <a:rPr lang="en-US" sz="2000" dirty="0">
                <a:cs typeface="B Nazanin" panose="00000400000000000000" pitchFamily="2" charset="-78"/>
              </a:rPr>
              <a:t>.</a:t>
            </a:r>
            <a:endParaRPr lang="fa-IR" sz="2000" dirty="0">
              <a:cs typeface="B Nazanin" panose="00000400000000000000" pitchFamily="2" charset="-78"/>
            </a:endParaRPr>
          </a:p>
          <a:p>
            <a:pPr marL="0" indent="0">
              <a:buNone/>
            </a:pPr>
            <a:r>
              <a:rPr lang="fa-IR" sz="2000" dirty="0" smtClean="0">
                <a:cs typeface="B Nazanin" panose="00000400000000000000" pitchFamily="2" charset="-78"/>
              </a:rPr>
              <a:t>سرقت </a:t>
            </a:r>
            <a:r>
              <a:rPr lang="fa-IR" sz="2000" dirty="0">
                <a:cs typeface="B Nazanin" panose="00000400000000000000" pitchFamily="2" charset="-78"/>
              </a:rPr>
              <a:t>درجای </a:t>
            </a:r>
            <a:r>
              <a:rPr lang="fa-IR" sz="2000" dirty="0" smtClean="0">
                <a:cs typeface="B Nazanin" panose="00000400000000000000" pitchFamily="2" charset="-78"/>
              </a:rPr>
              <a:t>قطعات </a:t>
            </a:r>
            <a:r>
              <a:rPr lang="fa-IR" sz="2000" dirty="0">
                <a:cs typeface="B Nazanin" panose="00000400000000000000" pitchFamily="2" charset="-78"/>
              </a:rPr>
              <a:t>: سرقت لوازم اتومبیل اعم از رادیو ضبط، لاستیک ها، آیینه ها </a:t>
            </a:r>
            <a:r>
              <a:rPr lang="fa-IR" sz="2000" dirty="0" smtClean="0">
                <a:cs typeface="B Nazanin" panose="00000400000000000000" pitchFamily="2" charset="-78"/>
              </a:rPr>
              <a:t>و ... </a:t>
            </a:r>
            <a:r>
              <a:rPr lang="fa-IR" sz="2000" dirty="0">
                <a:cs typeface="B Nazanin" panose="00000400000000000000" pitchFamily="2" charset="-78"/>
              </a:rPr>
              <a:t>(بدون سرقت کلی خود اتومبیل)</a:t>
            </a:r>
          </a:p>
          <a:p>
            <a:pPr marL="0" indent="0">
              <a:buNone/>
            </a:pPr>
            <a:r>
              <a:rPr lang="fa-IR" sz="2000" dirty="0">
                <a:cs typeface="B Nazanin" panose="00000400000000000000" pitchFamily="2" charset="-78"/>
              </a:rPr>
              <a:t>نوسان قیمت </a:t>
            </a:r>
            <a:r>
              <a:rPr lang="fa-IR" sz="2000" dirty="0" smtClean="0">
                <a:cs typeface="B Nazanin" panose="00000400000000000000" pitchFamily="2" charset="-78"/>
              </a:rPr>
              <a:t>خودرو </a:t>
            </a:r>
            <a:r>
              <a:rPr lang="fa-IR" sz="2000" dirty="0">
                <a:cs typeface="B Nazanin" panose="00000400000000000000" pitchFamily="2" charset="-78"/>
              </a:rPr>
              <a:t>: با توجه به اینکه ارزش خودرو ممکن است در اثر شرایط بازار افزایش پیدا کرده و در هنگام حادثه بیشتر از مبلغ بیمه شده در روز شروع بیمه باشد، می توان با خرید این پوشش بدون اعمال ماده 10 قانون بیمه، خسارت را به ارزش واقعی روز دریافت کرد</a:t>
            </a:r>
            <a:r>
              <a:rPr lang="en-US" sz="2000" dirty="0" smtClean="0">
                <a:cs typeface="B Nazanin" panose="00000400000000000000" pitchFamily="2" charset="-78"/>
              </a:rPr>
              <a:t>.</a:t>
            </a:r>
            <a:endParaRPr lang="fa-IR" sz="2000" dirty="0" smtClean="0">
              <a:cs typeface="B Nazanin" panose="00000400000000000000" pitchFamily="2" charset="-78"/>
            </a:endParaRPr>
          </a:p>
          <a:p>
            <a:pPr marL="0" indent="0">
              <a:buNone/>
            </a:pPr>
            <a:r>
              <a:rPr lang="fa-IR" sz="2000" dirty="0" smtClean="0">
                <a:cs typeface="B Nazanin" panose="00000400000000000000" pitchFamily="2" charset="-78"/>
              </a:rPr>
              <a:t>ماده 10 قانون بیمه بدنه : </a:t>
            </a:r>
          </a:p>
        </p:txBody>
      </p:sp>
    </p:spTree>
    <p:extLst>
      <p:ext uri="{BB962C8B-B14F-4D97-AF65-F5344CB8AC3E}">
        <p14:creationId xmlns:p14="http://schemas.microsoft.com/office/powerpoint/2010/main" val="8775950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549" y="1413164"/>
            <a:ext cx="9975070" cy="5237017"/>
          </a:xfrm>
        </p:spPr>
        <p:txBody>
          <a:bodyPr>
            <a:normAutofit/>
          </a:bodyPr>
          <a:lstStyle/>
          <a:p>
            <a:pPr marL="0" indent="0">
              <a:buNone/>
            </a:pPr>
            <a:r>
              <a:rPr lang="fa-IR" sz="2000" dirty="0">
                <a:cs typeface="B Nazanin" panose="00000400000000000000" pitchFamily="2" charset="-78"/>
              </a:rPr>
              <a:t>ماده 10 قانون بیمه می‌گوید: درصورتی که مالی کمتر از قیمت واقعی بیمه شده باشد، بیمه‌گر فقط به تناسب مبلغ بیمه‌شده نسبت به قیمت واقعی مال، مسئول و متعهد به پرداخت خسارت خواهد بود.</a:t>
            </a:r>
          </a:p>
        </p:txBody>
      </p:sp>
      <p:sp>
        <p:nvSpPr>
          <p:cNvPr id="4" name="TextBox 3"/>
          <p:cNvSpPr txBox="1"/>
          <p:nvPr/>
        </p:nvSpPr>
        <p:spPr>
          <a:xfrm>
            <a:off x="4772892" y="3044589"/>
            <a:ext cx="3890357" cy="400110"/>
          </a:xfrm>
          <a:prstGeom prst="rect">
            <a:avLst/>
          </a:prstGeom>
          <a:noFill/>
        </p:spPr>
        <p:txBody>
          <a:bodyPr wrap="square" rtlCol="1">
            <a:spAutoFit/>
          </a:bodyPr>
          <a:lstStyle/>
          <a:p>
            <a:pPr algn="l"/>
            <a:r>
              <a:rPr lang="fa-IR" sz="2000" dirty="0">
                <a:solidFill>
                  <a:schemeClr val="tx1">
                    <a:lumMod val="75000"/>
                    <a:lumOff val="25000"/>
                  </a:schemeClr>
                </a:solidFill>
                <a:cs typeface="B Nazanin" panose="00000400000000000000" pitchFamily="2" charset="-78"/>
              </a:rPr>
              <a:t>خسارت وارد شده * ارزش بیمه شده</a:t>
            </a:r>
          </a:p>
        </p:txBody>
      </p:sp>
      <p:sp>
        <p:nvSpPr>
          <p:cNvPr id="5" name="TextBox 4"/>
          <p:cNvSpPr txBox="1"/>
          <p:nvPr/>
        </p:nvSpPr>
        <p:spPr>
          <a:xfrm>
            <a:off x="4950228" y="3555995"/>
            <a:ext cx="2510444" cy="400110"/>
          </a:xfrm>
          <a:prstGeom prst="rect">
            <a:avLst/>
          </a:prstGeom>
          <a:noFill/>
        </p:spPr>
        <p:txBody>
          <a:bodyPr wrap="square" rtlCol="1">
            <a:spAutoFit/>
          </a:bodyPr>
          <a:lstStyle/>
          <a:p>
            <a:r>
              <a:rPr lang="fa-IR" sz="2000" dirty="0">
                <a:solidFill>
                  <a:schemeClr val="tx1">
                    <a:lumMod val="75000"/>
                    <a:lumOff val="25000"/>
                  </a:schemeClr>
                </a:solidFill>
                <a:cs typeface="B Nazanin" panose="00000400000000000000" pitchFamily="2" charset="-78"/>
              </a:rPr>
              <a:t>ارزش واقعی </a:t>
            </a:r>
            <a:r>
              <a:rPr lang="fa-IR" sz="2000" dirty="0" smtClean="0">
                <a:solidFill>
                  <a:schemeClr val="tx1">
                    <a:lumMod val="75000"/>
                    <a:lumOff val="25000"/>
                  </a:schemeClr>
                </a:solidFill>
                <a:cs typeface="B Nazanin" panose="00000400000000000000" pitchFamily="2" charset="-78"/>
              </a:rPr>
              <a:t>مال در روز حادثه</a:t>
            </a:r>
            <a:endParaRPr lang="fa-IR" sz="2000" dirty="0">
              <a:solidFill>
                <a:schemeClr val="tx1">
                  <a:lumMod val="75000"/>
                  <a:lumOff val="25000"/>
                </a:schemeClr>
              </a:solidFill>
              <a:cs typeface="B Nazanin" panose="00000400000000000000" pitchFamily="2" charset="-78"/>
            </a:endParaRPr>
          </a:p>
        </p:txBody>
      </p:sp>
      <p:cxnSp>
        <p:nvCxnSpPr>
          <p:cNvPr id="6" name="Straight Connector 5"/>
          <p:cNvCxnSpPr/>
          <p:nvPr/>
        </p:nvCxnSpPr>
        <p:spPr>
          <a:xfrm flipV="1">
            <a:off x="4772892" y="3499249"/>
            <a:ext cx="3000894" cy="2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48011" y="3315681"/>
            <a:ext cx="1572866" cy="369332"/>
          </a:xfrm>
          <a:prstGeom prst="rect">
            <a:avLst/>
          </a:prstGeom>
        </p:spPr>
        <p:txBody>
          <a:bodyPr wrap="none">
            <a:spAutoFit/>
          </a:bodyPr>
          <a:lstStyle/>
          <a:p>
            <a:r>
              <a:rPr lang="fa-IR" dirty="0">
                <a:cs typeface="B Nazanin" panose="00000400000000000000" pitchFamily="2" charset="-78"/>
              </a:rPr>
              <a:t>= خسارت پرداختی</a:t>
            </a:r>
            <a:r>
              <a:rPr lang="en-US" dirty="0">
                <a:cs typeface="B Nazanin" panose="00000400000000000000" pitchFamily="2" charset="-78"/>
              </a:rPr>
              <a:t> </a:t>
            </a:r>
            <a:endParaRPr lang="fa-IR" dirty="0">
              <a:cs typeface="B Nazanin" panose="00000400000000000000" pitchFamily="2" charset="-78"/>
            </a:endParaRPr>
          </a:p>
        </p:txBody>
      </p:sp>
      <p:sp>
        <p:nvSpPr>
          <p:cNvPr id="8" name="Title 1"/>
          <p:cNvSpPr>
            <a:spLocks noGrp="1"/>
          </p:cNvSpPr>
          <p:nvPr>
            <p:ph type="title"/>
          </p:nvPr>
        </p:nvSpPr>
        <p:spPr>
          <a:xfrm>
            <a:off x="2858932" y="600396"/>
            <a:ext cx="8911687" cy="523046"/>
          </a:xfrm>
        </p:spPr>
        <p:txBody>
          <a:bodyPr>
            <a:normAutofit/>
          </a:bodyPr>
          <a:lstStyle/>
          <a:p>
            <a:pPr algn="r"/>
            <a:r>
              <a:rPr lang="fa-IR" sz="2800" b="1" dirty="0">
                <a:solidFill>
                  <a:schemeClr val="tx1">
                    <a:lumMod val="75000"/>
                    <a:lumOff val="25000"/>
                  </a:schemeClr>
                </a:solidFill>
                <a:latin typeface="+mn-lt"/>
                <a:ea typeface="+mn-ea"/>
                <a:cs typeface="B Nazanin" panose="00000400000000000000" pitchFamily="2" charset="-78"/>
              </a:rPr>
              <a:t>ماده 10 بیمه نامه بدنه</a:t>
            </a:r>
            <a:endParaRPr lang="fa-IR" sz="2800" b="1" dirty="0">
              <a:solidFill>
                <a:schemeClr val="tx1">
                  <a:lumMod val="75000"/>
                  <a:lumOff val="25000"/>
                </a:schemeClr>
              </a:solidFill>
              <a:latin typeface="+mn-lt"/>
              <a:ea typeface="+mn-ea"/>
              <a:cs typeface="B Nazanin" panose="00000400000000000000" pitchFamily="2" charset="-78"/>
            </a:endParaRPr>
          </a:p>
        </p:txBody>
      </p:sp>
    </p:spTree>
    <p:extLst>
      <p:ext uri="{BB962C8B-B14F-4D97-AF65-F5344CB8AC3E}">
        <p14:creationId xmlns:p14="http://schemas.microsoft.com/office/powerpoint/2010/main" val="31622184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2051" y="324195"/>
            <a:ext cx="10041774" cy="6176357"/>
          </a:xfrm>
        </p:spPr>
        <p:txBody>
          <a:bodyPr>
            <a:normAutofit/>
          </a:bodyPr>
          <a:lstStyle/>
          <a:p>
            <a:pPr marL="0" indent="0">
              <a:buNone/>
            </a:pPr>
            <a:r>
              <a:rPr lang="fa-IR" sz="2400" b="1" dirty="0">
                <a:cs typeface="B Nazanin" panose="00000400000000000000" pitchFamily="2" charset="-78"/>
              </a:rPr>
              <a:t>عوامل موثر در حق بیمه بیمه نامه بدنه :</a:t>
            </a:r>
            <a:r>
              <a:rPr lang="fa-IR" sz="2400" dirty="0">
                <a:cs typeface="B Nazanin" panose="00000400000000000000" pitchFamily="2" charset="-78"/>
              </a:rPr>
              <a:t/>
            </a:r>
            <a:br>
              <a:rPr lang="fa-IR" sz="2400" dirty="0">
                <a:cs typeface="B Nazanin" panose="00000400000000000000" pitchFamily="2" charset="-78"/>
              </a:rPr>
            </a:br>
            <a:endParaRPr lang="fa-IR" sz="2400" dirty="0" smtClean="0">
              <a:cs typeface="B Nazanin" panose="00000400000000000000" pitchFamily="2" charset="-78"/>
            </a:endParaRPr>
          </a:p>
          <a:p>
            <a:pPr marL="0" indent="0">
              <a:buNone/>
            </a:pPr>
            <a:r>
              <a:rPr lang="fa-IR" sz="2400" dirty="0" smtClean="0">
                <a:cs typeface="B Nazanin" panose="00000400000000000000" pitchFamily="2" charset="-78"/>
              </a:rPr>
              <a:t>میزان </a:t>
            </a:r>
            <a:r>
              <a:rPr lang="fa-IR" sz="2400" dirty="0">
                <a:cs typeface="B Nazanin" panose="00000400000000000000" pitchFamily="2" charset="-78"/>
              </a:rPr>
              <a:t>ارزش روز خودرو</a:t>
            </a:r>
            <a:br>
              <a:rPr lang="fa-IR" sz="2400" dirty="0">
                <a:cs typeface="B Nazanin" panose="00000400000000000000" pitchFamily="2" charset="-78"/>
              </a:rPr>
            </a:br>
            <a:r>
              <a:rPr lang="fa-IR" sz="2400" dirty="0">
                <a:cs typeface="B Nazanin" panose="00000400000000000000" pitchFamily="2" charset="-78"/>
              </a:rPr>
              <a:t>سنوات عدم خسارت روی بیمه نامه بدنه</a:t>
            </a:r>
            <a:br>
              <a:rPr lang="fa-IR" sz="2400" dirty="0">
                <a:cs typeface="B Nazanin" panose="00000400000000000000" pitchFamily="2" charset="-78"/>
              </a:rPr>
            </a:br>
            <a:r>
              <a:rPr lang="fa-IR" sz="2400" dirty="0">
                <a:cs typeface="B Nazanin" panose="00000400000000000000" pitchFamily="2" charset="-78"/>
              </a:rPr>
              <a:t>پوشش های بیمه نامه بدنه</a:t>
            </a:r>
            <a:br>
              <a:rPr lang="fa-IR" sz="2400" dirty="0">
                <a:cs typeface="B Nazanin" panose="00000400000000000000" pitchFamily="2" charset="-78"/>
              </a:rPr>
            </a:br>
            <a:r>
              <a:rPr lang="fa-IR" sz="2400" dirty="0">
                <a:cs typeface="B Nazanin" panose="00000400000000000000" pitchFamily="2" charset="-78"/>
              </a:rPr>
              <a:t>نوع خودرو </a:t>
            </a:r>
            <a:br>
              <a:rPr lang="fa-IR" sz="2400" dirty="0">
                <a:cs typeface="B Nazanin" panose="00000400000000000000" pitchFamily="2" charset="-78"/>
              </a:rPr>
            </a:br>
            <a:r>
              <a:rPr lang="fa-IR" sz="2400" dirty="0">
                <a:cs typeface="B Nazanin" panose="00000400000000000000" pitchFamily="2" charset="-78"/>
              </a:rPr>
              <a:t>سال ساخت</a:t>
            </a:r>
            <a:br>
              <a:rPr lang="fa-IR" sz="2400" dirty="0">
                <a:cs typeface="B Nazanin" panose="00000400000000000000" pitchFamily="2" charset="-78"/>
              </a:rPr>
            </a:br>
            <a:r>
              <a:rPr lang="fa-IR" sz="2400" dirty="0">
                <a:cs typeface="B Nazanin" panose="00000400000000000000" pitchFamily="2" charset="-78"/>
              </a:rPr>
              <a:t>تعداد سیلندر</a:t>
            </a:r>
            <a:br>
              <a:rPr lang="fa-IR" sz="2400" dirty="0">
                <a:cs typeface="B Nazanin" panose="00000400000000000000" pitchFamily="2" charset="-78"/>
              </a:rPr>
            </a:br>
            <a:r>
              <a:rPr lang="fa-IR" sz="2400" dirty="0">
                <a:cs typeface="B Nazanin" panose="00000400000000000000" pitchFamily="2" charset="-78"/>
              </a:rPr>
              <a:t>کاربری خودرو </a:t>
            </a:r>
          </a:p>
        </p:txBody>
      </p:sp>
    </p:spTree>
    <p:extLst>
      <p:ext uri="{BB962C8B-B14F-4D97-AF65-F5344CB8AC3E}">
        <p14:creationId xmlns:p14="http://schemas.microsoft.com/office/powerpoint/2010/main" val="3395976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2051" y="249381"/>
            <a:ext cx="10008524" cy="6325985"/>
          </a:xfrm>
        </p:spPr>
        <p:txBody>
          <a:bodyPr>
            <a:normAutofit/>
          </a:bodyPr>
          <a:lstStyle/>
          <a:p>
            <a:pPr marL="0" indent="0">
              <a:buNone/>
            </a:pPr>
            <a:r>
              <a:rPr lang="fa-IR" sz="2400" dirty="0">
                <a:cs typeface="B Nazanin" panose="00000400000000000000" pitchFamily="2" charset="-78"/>
              </a:rPr>
              <a:t>موارد مورد نیاز بازدید خودرو جهت صدور بیمه نامه بدنه :</a:t>
            </a:r>
          </a:p>
          <a:p>
            <a:pPr marL="0" indent="0">
              <a:buNone/>
            </a:pPr>
            <a:r>
              <a:rPr lang="fa-IR" sz="2400" dirty="0">
                <a:cs typeface="B Nazanin" panose="00000400000000000000" pitchFamily="2" charset="-78"/>
              </a:rPr>
              <a:t>در 5 مورد خودرو نیاز به بازدید دارد :</a:t>
            </a:r>
            <a:br>
              <a:rPr lang="fa-IR" sz="2400" dirty="0">
                <a:cs typeface="B Nazanin" panose="00000400000000000000" pitchFamily="2" charset="-78"/>
              </a:rPr>
            </a:br>
            <a:r>
              <a:rPr lang="fa-IR" sz="2400" dirty="0">
                <a:cs typeface="B Nazanin" panose="00000400000000000000" pitchFamily="2" charset="-78"/>
              </a:rPr>
              <a:t>در صورت داشتن خسارت و ثبت نشدن بازدید سلامت بعد از دریافت خسارت</a:t>
            </a:r>
            <a:br>
              <a:rPr lang="fa-IR" sz="2400" dirty="0">
                <a:cs typeface="B Nazanin" panose="00000400000000000000" pitchFamily="2" charset="-78"/>
              </a:rPr>
            </a:br>
            <a:r>
              <a:rPr lang="fa-IR" sz="2400" dirty="0">
                <a:cs typeface="B Nazanin" panose="00000400000000000000" pitchFamily="2" charset="-78"/>
              </a:rPr>
              <a:t>در صورت منقضی شدن بیمه نامه بدنه</a:t>
            </a:r>
            <a:br>
              <a:rPr lang="fa-IR" sz="2400" dirty="0">
                <a:cs typeface="B Nazanin" panose="00000400000000000000" pitchFamily="2" charset="-78"/>
              </a:rPr>
            </a:br>
            <a:r>
              <a:rPr lang="fa-IR" sz="2400" dirty="0">
                <a:cs typeface="B Nazanin" panose="00000400000000000000" pitchFamily="2" charset="-78"/>
              </a:rPr>
              <a:t>درصورت افزایش سرمایه تا 50 درصد از آخرین بازدید</a:t>
            </a:r>
            <a:br>
              <a:rPr lang="fa-IR" sz="2400" dirty="0">
                <a:cs typeface="B Nazanin" panose="00000400000000000000" pitchFamily="2" charset="-78"/>
              </a:rPr>
            </a:br>
            <a:r>
              <a:rPr lang="fa-IR" sz="2400" dirty="0">
                <a:cs typeface="B Nazanin" panose="00000400000000000000" pitchFamily="2" charset="-78"/>
              </a:rPr>
              <a:t>درصورت تغییر شرکت بیمه</a:t>
            </a:r>
            <a:br>
              <a:rPr lang="fa-IR" sz="2400" dirty="0">
                <a:cs typeface="B Nazanin" panose="00000400000000000000" pitchFamily="2" charset="-78"/>
              </a:rPr>
            </a:br>
            <a:r>
              <a:rPr lang="fa-IR" sz="2400" dirty="0">
                <a:cs typeface="B Nazanin" panose="00000400000000000000" pitchFamily="2" charset="-78"/>
              </a:rPr>
              <a:t>در صورت نداشتن بیمه نامه بدنه </a:t>
            </a:r>
          </a:p>
        </p:txBody>
      </p:sp>
    </p:spTree>
    <p:extLst>
      <p:ext uri="{BB962C8B-B14F-4D97-AF65-F5344CB8AC3E}">
        <p14:creationId xmlns:p14="http://schemas.microsoft.com/office/powerpoint/2010/main" val="6202667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Nazanin" panose="00000400000000000000" pitchFamily="2" charset="-78"/>
              </a:rPr>
              <a:t>نحوه بازدید خودرو جهت صدور بیمه نامه بدنه </a:t>
            </a:r>
          </a:p>
        </p:txBody>
      </p:sp>
      <p:sp>
        <p:nvSpPr>
          <p:cNvPr id="3" name="Content Placeholder 2"/>
          <p:cNvSpPr>
            <a:spLocks noGrp="1"/>
          </p:cNvSpPr>
          <p:nvPr>
            <p:ph idx="1"/>
          </p:nvPr>
        </p:nvSpPr>
        <p:spPr/>
        <p:txBody>
          <a:bodyPr>
            <a:noAutofit/>
          </a:bodyPr>
          <a:lstStyle/>
          <a:p>
            <a:pPr marL="0" indent="0">
              <a:buNone/>
            </a:pPr>
            <a:r>
              <a:rPr lang="fa-IR" sz="2400" dirty="0">
                <a:solidFill>
                  <a:schemeClr val="tx1">
                    <a:lumMod val="85000"/>
                    <a:lumOff val="15000"/>
                  </a:schemeClr>
                </a:solidFill>
                <a:latin typeface="+mj-lt"/>
                <a:ea typeface="+mj-ea"/>
                <a:cs typeface="B Nazanin" panose="00000400000000000000" pitchFamily="2" charset="-78"/>
              </a:rPr>
              <a:t>شامل 17 عکس می باشد :</a:t>
            </a:r>
            <a:br>
              <a:rPr lang="fa-IR" sz="2400" dirty="0">
                <a:solidFill>
                  <a:schemeClr val="tx1">
                    <a:lumMod val="85000"/>
                    <a:lumOff val="15000"/>
                  </a:schemeClr>
                </a:solidFill>
                <a:latin typeface="+mj-lt"/>
                <a:ea typeface="+mj-ea"/>
                <a:cs typeface="B Nazanin" panose="00000400000000000000" pitchFamily="2" charset="-78"/>
              </a:rPr>
            </a:br>
            <a:r>
              <a:rPr lang="fa-IR" sz="2400" dirty="0">
                <a:solidFill>
                  <a:schemeClr val="tx1">
                    <a:lumMod val="85000"/>
                    <a:lumOff val="15000"/>
                  </a:schemeClr>
                </a:solidFill>
                <a:latin typeface="+mj-lt"/>
                <a:ea typeface="+mj-ea"/>
                <a:cs typeface="B Nazanin" panose="00000400000000000000" pitchFamily="2" charset="-78"/>
              </a:rPr>
              <a:t>تصویر پشت و جلوی خودرو</a:t>
            </a:r>
            <a:br>
              <a:rPr lang="fa-IR" sz="2400" dirty="0">
                <a:solidFill>
                  <a:schemeClr val="tx1">
                    <a:lumMod val="85000"/>
                    <a:lumOff val="15000"/>
                  </a:schemeClr>
                </a:solidFill>
                <a:latin typeface="+mj-lt"/>
                <a:ea typeface="+mj-ea"/>
                <a:cs typeface="B Nazanin" panose="00000400000000000000" pitchFamily="2" charset="-78"/>
              </a:rPr>
            </a:br>
            <a:r>
              <a:rPr lang="fa-IR" sz="2400" dirty="0">
                <a:solidFill>
                  <a:schemeClr val="tx1">
                    <a:lumMod val="85000"/>
                    <a:lumOff val="15000"/>
                  </a:schemeClr>
                </a:solidFill>
                <a:latin typeface="+mj-lt"/>
                <a:ea typeface="+mj-ea"/>
                <a:cs typeface="B Nazanin" panose="00000400000000000000" pitchFamily="2" charset="-78"/>
              </a:rPr>
              <a:t>چهار طرف خودرو به صورت زاویه 45 درجه </a:t>
            </a:r>
            <a:br>
              <a:rPr lang="fa-IR" sz="2400" dirty="0">
                <a:solidFill>
                  <a:schemeClr val="tx1">
                    <a:lumMod val="85000"/>
                    <a:lumOff val="15000"/>
                  </a:schemeClr>
                </a:solidFill>
                <a:latin typeface="+mj-lt"/>
                <a:ea typeface="+mj-ea"/>
                <a:cs typeface="B Nazanin" panose="00000400000000000000" pitchFamily="2" charset="-78"/>
              </a:rPr>
            </a:br>
            <a:r>
              <a:rPr lang="fa-IR" sz="2400" dirty="0">
                <a:solidFill>
                  <a:schemeClr val="tx1">
                    <a:lumMod val="85000"/>
                    <a:lumOff val="15000"/>
                  </a:schemeClr>
                </a:solidFill>
                <a:latin typeface="+mj-lt"/>
                <a:ea typeface="+mj-ea"/>
                <a:cs typeface="B Nazanin" panose="00000400000000000000" pitchFamily="2" charset="-78"/>
              </a:rPr>
              <a:t>پهلوی راست و چپ</a:t>
            </a:r>
            <a:br>
              <a:rPr lang="fa-IR" sz="2400" dirty="0">
                <a:solidFill>
                  <a:schemeClr val="tx1">
                    <a:lumMod val="85000"/>
                    <a:lumOff val="15000"/>
                  </a:schemeClr>
                </a:solidFill>
                <a:latin typeface="+mj-lt"/>
                <a:ea typeface="+mj-ea"/>
                <a:cs typeface="B Nazanin" panose="00000400000000000000" pitchFamily="2" charset="-78"/>
              </a:rPr>
            </a:br>
            <a:r>
              <a:rPr lang="fa-IR" sz="2400" dirty="0">
                <a:solidFill>
                  <a:schemeClr val="tx1">
                    <a:lumMod val="85000"/>
                    <a:lumOff val="15000"/>
                  </a:schemeClr>
                </a:solidFill>
                <a:latin typeface="+mj-lt"/>
                <a:ea typeface="+mj-ea"/>
                <a:cs typeface="B Nazanin" panose="00000400000000000000" pitchFamily="2" charset="-78"/>
              </a:rPr>
              <a:t>تصویر صندوق عقب به صورت باز شده</a:t>
            </a:r>
            <a:br>
              <a:rPr lang="fa-IR" sz="2400" dirty="0">
                <a:solidFill>
                  <a:schemeClr val="tx1">
                    <a:lumMod val="85000"/>
                    <a:lumOff val="15000"/>
                  </a:schemeClr>
                </a:solidFill>
                <a:latin typeface="+mj-lt"/>
                <a:ea typeface="+mj-ea"/>
                <a:cs typeface="B Nazanin" panose="00000400000000000000" pitchFamily="2" charset="-78"/>
              </a:rPr>
            </a:br>
            <a:r>
              <a:rPr lang="fa-IR" sz="2400" dirty="0">
                <a:solidFill>
                  <a:schemeClr val="tx1">
                    <a:lumMod val="85000"/>
                    <a:lumOff val="15000"/>
                  </a:schemeClr>
                </a:solidFill>
                <a:latin typeface="+mj-lt"/>
                <a:ea typeface="+mj-ea"/>
                <a:cs typeface="B Nazanin" panose="00000400000000000000" pitchFamily="2" charset="-78"/>
              </a:rPr>
              <a:t>زاپاس خودرو</a:t>
            </a:r>
            <a:br>
              <a:rPr lang="fa-IR" sz="2400" dirty="0">
                <a:solidFill>
                  <a:schemeClr val="tx1">
                    <a:lumMod val="85000"/>
                    <a:lumOff val="15000"/>
                  </a:schemeClr>
                </a:solidFill>
                <a:latin typeface="+mj-lt"/>
                <a:ea typeface="+mj-ea"/>
                <a:cs typeface="B Nazanin" panose="00000400000000000000" pitchFamily="2" charset="-78"/>
              </a:rPr>
            </a:br>
            <a:r>
              <a:rPr lang="fa-IR" sz="2400" dirty="0">
                <a:solidFill>
                  <a:schemeClr val="tx1">
                    <a:lumMod val="85000"/>
                    <a:lumOff val="15000"/>
                  </a:schemeClr>
                </a:solidFill>
                <a:latin typeface="+mj-lt"/>
                <a:ea typeface="+mj-ea"/>
                <a:cs typeface="B Nazanin" panose="00000400000000000000" pitchFamily="2" charset="-78"/>
              </a:rPr>
              <a:t>سقف خودرو از </a:t>
            </a:r>
            <a:r>
              <a:rPr lang="fa-IR" sz="2400" dirty="0" smtClean="0">
                <a:solidFill>
                  <a:schemeClr val="tx1">
                    <a:lumMod val="85000"/>
                    <a:lumOff val="15000"/>
                  </a:schemeClr>
                </a:solidFill>
                <a:latin typeface="+mj-lt"/>
                <a:ea typeface="+mj-ea"/>
                <a:cs typeface="B Nazanin" panose="00000400000000000000" pitchFamily="2" charset="-78"/>
              </a:rPr>
              <a:t>خارج خودرو </a:t>
            </a:r>
            <a:r>
              <a:rPr lang="fa-IR" sz="2400" dirty="0">
                <a:solidFill>
                  <a:schemeClr val="tx1">
                    <a:lumMod val="85000"/>
                    <a:lumOff val="15000"/>
                  </a:schemeClr>
                </a:solidFill>
                <a:latin typeface="+mj-lt"/>
                <a:ea typeface="+mj-ea"/>
                <a:cs typeface="B Nazanin" panose="00000400000000000000" pitchFamily="2" charset="-78"/>
              </a:rPr>
              <a:t>(درصورت داشتن سانروف </a:t>
            </a:r>
            <a:r>
              <a:rPr lang="fa-IR" sz="2400" dirty="0" smtClean="0">
                <a:solidFill>
                  <a:schemeClr val="tx1">
                    <a:lumMod val="85000"/>
                    <a:lumOff val="15000"/>
                  </a:schemeClr>
                </a:solidFill>
                <a:latin typeface="+mj-lt"/>
                <a:ea typeface="+mj-ea"/>
                <a:cs typeface="B Nazanin" panose="00000400000000000000" pitchFamily="2" charset="-78"/>
              </a:rPr>
              <a:t>هم از داخل و هم از خارج </a:t>
            </a:r>
            <a:r>
              <a:rPr lang="fa-IR" sz="2400" dirty="0">
                <a:solidFill>
                  <a:schemeClr val="tx1">
                    <a:lumMod val="85000"/>
                    <a:lumOff val="15000"/>
                  </a:schemeClr>
                </a:solidFill>
                <a:latin typeface="+mj-lt"/>
                <a:ea typeface="+mj-ea"/>
                <a:cs typeface="B Nazanin" panose="00000400000000000000" pitchFamily="2" charset="-78"/>
              </a:rPr>
              <a:t>خودرو)</a:t>
            </a:r>
            <a:br>
              <a:rPr lang="fa-IR" sz="2400" dirty="0">
                <a:solidFill>
                  <a:schemeClr val="tx1">
                    <a:lumMod val="85000"/>
                    <a:lumOff val="15000"/>
                  </a:schemeClr>
                </a:solidFill>
                <a:latin typeface="+mj-lt"/>
                <a:ea typeface="+mj-ea"/>
                <a:cs typeface="B Nazanin" panose="00000400000000000000" pitchFamily="2" charset="-78"/>
              </a:rPr>
            </a:br>
            <a:r>
              <a:rPr lang="fa-IR" sz="2400" dirty="0">
                <a:solidFill>
                  <a:schemeClr val="tx1">
                    <a:lumMod val="85000"/>
                    <a:lumOff val="15000"/>
                  </a:schemeClr>
                </a:solidFill>
                <a:latin typeface="+mj-lt"/>
                <a:ea typeface="+mj-ea"/>
                <a:cs typeface="B Nazanin" panose="00000400000000000000" pitchFamily="2" charset="-78"/>
              </a:rPr>
              <a:t>تصویر کیلومتر</a:t>
            </a:r>
            <a:br>
              <a:rPr lang="fa-IR" sz="2400" dirty="0">
                <a:solidFill>
                  <a:schemeClr val="tx1">
                    <a:lumMod val="85000"/>
                    <a:lumOff val="15000"/>
                  </a:schemeClr>
                </a:solidFill>
                <a:latin typeface="+mj-lt"/>
                <a:ea typeface="+mj-ea"/>
                <a:cs typeface="B Nazanin" panose="00000400000000000000" pitchFamily="2" charset="-78"/>
              </a:rPr>
            </a:br>
            <a:r>
              <a:rPr lang="fa-IR" sz="2400" dirty="0">
                <a:solidFill>
                  <a:schemeClr val="tx1">
                    <a:lumMod val="85000"/>
                    <a:lumOff val="15000"/>
                  </a:schemeClr>
                </a:solidFill>
                <a:latin typeface="+mj-lt"/>
                <a:ea typeface="+mj-ea"/>
                <a:cs typeface="B Nazanin" panose="00000400000000000000" pitchFamily="2" charset="-78"/>
              </a:rPr>
              <a:t>شماره شاسی پرچی و حک شده</a:t>
            </a:r>
            <a:br>
              <a:rPr lang="fa-IR" sz="2400" dirty="0">
                <a:solidFill>
                  <a:schemeClr val="tx1">
                    <a:lumMod val="85000"/>
                    <a:lumOff val="15000"/>
                  </a:schemeClr>
                </a:solidFill>
                <a:latin typeface="+mj-lt"/>
                <a:ea typeface="+mj-ea"/>
                <a:cs typeface="B Nazanin" panose="00000400000000000000" pitchFamily="2" charset="-78"/>
              </a:rPr>
            </a:br>
            <a:r>
              <a:rPr lang="fa-IR" sz="2400" dirty="0">
                <a:solidFill>
                  <a:schemeClr val="tx1">
                    <a:lumMod val="85000"/>
                    <a:lumOff val="15000"/>
                  </a:schemeClr>
                </a:solidFill>
                <a:latin typeface="+mj-lt"/>
                <a:ea typeface="+mj-ea"/>
                <a:cs typeface="B Nazanin" panose="00000400000000000000" pitchFamily="2" charset="-78"/>
              </a:rPr>
              <a:t>تصویر موتور خودرو به گونه </a:t>
            </a:r>
            <a:r>
              <a:rPr lang="fa-IR" sz="2400" dirty="0" smtClean="0">
                <a:solidFill>
                  <a:schemeClr val="tx1">
                    <a:lumMod val="85000"/>
                    <a:lumOff val="15000"/>
                  </a:schemeClr>
                </a:solidFill>
                <a:latin typeface="+mj-lt"/>
                <a:ea typeface="+mj-ea"/>
                <a:cs typeface="B Nazanin" panose="00000400000000000000" pitchFamily="2" charset="-78"/>
              </a:rPr>
              <a:t>ای که </a:t>
            </a:r>
            <a:r>
              <a:rPr lang="fa-IR" sz="2400" dirty="0">
                <a:solidFill>
                  <a:schemeClr val="tx1">
                    <a:lumMod val="85000"/>
                    <a:lumOff val="15000"/>
                  </a:schemeClr>
                </a:solidFill>
                <a:latin typeface="+mj-lt"/>
                <a:ea typeface="+mj-ea"/>
                <a:cs typeface="B Nazanin" panose="00000400000000000000" pitchFamily="2" charset="-78"/>
              </a:rPr>
              <a:t>کل موتور و شماره پلاک مشخص باشد </a:t>
            </a:r>
          </a:p>
        </p:txBody>
      </p:sp>
    </p:spTree>
    <p:extLst>
      <p:ext uri="{BB962C8B-B14F-4D97-AF65-F5344CB8AC3E}">
        <p14:creationId xmlns:p14="http://schemas.microsoft.com/office/powerpoint/2010/main" val="23346384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927" y="215900"/>
            <a:ext cx="9709266" cy="6375400"/>
          </a:xfrm>
        </p:spPr>
      </p:pic>
    </p:spTree>
    <p:extLst>
      <p:ext uri="{BB962C8B-B14F-4D97-AF65-F5344CB8AC3E}">
        <p14:creationId xmlns:p14="http://schemas.microsoft.com/office/powerpoint/2010/main" val="31999026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E106-B15D-4991-845B-7CE420998CD8}"/>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5)</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الزام صدور بیمه شخص ثالث توسط شرکت بیمه ایران و اختیار برای سایر شرکت ها</a:t>
            </a:r>
            <a:r>
              <a:rPr lang="fa-IR" dirty="0"/>
              <a:t> </a:t>
            </a:r>
            <a:endParaRPr lang="en-US" dirty="0"/>
          </a:p>
        </p:txBody>
      </p:sp>
      <p:sp>
        <p:nvSpPr>
          <p:cNvPr id="3" name="Content Placeholder 2">
            <a:extLst>
              <a:ext uri="{FF2B5EF4-FFF2-40B4-BE49-F238E27FC236}">
                <a16:creationId xmlns:a16="http://schemas.microsoft.com/office/drawing/2014/main" id="{AA511C36-3F16-4788-B68F-4C26B9945F5B}"/>
              </a:ext>
            </a:extLst>
          </p:cNvPr>
          <p:cNvSpPr>
            <a:spLocks noGrp="1"/>
          </p:cNvSpPr>
          <p:nvPr>
            <p:ph idx="1"/>
          </p:nvPr>
        </p:nvSpPr>
        <p:spPr/>
        <p:txBody>
          <a:bodyPr>
            <a:normAutofit/>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سهامي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ايران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طبق مقررات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آيين</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مربوط به آن، با دارندگان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قرارداد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منعقد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ساير شركت هاي بيمه متقاضي فعاليت در رشته بيمه شخص ثالث مي توانند پس از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اخذ مجوز </a:t>
            </a:r>
            <a:r>
              <a:rPr lang="fa-IR" sz="1800" b="0" i="0" u="none" strike="noStrike" dirty="0">
                <a:solidFill>
                  <a:srgbClr val="000000"/>
                </a:solidFill>
                <a:effectLst/>
                <a:latin typeface="B Nazanin" panose="00000400000000000000" pitchFamily="2" charset="-78"/>
                <a:cs typeface="B Nazanin" panose="00000400000000000000" pitchFamily="2" charset="-78"/>
              </a:rPr>
              <a:t>از بيمه مركزي اقدام به فروش بيمه نامه شخص ثالث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كنند. بيمه </a:t>
            </a:r>
            <a:r>
              <a:rPr lang="fa-IR" sz="1800" b="0" i="0" u="none" strike="noStrike" dirty="0">
                <a:solidFill>
                  <a:srgbClr val="000000"/>
                </a:solidFill>
                <a:effectLst/>
                <a:latin typeface="B Nazanin" panose="00000400000000000000" pitchFamily="2" charset="-78"/>
                <a:cs typeface="B Nazanin" panose="00000400000000000000" pitchFamily="2" charset="-78"/>
              </a:rPr>
              <a:t>مركزي موظف است براساس آيين نامه اجرايي كه به</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پيشنهاد بيمه مركزي و تأييد شوراي عالي بيمه به تصويب هيأت وزيران مي رسد، براي شركت هاي متقاضي، مجوز فعاليت در رشته شخص ثالث صادر كند.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 در آيين نامه اجرائي موضوع اين ماده مواردي از قبيل حداقل توانگري مالي شركت بيمه، سابقه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مناسب پرداخت </a:t>
            </a:r>
            <a:r>
              <a:rPr lang="fa-IR" sz="1800" b="0" i="0" u="none" strike="noStrike" dirty="0">
                <a:solidFill>
                  <a:srgbClr val="000000"/>
                </a:solidFill>
                <a:effectLst/>
                <a:latin typeface="B Nazanin" panose="00000400000000000000" pitchFamily="2" charset="-78"/>
                <a:cs typeface="B Nazanin" panose="00000400000000000000" pitchFamily="2" charset="-78"/>
              </a:rPr>
              <a:t>خسارت، داشتن نيروي انساني و ظرفيت هاي لازم براي صدور بيمه نامه و پرداخت خسارت بايد مد نظر قرار گيرد.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شركت</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هايي </a:t>
            </a:r>
            <a:r>
              <a:rPr lang="fa-IR" sz="1800" b="0" i="0" u="none" strike="noStrike" dirty="0">
                <a:solidFill>
                  <a:srgbClr val="000000"/>
                </a:solidFill>
                <a:effectLst/>
                <a:latin typeface="B Nazanin" panose="00000400000000000000" pitchFamily="2" charset="-78"/>
                <a:cs typeface="B Nazanin" panose="00000400000000000000" pitchFamily="2" charset="-78"/>
              </a:rPr>
              <a:t>كه مجوز فعاليت در اين رشته بيمه اي را از بيمه مركزي دريافت مي كنند، موظفند طبق مقررات اين قانون و آيين نامه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مربوط </a:t>
            </a:r>
            <a:r>
              <a:rPr lang="fa-IR" sz="1800" b="0" i="0" u="none" strike="noStrike" dirty="0">
                <a:solidFill>
                  <a:srgbClr val="000000"/>
                </a:solidFill>
                <a:effectLst/>
                <a:latin typeface="B Nazanin" panose="00000400000000000000" pitchFamily="2" charset="-78"/>
                <a:cs typeface="B Nazanin" panose="00000400000000000000" pitchFamily="2" charset="-78"/>
              </a:rPr>
              <a:t>به آن، با كليه دارندگان وسايل نقليه موضوع اين قانون قرارداد بيمه منعقد كنند. ادامه فعاليت در رشته شخص ثالث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براي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شركت </a:t>
            </a:r>
            <a:r>
              <a:rPr lang="fa-IR" sz="1800" b="0" i="0" u="none" strike="noStrike" dirty="0">
                <a:solidFill>
                  <a:srgbClr val="000000"/>
                </a:solidFill>
                <a:effectLst/>
                <a:latin typeface="B Nazanin" panose="00000400000000000000" pitchFamily="2" charset="-78"/>
                <a:cs typeface="B Nazanin" panose="00000400000000000000" pitchFamily="2" charset="-78"/>
              </a:rPr>
              <a:t>هايي كه در زمان تصويب اين قانون در رشته بيمه شخص ثالث فعال هستند، منوط به اخذ مجوز از بيمه مركزي ظرف مدت</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دوسال از تاريخ لازم الاجراء شدن اين قانون مي باشد.</a:t>
            </a:r>
            <a:r>
              <a:rPr lang="fa-IR" dirty="0"/>
              <a:t> </a:t>
            </a:r>
            <a:endParaRPr lang="en-US" dirty="0"/>
          </a:p>
        </p:txBody>
      </p:sp>
    </p:spTree>
    <p:extLst>
      <p:ext uri="{BB962C8B-B14F-4D97-AF65-F5344CB8AC3E}">
        <p14:creationId xmlns:p14="http://schemas.microsoft.com/office/powerpoint/2010/main" val="25939714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61261" y="182563"/>
            <a:ext cx="4785541" cy="6442075"/>
          </a:xfrm>
          <a:prstGeom prst="rect">
            <a:avLst/>
          </a:prstGeom>
        </p:spPr>
      </p:pic>
    </p:spTree>
    <p:extLst>
      <p:ext uri="{BB962C8B-B14F-4D97-AF65-F5344CB8AC3E}">
        <p14:creationId xmlns:p14="http://schemas.microsoft.com/office/powerpoint/2010/main" val="13840071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39739" y="115888"/>
            <a:ext cx="4953971" cy="6542087"/>
          </a:xfrm>
          <a:prstGeom prst="rect">
            <a:avLst/>
          </a:prstGeom>
        </p:spPr>
      </p:pic>
    </p:spTree>
    <p:extLst>
      <p:ext uri="{BB962C8B-B14F-4D97-AF65-F5344CB8AC3E}">
        <p14:creationId xmlns:p14="http://schemas.microsoft.com/office/powerpoint/2010/main" val="8148586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67900" y="174625"/>
            <a:ext cx="4930988" cy="6450013"/>
          </a:xfrm>
          <a:prstGeom prst="rect">
            <a:avLst/>
          </a:prstGeom>
        </p:spPr>
      </p:pic>
    </p:spTree>
    <p:extLst>
      <p:ext uri="{BB962C8B-B14F-4D97-AF65-F5344CB8AC3E}">
        <p14:creationId xmlns:p14="http://schemas.microsoft.com/office/powerpoint/2010/main" val="32952470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418013" y="141288"/>
            <a:ext cx="4962525" cy="6550025"/>
            <a:chOff x="2783" y="89"/>
            <a:chExt cx="3126" cy="4126"/>
          </a:xfrm>
        </p:grpSpPr>
        <p:sp>
          <p:nvSpPr>
            <p:cNvPr id="3" name="AutoShape 3"/>
            <p:cNvSpPr>
              <a:spLocks noChangeAspect="1" noChangeArrowheads="1" noTextEdit="1"/>
            </p:cNvSpPr>
            <p:nvPr/>
          </p:nvSpPr>
          <p:spPr bwMode="auto">
            <a:xfrm>
              <a:off x="2783" y="89"/>
              <a:ext cx="3126" cy="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a-I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 y="89"/>
              <a:ext cx="3130" cy="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151325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9825" y="374073"/>
            <a:ext cx="6068291" cy="6001789"/>
          </a:xfrm>
        </p:spPr>
      </p:pic>
    </p:spTree>
    <p:extLst>
      <p:ext uri="{BB962C8B-B14F-4D97-AF65-F5344CB8AC3E}">
        <p14:creationId xmlns:p14="http://schemas.microsoft.com/office/powerpoint/2010/main" val="33883688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6160" y="540327"/>
            <a:ext cx="4853320" cy="5760720"/>
          </a:xfrm>
        </p:spPr>
      </p:pic>
    </p:spTree>
    <p:extLst>
      <p:ext uri="{BB962C8B-B14F-4D97-AF65-F5344CB8AC3E}">
        <p14:creationId xmlns:p14="http://schemas.microsoft.com/office/powerpoint/2010/main" val="33871756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8262" y="457199"/>
            <a:ext cx="6953126" cy="5885411"/>
          </a:xfrm>
        </p:spPr>
      </p:pic>
    </p:spTree>
    <p:extLst>
      <p:ext uri="{BB962C8B-B14F-4D97-AF65-F5344CB8AC3E}">
        <p14:creationId xmlns:p14="http://schemas.microsoft.com/office/powerpoint/2010/main" val="25321373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3033" y="307571"/>
            <a:ext cx="4910986" cy="5785658"/>
          </a:xfrm>
        </p:spPr>
      </p:pic>
    </p:spTree>
    <p:extLst>
      <p:ext uri="{BB962C8B-B14F-4D97-AF65-F5344CB8AC3E}">
        <p14:creationId xmlns:p14="http://schemas.microsoft.com/office/powerpoint/2010/main" val="16627600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1515" y="931026"/>
            <a:ext cx="6829974" cy="4839508"/>
          </a:xfrm>
        </p:spPr>
      </p:pic>
    </p:spTree>
    <p:extLst>
      <p:ext uri="{BB962C8B-B14F-4D97-AF65-F5344CB8AC3E}">
        <p14:creationId xmlns:p14="http://schemas.microsoft.com/office/powerpoint/2010/main" val="16491291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681643"/>
            <a:ext cx="7161374" cy="5660967"/>
          </a:xfrm>
        </p:spPr>
      </p:pic>
    </p:spTree>
    <p:extLst>
      <p:ext uri="{BB962C8B-B14F-4D97-AF65-F5344CB8AC3E}">
        <p14:creationId xmlns:p14="http://schemas.microsoft.com/office/powerpoint/2010/main" val="2156487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9BE2-4348-457C-ABBC-351BD8ACF450}"/>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6)</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تخفیفات بیمه نامه شخص ثالث متعلق به انتقال دهنده است</a:t>
            </a:r>
            <a:r>
              <a:rPr lang="fa-IR" dirty="0"/>
              <a:t> </a:t>
            </a:r>
            <a:endParaRPr lang="en-US" dirty="0"/>
          </a:p>
        </p:txBody>
      </p:sp>
      <p:sp>
        <p:nvSpPr>
          <p:cNvPr id="3" name="Content Placeholder 2">
            <a:extLst>
              <a:ext uri="{FF2B5EF4-FFF2-40B4-BE49-F238E27FC236}">
                <a16:creationId xmlns:a16="http://schemas.microsoft.com/office/drawing/2014/main" id="{E5BC36F0-8271-4AB0-84B0-F1D8B778FA27}"/>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تاريخ</a:t>
            </a:r>
            <a:r>
              <a:rPr lang="fa-IR" sz="1800" b="0" i="0" u="none" strike="noStrike" dirty="0">
                <a:solidFill>
                  <a:srgbClr val="000000"/>
                </a:solidFill>
                <a:effectLst/>
                <a:latin typeface="B Nazanin" panose="00000400000000000000" pitchFamily="2" charset="-78"/>
                <a:cs typeface="B Nazanin" panose="00000400000000000000" pitchFamily="2" charset="-78"/>
              </a:rPr>
              <a:t> انتقال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مالكيت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كليه</a:t>
            </a:r>
            <a:r>
              <a:rPr lang="fa-IR" sz="1800" b="0" i="0" u="none" strike="noStrike" dirty="0">
                <a:solidFill>
                  <a:srgbClr val="000000"/>
                </a:solidFill>
                <a:effectLst/>
                <a:latin typeface="B Nazanin" panose="00000400000000000000" pitchFamily="2" charset="-78"/>
                <a:cs typeface="B Nazanin" panose="00000400000000000000" pitchFamily="2" charset="-78"/>
              </a:rPr>
              <a:t> حقوق و تعهدات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ناشي</a:t>
            </a:r>
            <a:r>
              <a:rPr lang="fa-IR" sz="1800" b="0" i="0" u="none" strike="noStrike" dirty="0">
                <a:solidFill>
                  <a:srgbClr val="000000"/>
                </a:solidFill>
                <a:effectLst/>
                <a:latin typeface="B Nazanin" panose="00000400000000000000" pitchFamily="2" charset="-78"/>
                <a:cs typeface="B Nazanin" panose="00000400000000000000" pitchFamily="2" charset="-78"/>
              </a:rPr>
              <a:t> از قرارداد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به انتقال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گيرنده</a:t>
            </a:r>
            <a:r>
              <a:rPr lang="fa-IR" sz="1800" b="0" i="0" u="none" strike="noStrike" dirty="0">
                <a:solidFill>
                  <a:srgbClr val="000000"/>
                </a:solidFill>
                <a:effectLst/>
                <a:latin typeface="B Nazanin" panose="00000400000000000000" pitchFamily="2" charset="-78"/>
                <a:cs typeface="B Nazanin" panose="00000400000000000000" pitchFamily="2" charset="-78"/>
              </a:rPr>
              <a:t> منتقل</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و انتقال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گيرنده</a:t>
            </a:r>
            <a:r>
              <a:rPr lang="fa-IR" sz="1800" b="0" i="0" u="none" strike="noStrike" dirty="0">
                <a:solidFill>
                  <a:srgbClr val="000000"/>
                </a:solidFill>
                <a:effectLst/>
                <a:latin typeface="B Nazanin" panose="00000400000000000000" pitchFamily="2" charset="-78"/>
                <a:cs typeface="B Nazanin" panose="00000400000000000000" pitchFamily="2" charset="-78"/>
              </a:rPr>
              <a:t> تا </a:t>
            </a:r>
            <a:r>
              <a:rPr lang="fa-IR" sz="1800" b="0" i="0" u="none" strike="noStrike" dirty="0" err="1">
                <a:solidFill>
                  <a:srgbClr val="000000"/>
                </a:solidFill>
                <a:effectLst/>
                <a:latin typeface="B Nazanin" panose="00000400000000000000" pitchFamily="2" charset="-78"/>
                <a:cs typeface="B Nazanin" panose="00000400000000000000" pitchFamily="2" charset="-78"/>
              </a:rPr>
              <a:t>پايان</a:t>
            </a:r>
            <a:r>
              <a:rPr lang="fa-IR" sz="1800" b="0" i="0" u="none" strike="noStrike" dirty="0">
                <a:solidFill>
                  <a:srgbClr val="000000"/>
                </a:solidFill>
                <a:effectLst/>
                <a:latin typeface="B Nazanin" panose="00000400000000000000" pitchFamily="2" charset="-78"/>
                <a:cs typeface="B Nazanin" panose="00000400000000000000" pitchFamily="2" charset="-78"/>
              </a:rPr>
              <a:t> مدت قرارداد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گذار محسوب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كليه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تخفيفاتي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به واسطه نداشتن حوادث منجر به خسارت در قرارداد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اعمال شده باشد متعلق به انتقال دهنده است. انتقال دهنده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تواند </a:t>
            </a:r>
            <a:r>
              <a:rPr lang="fa-IR" sz="1800" b="0" i="0" u="none" strike="noStrike" dirty="0" err="1">
                <a:solidFill>
                  <a:srgbClr val="000000"/>
                </a:solidFill>
                <a:effectLst/>
                <a:latin typeface="B Nazanin" panose="00000400000000000000" pitchFamily="2" charset="-78"/>
                <a:cs typeface="B Nazanin" panose="00000400000000000000" pitchFamily="2" charset="-78"/>
              </a:rPr>
              <a:t>تخفيفات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مذكور</a:t>
            </a:r>
            <a:r>
              <a:rPr lang="fa-IR" sz="1800" b="0" i="0" u="none" strike="noStrike" dirty="0">
                <a:solidFill>
                  <a:srgbClr val="000000"/>
                </a:solidFill>
                <a:effectLst/>
                <a:latin typeface="B Nazanin" panose="00000400000000000000" pitchFamily="2" charset="-78"/>
                <a:cs typeface="B Nazanin" panose="00000400000000000000" pitchFamily="2" charset="-78"/>
              </a:rPr>
              <a:t> را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ديگر</a:t>
            </a:r>
            <a:r>
              <a:rPr lang="fa-IR" sz="1800" b="0" i="0" u="none" strike="noStrike" dirty="0">
                <a:solidFill>
                  <a:srgbClr val="000000"/>
                </a:solidFill>
                <a:effectLst/>
                <a:latin typeface="B Nazanin" panose="00000400000000000000" pitchFamily="2" charset="-78"/>
                <a:cs typeface="B Nazanin" panose="00000400000000000000" pitchFamily="2" charset="-78"/>
              </a:rPr>
              <a:t> از همان نوع،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متعلق به او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متعلق</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به همسر، </a:t>
            </a:r>
            <a:r>
              <a:rPr lang="fa-IR" sz="1800" b="0" i="0" u="none" strike="noStrike" dirty="0" err="1">
                <a:solidFill>
                  <a:srgbClr val="000000"/>
                </a:solidFill>
                <a:effectLst/>
                <a:latin typeface="B Nazanin" panose="00000400000000000000" pitchFamily="2" charset="-78"/>
                <a:cs typeface="B Nazanin" panose="00000400000000000000" pitchFamily="2" charset="-78"/>
              </a:rPr>
              <a:t>والدين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اولاد بلاواسطه </a:t>
            </a:r>
            <a:r>
              <a:rPr lang="fa-IR" sz="1800" b="0" i="0" u="none" strike="noStrike" dirty="0" err="1">
                <a:solidFill>
                  <a:srgbClr val="000000"/>
                </a:solidFill>
                <a:effectLst/>
                <a:latin typeface="B Nazanin" panose="00000400000000000000" pitchFamily="2" charset="-78"/>
                <a:cs typeface="B Nazanin" panose="00000400000000000000" pitchFamily="2" charset="-78"/>
              </a:rPr>
              <a:t>وي</a:t>
            </a:r>
            <a:r>
              <a:rPr lang="fa-IR" sz="1800" b="0" i="0" u="none" strike="noStrike" dirty="0">
                <a:solidFill>
                  <a:srgbClr val="000000"/>
                </a:solidFill>
                <a:effectLst/>
                <a:latin typeface="B Nazanin" panose="00000400000000000000" pitchFamily="2" charset="-78"/>
                <a:cs typeface="B Nazanin" panose="00000400000000000000" pitchFamily="2" charset="-78"/>
              </a:rPr>
              <a:t> باشد، منتقل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آيين</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اجرائي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تبصره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پيشنهاد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شوراي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عالي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تصويب</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وزيران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رسد.</a:t>
            </a:r>
            <a:r>
              <a:rPr lang="fa-IR" dirty="0"/>
              <a:t> </a:t>
            </a:r>
            <a:endParaRPr lang="en-US" dirty="0"/>
          </a:p>
        </p:txBody>
      </p:sp>
    </p:spTree>
    <p:extLst>
      <p:ext uri="{BB962C8B-B14F-4D97-AF65-F5344CB8AC3E}">
        <p14:creationId xmlns:p14="http://schemas.microsoft.com/office/powerpoint/2010/main" val="9423468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0356" y="781396"/>
            <a:ext cx="4528601" cy="5378335"/>
          </a:xfrm>
        </p:spPr>
      </p:pic>
    </p:spTree>
    <p:extLst>
      <p:ext uri="{BB962C8B-B14F-4D97-AF65-F5344CB8AC3E}">
        <p14:creationId xmlns:p14="http://schemas.microsoft.com/office/powerpoint/2010/main" val="27002921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4844" y="565265"/>
            <a:ext cx="5431024" cy="5918662"/>
          </a:xfrm>
        </p:spPr>
      </p:pic>
    </p:spTree>
    <p:extLst>
      <p:ext uri="{BB962C8B-B14F-4D97-AF65-F5344CB8AC3E}">
        <p14:creationId xmlns:p14="http://schemas.microsoft.com/office/powerpoint/2010/main" val="1049900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3775" y="640080"/>
            <a:ext cx="5234985" cy="5719156"/>
          </a:xfrm>
        </p:spPr>
      </p:pic>
    </p:spTree>
    <p:extLst>
      <p:ext uri="{BB962C8B-B14F-4D97-AF65-F5344CB8AC3E}">
        <p14:creationId xmlns:p14="http://schemas.microsoft.com/office/powerpoint/2010/main" val="16061474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5585" y="565265"/>
            <a:ext cx="5300417" cy="5752408"/>
          </a:xfrm>
        </p:spPr>
      </p:pic>
    </p:spTree>
    <p:extLst>
      <p:ext uri="{BB962C8B-B14F-4D97-AF65-F5344CB8AC3E}">
        <p14:creationId xmlns:p14="http://schemas.microsoft.com/office/powerpoint/2010/main" val="3041538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82538" y="581891"/>
            <a:ext cx="4681772" cy="5852160"/>
          </a:xfrm>
        </p:spPr>
      </p:pic>
    </p:spTree>
    <p:extLst>
      <p:ext uri="{BB962C8B-B14F-4D97-AF65-F5344CB8AC3E}">
        <p14:creationId xmlns:p14="http://schemas.microsoft.com/office/powerpoint/2010/main" val="17816540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3651" y="665017"/>
            <a:ext cx="5095577" cy="5769033"/>
          </a:xfrm>
        </p:spPr>
      </p:pic>
    </p:spTree>
    <p:extLst>
      <p:ext uri="{BB962C8B-B14F-4D97-AF65-F5344CB8AC3E}">
        <p14:creationId xmlns:p14="http://schemas.microsoft.com/office/powerpoint/2010/main" val="6593306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BE95-2675-4C8E-B03D-36D1A2D7B3E0}"/>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7)</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لزوم صدور بیمه نامه شخص ثالث در داخل کشور یا پس از خروج از کشور</a:t>
            </a:r>
            <a:r>
              <a:rPr lang="fa-IR" dirty="0"/>
              <a:t> </a:t>
            </a:r>
            <a:endParaRPr lang="en-US" dirty="0"/>
          </a:p>
        </p:txBody>
      </p:sp>
      <p:sp>
        <p:nvSpPr>
          <p:cNvPr id="3" name="Content Placeholder 2">
            <a:extLst>
              <a:ext uri="{FF2B5EF4-FFF2-40B4-BE49-F238E27FC236}">
                <a16:creationId xmlns:a16="http://schemas.microsoft.com/office/drawing/2014/main" id="{5CC1E63F-567A-441F-90E4-D58FB1ED86D1}"/>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دارندگان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موتوري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زميني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از خارج وارد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ايران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شوند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صورتي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خارج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كشور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خود را در</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مقابل </a:t>
            </a:r>
            <a:r>
              <a:rPr lang="fa-IR" sz="1800" b="0" i="0" u="none" strike="noStrike" dirty="0" err="1">
                <a:solidFill>
                  <a:srgbClr val="000000"/>
                </a:solidFill>
                <a:effectLst/>
                <a:latin typeface="B Nazanin" panose="00000400000000000000" pitchFamily="2" charset="-78"/>
                <a:cs typeface="B Nazanin" panose="00000400000000000000" pitchFamily="2" charset="-78"/>
              </a:rPr>
              <a:t>خساراتي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بر اثر حوادث </a:t>
            </a:r>
            <a:r>
              <a:rPr lang="fa-IR" sz="1800" b="0" i="0" u="none" strike="noStrike" dirty="0" err="1">
                <a:solidFill>
                  <a:srgbClr val="000000"/>
                </a:solidFill>
                <a:effectLst/>
                <a:latin typeface="B Nazanin" panose="00000400000000000000" pitchFamily="2" charset="-78"/>
                <a:cs typeface="B Nazanin" panose="00000400000000000000" pitchFamily="2" charset="-78"/>
              </a:rPr>
              <a:t>ناشي</a:t>
            </a:r>
            <a:r>
              <a:rPr lang="fa-IR" sz="1800" b="0" i="0" u="none" strike="noStrike" dirty="0">
                <a:solidFill>
                  <a:srgbClr val="000000"/>
                </a:solidFill>
                <a:effectLst/>
                <a:latin typeface="B Nazanin" panose="00000400000000000000" pitchFamily="2" charset="-78"/>
                <a:cs typeface="B Nazanin" panose="00000400000000000000" pitchFamily="2" charset="-78"/>
              </a:rPr>
              <a:t> از آن به موجب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از طرف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معتبر شناخته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نكرده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باشند،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مكلفند</a:t>
            </a:r>
            <a:r>
              <a:rPr lang="fa-IR" sz="1800" b="0" i="0" u="none" strike="noStrike" dirty="0">
                <a:solidFill>
                  <a:srgbClr val="000000"/>
                </a:solidFill>
                <a:effectLst/>
                <a:latin typeface="B Nazanin" panose="00000400000000000000" pitchFamily="2" charset="-78"/>
                <a:cs typeface="B Nazanin" panose="00000400000000000000" pitchFamily="2" charset="-78"/>
              </a:rPr>
              <a:t> هنگام ورود به مرز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ايران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خود را در قبال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در اثر حوادث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مزبور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محمولات آنها به اشخاص ثالث وارد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كنند</a:t>
            </a:r>
            <a:r>
              <a:rPr lang="fa-IR" sz="1800" b="0" i="0" u="none" strike="noStrike" dirty="0">
                <a:solidFill>
                  <a:srgbClr val="000000"/>
                </a:solidFill>
                <a:effectLst/>
                <a:latin typeface="B Nazanin" panose="00000400000000000000" pitchFamily="2" charset="-78"/>
                <a:cs typeface="B Nazanin" panose="00000400000000000000" pitchFamily="2" charset="-78"/>
              </a:rPr>
              <a:t>. همچنين دارندگان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وسيله</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نقليه </a:t>
            </a:r>
            <a:r>
              <a:rPr lang="fa-IR" sz="1800" b="0" i="0" u="none" strike="noStrike" dirty="0">
                <a:solidFill>
                  <a:srgbClr val="000000"/>
                </a:solidFill>
                <a:effectLst/>
                <a:latin typeface="B Nazanin" panose="00000400000000000000" pitchFamily="2" charset="-78"/>
                <a:cs typeface="B Nazanin" panose="00000400000000000000" pitchFamily="2" charset="-78"/>
              </a:rPr>
              <a:t>ايراني كه از كشور خارج مي شوند موظفند هنگام خروج با پرداخت حق بيمه مربوط، وسيله نقليه خود را در مقابل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خساراتي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كه </a:t>
            </a:r>
            <a:r>
              <a:rPr lang="fa-IR" sz="1800" b="0" i="0" u="none" strike="noStrike" dirty="0">
                <a:solidFill>
                  <a:srgbClr val="000000"/>
                </a:solidFill>
                <a:effectLst/>
                <a:latin typeface="B Nazanin" panose="00000400000000000000" pitchFamily="2" charset="-78"/>
                <a:cs typeface="B Nazanin" panose="00000400000000000000" pitchFamily="2" charset="-78"/>
              </a:rPr>
              <a:t>بر اثر حوادث نقليه مذكور در خارج از كشور به اشخاص ثالث ايراني وارد شود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 نيز </a:t>
            </a:r>
            <a:r>
              <a:rPr lang="fa-IR" sz="1800" b="0" i="0" u="none" strike="noStrike" dirty="0">
                <a:solidFill>
                  <a:srgbClr val="000000"/>
                </a:solidFill>
                <a:effectLst/>
                <a:latin typeface="B Nazanin" panose="00000400000000000000" pitchFamily="2" charset="-78"/>
                <a:cs typeface="B Nazanin" panose="00000400000000000000" pitchFamily="2" charset="-78"/>
              </a:rPr>
              <a:t>بيمه حوادث راننده اين قانون بيمه كنند. در غير اين صورت از تردد وسايل مزبور توسط مراجع ذي ربط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جلوگيري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مي </a:t>
            </a:r>
            <a:r>
              <a:rPr lang="fa-IR" sz="1800" b="0" i="0" u="none" strike="noStrike" dirty="0">
                <a:solidFill>
                  <a:srgbClr val="000000"/>
                </a:solidFill>
                <a:effectLst/>
                <a:latin typeface="B Nazanin" panose="00000400000000000000" pitchFamily="2" charset="-78"/>
                <a:cs typeface="B Nazanin" panose="00000400000000000000" pitchFamily="2" charset="-78"/>
              </a:rPr>
              <a:t>شود</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a:t>
            </a:r>
            <a:endParaRPr lang="en-US" dirty="0"/>
          </a:p>
        </p:txBody>
      </p:sp>
    </p:spTree>
    <p:extLst>
      <p:ext uri="{BB962C8B-B14F-4D97-AF65-F5344CB8AC3E}">
        <p14:creationId xmlns:p14="http://schemas.microsoft.com/office/powerpoint/2010/main" val="14256188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5543-0E38-4B46-AC27-ACC1F14ADDB1}"/>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8)</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حداقل تعهد بدنی و مالی</a:t>
            </a:r>
            <a:r>
              <a:rPr lang="fa-IR" dirty="0"/>
              <a:t> </a:t>
            </a:r>
            <a:endParaRPr lang="en-US" dirty="0"/>
          </a:p>
        </p:txBody>
      </p:sp>
      <p:sp>
        <p:nvSpPr>
          <p:cNvPr id="3" name="Content Placeholder 2">
            <a:extLst>
              <a:ext uri="{FF2B5EF4-FFF2-40B4-BE49-F238E27FC236}">
                <a16:creationId xmlns:a16="http://schemas.microsoft.com/office/drawing/2014/main" id="{B9BCE205-0F53-4ADA-B23C-57F4926D04D4}"/>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حداقل مبلغ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در بخش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معادل حداقل </a:t>
            </a:r>
            <a:r>
              <a:rPr lang="fa-IR" sz="1800" b="0" i="0" u="none" strike="noStrike" dirty="0" err="1">
                <a:solidFill>
                  <a:srgbClr val="000000"/>
                </a:solidFill>
                <a:effectLst/>
                <a:latin typeface="B Nazanin" panose="00000400000000000000" pitchFamily="2" charset="-78"/>
                <a:cs typeface="B Nazanin" panose="00000400000000000000" pitchFamily="2" charset="-78"/>
              </a:rPr>
              <a:t>ريالي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مرد مسلمان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ماههاي</a:t>
            </a:r>
            <a:r>
              <a:rPr lang="fa-IR" sz="1800" b="0" i="0" u="none" strike="noStrike" dirty="0">
                <a:solidFill>
                  <a:srgbClr val="000000"/>
                </a:solidFill>
                <a:effectLst/>
                <a:latin typeface="B Nazanin" panose="00000400000000000000" pitchFamily="2" charset="-78"/>
                <a:cs typeface="B Nazanin" panose="00000400000000000000" pitchFamily="2" charset="-78"/>
              </a:rPr>
              <a:t> حرام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است و در هر حال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گذار موظف به اخذ </a:t>
            </a:r>
            <a:r>
              <a:rPr lang="fa-IR" sz="1800" b="0" i="0" u="none" strike="noStrike" dirty="0" err="1">
                <a:solidFill>
                  <a:srgbClr val="000000"/>
                </a:solidFill>
                <a:effectLst/>
                <a:latin typeface="B Nazanin" panose="00000400000000000000" pitchFamily="2" charset="-78"/>
                <a:cs typeface="B Nazanin" panose="00000400000000000000" pitchFamily="2" charset="-78"/>
              </a:rPr>
              <a:t>الحاقيه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نمي</a:t>
            </a:r>
            <a:r>
              <a:rPr lang="fa-IR" sz="1800" b="0" i="0" u="none" strike="noStrike" dirty="0">
                <a:solidFill>
                  <a:srgbClr val="000000"/>
                </a:solidFill>
                <a:effectLst/>
                <a:latin typeface="B Nazanin" panose="00000400000000000000" pitchFamily="2" charset="-78"/>
                <a:cs typeface="B Nazanin" panose="00000400000000000000" pitchFamily="2" charset="-78"/>
              </a:rPr>
              <a:t> باشد. همچنين حداقل مبلغ بيمه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موضوع اين </a:t>
            </a:r>
            <a:r>
              <a:rPr lang="fa-IR" sz="1800" b="0" i="0" u="none" strike="noStrike" dirty="0">
                <a:solidFill>
                  <a:srgbClr val="000000"/>
                </a:solidFill>
                <a:effectLst/>
                <a:latin typeface="B Nazanin" panose="00000400000000000000" pitchFamily="2" charset="-78"/>
                <a:cs typeface="B Nazanin" panose="00000400000000000000" pitchFamily="2" charset="-78"/>
              </a:rPr>
              <a:t>قانون در بخش خسارت مالي معادل دو و نيم درصد تعهدات بدني است. بيمه گذار مي تواند براي جبران خسارت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مالي </a:t>
            </a:r>
            <a:r>
              <a:rPr lang="fa-IR" sz="1800" b="0" i="0" u="none" strike="noStrike" dirty="0">
                <a:solidFill>
                  <a:srgbClr val="000000"/>
                </a:solidFill>
                <a:effectLst/>
                <a:latin typeface="B Nazanin" panose="00000400000000000000" pitchFamily="2" charset="-78"/>
                <a:cs typeface="B Nazanin" panose="00000400000000000000" pitchFamily="2" charset="-78"/>
              </a:rPr>
              <a:t>بيش از حداقل مزبور، در زمان صدور بيمه نامه يا پس از آن، بيمه تكميلي (افزایش تعهد مالی) تحصيل كند.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ناشي</a:t>
            </a:r>
            <a:r>
              <a:rPr lang="fa-IR" sz="1800" b="0" i="0" u="none" strike="noStrike" dirty="0">
                <a:solidFill>
                  <a:srgbClr val="000000"/>
                </a:solidFill>
                <a:effectLst/>
                <a:latin typeface="B Nazanin" panose="00000400000000000000" pitchFamily="2" charset="-78"/>
                <a:cs typeface="B Nazanin" panose="00000400000000000000" pitchFamily="2" charset="-78"/>
              </a:rPr>
              <a:t> از حوادث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صرفاً تا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ميزان</a:t>
            </a:r>
            <a:r>
              <a:rPr lang="fa-IR" sz="1800" b="0" i="0" u="none" strike="noStrike" dirty="0">
                <a:solidFill>
                  <a:srgbClr val="000000"/>
                </a:solidFill>
                <a:effectLst/>
                <a:latin typeface="B Nazanin" panose="00000400000000000000" pitchFamily="2" charset="-78"/>
                <a:cs typeface="B Nazanin" panose="00000400000000000000" pitchFamily="2" charset="-78"/>
              </a:rPr>
              <a:t>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متناظر</a:t>
            </a:r>
            <a:r>
              <a:rPr lang="fa-IR" sz="1800" b="0" i="0" u="none" strike="noStrike" dirty="0">
                <a:solidFill>
                  <a:srgbClr val="000000"/>
                </a:solidFill>
                <a:effectLst/>
                <a:latin typeface="B Nazanin" panose="00000400000000000000" pitchFamily="2" charset="-78"/>
                <a:cs typeface="B Nazanin" panose="00000400000000000000" pitchFamily="2" charset="-78"/>
              </a:rPr>
              <a:t> وارده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گرانترين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خودروي</a:t>
            </a:r>
            <a:r>
              <a:rPr lang="fa-IR" sz="1800" b="0" i="0" u="none" strike="noStrike" dirty="0">
                <a:solidFill>
                  <a:srgbClr val="000000"/>
                </a:solidFill>
                <a:effectLst/>
                <a:latin typeface="B Nazanin" panose="00000400000000000000" pitchFamily="2" charset="-78"/>
                <a:cs typeface="B Nazanin" panose="00000400000000000000" pitchFamily="2" charset="-78"/>
              </a:rPr>
              <a:t> متعارف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طريق</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نامه شخص ثالث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مقصر حادثه قابل جبران خواهد بود.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خودروی متعارف : منظور از خودروي متعارف خودرويي است كه قيمت آن كمتر از پنجاه درصد سقف تعهدات بدني كه 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ابتداي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هر </a:t>
            </a:r>
            <a:r>
              <a:rPr lang="fa-IR" sz="1800" b="0" i="0" u="none" strike="noStrike" dirty="0">
                <a:solidFill>
                  <a:srgbClr val="000000"/>
                </a:solidFill>
                <a:effectLst/>
                <a:latin typeface="B Nazanin" panose="00000400000000000000" pitchFamily="2" charset="-78"/>
                <a:cs typeface="B Nazanin" panose="00000400000000000000" pitchFamily="2" charset="-78"/>
              </a:rPr>
              <a:t>سال مشخص مي شود، باشد.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خودروی نامتعارف : منظور از خودروي نامتعارف خودرويي است كه قيمت آن برابر یا بیشتر از پنجاه درصد سقف تعهدات بدني كه 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ابتداي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هر </a:t>
            </a:r>
            <a:r>
              <a:rPr lang="fa-IR" sz="1800" b="0" i="0" u="none" strike="noStrike" dirty="0">
                <a:solidFill>
                  <a:srgbClr val="000000"/>
                </a:solidFill>
                <a:effectLst/>
                <a:latin typeface="B Nazanin" panose="00000400000000000000" pitchFamily="2" charset="-78"/>
                <a:cs typeface="B Nazanin" panose="00000400000000000000" pitchFamily="2" charset="-78"/>
              </a:rPr>
              <a:t>سال مشخص مي شود، باشد.</a:t>
            </a:r>
            <a:r>
              <a:rPr lang="fa-IR" dirty="0"/>
              <a:t> </a:t>
            </a:r>
            <a:endParaRPr lang="en-US" dirty="0"/>
          </a:p>
        </p:txBody>
      </p:sp>
    </p:spTree>
    <p:extLst>
      <p:ext uri="{BB962C8B-B14F-4D97-AF65-F5344CB8AC3E}">
        <p14:creationId xmlns:p14="http://schemas.microsoft.com/office/powerpoint/2010/main" val="8692695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0E5A-F60B-4716-ACD0-56BF1C264DEF}"/>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9)</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بیمه گر ملزم به جبران خسارت های وارد شده به اشخاص ثالث می باشد</a:t>
            </a:r>
            <a:r>
              <a:rPr lang="fa-IR" dirty="0"/>
              <a:t> </a:t>
            </a:r>
            <a:endParaRPr lang="en-US" dirty="0"/>
          </a:p>
        </p:txBody>
      </p:sp>
      <p:sp>
        <p:nvSpPr>
          <p:cNvPr id="3" name="Content Placeholder 2">
            <a:extLst>
              <a:ext uri="{FF2B5EF4-FFF2-40B4-BE49-F238E27FC236}">
                <a16:creationId xmlns:a16="http://schemas.microsoft.com/office/drawing/2014/main" id="{E21E2F94-2EC0-4044-9DE0-BFE7087DF7E6}"/>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صورتي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حادثه، مسؤول آن به پرداخت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بيش</a:t>
            </a:r>
            <a:r>
              <a:rPr lang="fa-IR" sz="1800" b="0" i="0" u="none" strike="noStrike" dirty="0">
                <a:solidFill>
                  <a:srgbClr val="000000"/>
                </a:solidFill>
                <a:effectLst/>
                <a:latin typeface="B Nazanin" panose="00000400000000000000" pitchFamily="2" charset="-78"/>
                <a:cs typeface="B Nazanin" panose="00000400000000000000" pitchFamily="2" charset="-78"/>
              </a:rPr>
              <a:t>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ديه</a:t>
            </a:r>
            <a:r>
              <a:rPr lang="fa-IR" sz="1800" b="0" i="0" u="none" strike="noStrike" dirty="0">
                <a:solidFill>
                  <a:srgbClr val="000000"/>
                </a:solidFill>
                <a:effectLst/>
                <a:latin typeface="B Nazanin" panose="00000400000000000000" pitchFamily="2" charset="-78"/>
                <a:cs typeface="B Nazanin" panose="00000400000000000000" pitchFamily="2" charset="-78"/>
              </a:rPr>
              <a:t> به هر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ديدگان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محكوم</a:t>
            </a:r>
            <a:r>
              <a:rPr lang="fa-IR" sz="1800" b="0" i="0" u="none" strike="noStrike" dirty="0">
                <a:solidFill>
                  <a:srgbClr val="000000"/>
                </a:solidFill>
                <a:effectLst/>
                <a:latin typeface="B Nazanin" panose="00000400000000000000" pitchFamily="2" charset="-78"/>
                <a:cs typeface="B Nazanin" panose="00000400000000000000" pitchFamily="2" charset="-78"/>
              </a:rPr>
              <a:t> شود،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به پرداخت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كل</a:t>
            </a:r>
            <a:r>
              <a:rPr lang="fa-IR" sz="1800" b="0" i="0" u="none" strike="noStrike" dirty="0">
                <a:solidFill>
                  <a:srgbClr val="000000"/>
                </a:solidFill>
                <a:effectLst/>
                <a:latin typeface="B Nazanin" panose="00000400000000000000" pitchFamily="2" charset="-78"/>
                <a:cs typeface="B Nazanin" panose="00000400000000000000" pitchFamily="2" charset="-78"/>
              </a:rPr>
              <a:t> خسارات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است، اعم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اينكه</a:t>
            </a:r>
            <a:r>
              <a:rPr lang="fa-IR" sz="1800" b="0" i="0" u="none" strike="noStrike" dirty="0">
                <a:solidFill>
                  <a:srgbClr val="000000"/>
                </a:solidFill>
                <a:effectLst/>
                <a:latin typeface="B Nazanin" panose="00000400000000000000" pitchFamily="2" charset="-78"/>
                <a:cs typeface="B Nazanin" panose="00000400000000000000" pitchFamily="2" charset="-78"/>
              </a:rPr>
              <a:t> مبلغ مازاد بر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كمتر</a:t>
            </a:r>
            <a:r>
              <a:rPr lang="fa-IR" sz="1800" b="0" i="0" u="none" strike="noStrike" dirty="0">
                <a:solidFill>
                  <a:srgbClr val="000000"/>
                </a:solidFill>
                <a:effectLst/>
                <a:latin typeface="B Nazanin" panose="00000400000000000000" pitchFamily="2" charset="-78"/>
                <a:cs typeface="B Nazanin" panose="00000400000000000000" pitchFamily="2" charset="-78"/>
              </a:rPr>
              <a:t>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كامل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بيشتر</a:t>
            </a:r>
            <a:r>
              <a:rPr lang="fa-IR" sz="1800" b="0" i="0" u="none" strike="noStrike" dirty="0">
                <a:solidFill>
                  <a:srgbClr val="000000"/>
                </a:solidFill>
                <a:effectLst/>
                <a:latin typeface="B Nazanin" panose="00000400000000000000" pitchFamily="2" charset="-78"/>
                <a:cs typeface="B Nazanin" panose="00000400000000000000" pitchFamily="2" charset="-78"/>
              </a:rPr>
              <a:t> از آن باشد.</a:t>
            </a:r>
            <a:r>
              <a:rPr lang="fa-IR" dirty="0"/>
              <a:t> </a:t>
            </a:r>
            <a:endParaRPr lang="en-US" dirty="0"/>
          </a:p>
        </p:txBody>
      </p:sp>
    </p:spTree>
    <p:extLst>
      <p:ext uri="{BB962C8B-B14F-4D97-AF65-F5344CB8AC3E}">
        <p14:creationId xmlns:p14="http://schemas.microsoft.com/office/powerpoint/2010/main" val="37310935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D00D-2EAD-40BF-ABFD-264B0D482376}"/>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10)</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لزوم پرداخت خسارت توسط بیمه گر به زیان دیدگان بدون لحاظ جنسیت و دین</a:t>
            </a:r>
            <a:r>
              <a:rPr lang="fa-IR" dirty="0"/>
              <a:t> </a:t>
            </a:r>
            <a:endParaRPr lang="en-US" dirty="0"/>
          </a:p>
        </p:txBody>
      </p:sp>
      <p:sp>
        <p:nvSpPr>
          <p:cNvPr id="3" name="Content Placeholder 2">
            <a:extLst>
              <a:ext uri="{FF2B5EF4-FFF2-40B4-BE49-F238E27FC236}">
                <a16:creationId xmlns:a16="http://schemas.microsoft.com/office/drawing/2014/main" id="{CE984A53-3867-4EBF-98DE-DE6CAF8504AF}"/>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ايفاء</a:t>
            </a:r>
            <a:r>
              <a:rPr lang="fa-IR" sz="1800" b="0" i="0" u="none" strike="noStrike" dirty="0">
                <a:solidFill>
                  <a:srgbClr val="000000"/>
                </a:solidFill>
                <a:effectLst/>
                <a:latin typeface="B Nazanin" panose="00000400000000000000" pitchFamily="2" charset="-78"/>
                <a:cs typeface="B Nazanin" panose="00000400000000000000" pitchFamily="2" charset="-78"/>
              </a:rPr>
              <a:t> تعهدات مندرج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خسارت وارده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ديدگان</a:t>
            </a:r>
            <a:r>
              <a:rPr lang="fa-IR" sz="1800" b="0" i="0" u="none" strike="noStrike" dirty="0">
                <a:solidFill>
                  <a:srgbClr val="000000"/>
                </a:solidFill>
                <a:effectLst/>
                <a:latin typeface="B Nazanin" panose="00000400000000000000" pitchFamily="2" charset="-78"/>
                <a:cs typeface="B Nazanin" panose="00000400000000000000" pitchFamily="2" charset="-78"/>
              </a:rPr>
              <a:t> را بدون لحاظ </a:t>
            </a:r>
            <a:r>
              <a:rPr lang="fa-IR" sz="1800" b="0" i="0" u="none" strike="noStrike" dirty="0" err="1">
                <a:solidFill>
                  <a:srgbClr val="000000"/>
                </a:solidFill>
                <a:effectLst/>
                <a:latin typeface="B Nazanin" panose="00000400000000000000" pitchFamily="2" charset="-78"/>
                <a:cs typeface="B Nazanin" panose="00000400000000000000" pitchFamily="2" charset="-78"/>
              </a:rPr>
              <a:t>جنسيت</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دين</a:t>
            </a:r>
            <a:r>
              <a:rPr lang="fa-IR" sz="1800" b="0" i="0" u="none" strike="noStrike" dirty="0">
                <a:solidFill>
                  <a:srgbClr val="000000"/>
                </a:solidFill>
                <a:effectLst/>
                <a:latin typeface="B Nazanin" panose="00000400000000000000" pitchFamily="2" charset="-78"/>
                <a:cs typeface="B Nazanin" panose="00000400000000000000" pitchFamily="2" charset="-78"/>
              </a:rPr>
              <a:t> تا</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سقف تعهدات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پرداخت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مراجع قضائي موظفند در انشاي حكم پرداخت ديه، مبلغ مازاد بر ديه موضوع اين ماده را به عنوان بيمه حوادث درج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كنند.</a:t>
            </a:r>
            <a:r>
              <a:rPr lang="fa-IR" dirty="0" smtClean="0"/>
              <a:t> </a:t>
            </a:r>
            <a:endParaRPr lang="en-US" dirty="0"/>
          </a:p>
        </p:txBody>
      </p:sp>
    </p:spTree>
    <p:extLst>
      <p:ext uri="{BB962C8B-B14F-4D97-AF65-F5344CB8AC3E}">
        <p14:creationId xmlns:p14="http://schemas.microsoft.com/office/powerpoint/2010/main" val="16956850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2A34-7230-4E03-9488-BA95CD927FBC}"/>
              </a:ext>
            </a:extLst>
          </p:cNvPr>
          <p:cNvSpPr>
            <a:spLocks noGrp="1"/>
          </p:cNvSpPr>
          <p:nvPr>
            <p:ph type="title"/>
          </p:nvPr>
        </p:nvSpPr>
        <p:spPr>
          <a:xfrm>
            <a:off x="2592925" y="1064684"/>
            <a:ext cx="8911687" cy="1280890"/>
          </a:xfrm>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11)</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درج هرگونه شرط در بیمه نامه و اخذ هرگونه </a:t>
            </a:r>
            <a:r>
              <a:rPr lang="fa-IR" sz="1800" b="0" i="0" u="none" strike="noStrike" dirty="0" err="1">
                <a:solidFill>
                  <a:srgbClr val="000000"/>
                </a:solidFill>
                <a:effectLst/>
                <a:latin typeface="B Nazanin" panose="00000400000000000000" pitchFamily="2" charset="-78"/>
                <a:cs typeface="B Nazanin" panose="00000400000000000000" pitchFamily="2" charset="-78"/>
              </a:rPr>
              <a:t>رضایتنامه</a:t>
            </a:r>
            <a:r>
              <a:rPr lang="fa-IR" sz="1800" b="0" i="0" u="none" strike="noStrike" dirty="0">
                <a:solidFill>
                  <a:srgbClr val="000000"/>
                </a:solidFill>
                <a:effectLst/>
                <a:latin typeface="B Nazanin" panose="00000400000000000000" pitchFamily="2" charset="-78"/>
                <a:cs typeface="B Nazanin" panose="00000400000000000000" pitchFamily="2" charset="-78"/>
              </a:rPr>
              <a:t> از بیمه گذار </a:t>
            </a:r>
            <a:endParaRPr lang="en-US" dirty="0"/>
          </a:p>
        </p:txBody>
      </p:sp>
      <p:sp>
        <p:nvSpPr>
          <p:cNvPr id="3" name="Content Placeholder 2">
            <a:extLst>
              <a:ext uri="{FF2B5EF4-FFF2-40B4-BE49-F238E27FC236}">
                <a16:creationId xmlns:a16="http://schemas.microsoft.com/office/drawing/2014/main" id="{8E3D0B69-7A7F-4790-B6EA-8A58C0FA8FEC}"/>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درج هرگونه شرط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گذار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مزاياي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كمتر</a:t>
            </a:r>
            <a:r>
              <a:rPr lang="fa-IR" sz="1800" b="0" i="0" u="none" strike="noStrike" dirty="0">
                <a:solidFill>
                  <a:srgbClr val="000000"/>
                </a:solidFill>
                <a:effectLst/>
                <a:latin typeface="B Nazanin" panose="00000400000000000000" pitchFamily="2" charset="-78"/>
                <a:cs typeface="B Nazanin" panose="00000400000000000000" pitchFamily="2" charset="-78"/>
              </a:rPr>
              <a:t>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مزاياي</a:t>
            </a:r>
            <a:r>
              <a:rPr lang="fa-IR" sz="1800" b="0" i="0" u="none" strike="noStrike" dirty="0">
                <a:solidFill>
                  <a:srgbClr val="000000"/>
                </a:solidFill>
                <a:effectLst/>
                <a:latin typeface="B Nazanin" panose="00000400000000000000" pitchFamily="2" charset="-78"/>
                <a:cs typeface="B Nazanin" panose="00000400000000000000" pitchFamily="2" charset="-78"/>
              </a:rPr>
              <a:t> مندرج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مقرر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درج شرط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تعليق</a:t>
            </a:r>
            <a:r>
              <a:rPr lang="fa-IR" sz="1800" b="0" i="0" u="none" strike="noStrike" dirty="0">
                <a:solidFill>
                  <a:srgbClr val="000000"/>
                </a:solidFill>
                <a:effectLst/>
                <a:latin typeface="B Nazanin" panose="00000400000000000000" pitchFamily="2" charset="-78"/>
                <a:cs typeface="B Nazanin" panose="00000400000000000000" pitchFamily="2" charset="-78"/>
              </a:rPr>
              <a:t> تعهدات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در قرارداد به هر </a:t>
            </a:r>
            <a:r>
              <a:rPr lang="fa-IR" sz="1800" b="0" i="0" u="none" strike="noStrike" dirty="0" err="1">
                <a:solidFill>
                  <a:srgbClr val="000000"/>
                </a:solidFill>
                <a:effectLst/>
                <a:latin typeface="B Nazanin" panose="00000400000000000000" pitchFamily="2" charset="-78"/>
                <a:cs typeface="B Nazanin" panose="00000400000000000000" pitchFamily="2" charset="-78"/>
              </a:rPr>
              <a:t>نحوي</a:t>
            </a:r>
            <a:r>
              <a:rPr lang="fa-IR" sz="1800" b="0" i="0" u="none" strike="noStrike" dirty="0">
                <a:solidFill>
                  <a:srgbClr val="000000"/>
                </a:solidFill>
                <a:effectLst/>
                <a:latin typeface="B Nazanin" panose="00000400000000000000" pitchFamily="2" charset="-78"/>
                <a:cs typeface="B Nazanin" panose="00000400000000000000" pitchFamily="2" charset="-78"/>
              </a:rPr>
              <a:t>، باطل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بلااثر</a:t>
            </a:r>
            <a:r>
              <a:rPr lang="fa-IR" sz="1800" b="0" i="0" u="none" strike="noStrike" dirty="0">
                <a:solidFill>
                  <a:srgbClr val="000000"/>
                </a:solidFill>
                <a:effectLst/>
                <a:latin typeface="B Nazanin" panose="00000400000000000000" pitchFamily="2" charset="-78"/>
                <a:cs typeface="B Nazanin" panose="00000400000000000000" pitchFamily="2" charset="-78"/>
              </a:rPr>
              <a:t> است. بطلان شرط سبب بطلان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نمي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a:t>
            </a:r>
          </a:p>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همچنين</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a:solidFill>
                  <a:srgbClr val="000000"/>
                </a:solidFill>
                <a:effectLst/>
                <a:latin typeface="B Nazanin" panose="00000400000000000000" pitchFamily="2" charset="-78"/>
                <a:cs typeface="B Nazanin" panose="00000400000000000000" pitchFamily="2" charset="-78"/>
              </a:rPr>
              <a:t>اخذ هرگونه رضايتنامه از زيان ديده توسط بيمه گر و صندوق مبني بر رضايت به پرداخت خسارت كمتر از مزاياي مندرج در اين</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a:solidFill>
                  <a:srgbClr val="000000"/>
                </a:solidFill>
                <a:effectLst/>
                <a:latin typeface="B Nazanin" panose="00000400000000000000" pitchFamily="2" charset="-78"/>
                <a:cs typeface="B Nazanin" panose="00000400000000000000" pitchFamily="2" charset="-78"/>
              </a:rPr>
              <a:t>قانون ممنوع است و چنين رضايتنامه اي بلااثر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است.</a:t>
            </a:r>
            <a:r>
              <a:rPr lang="fa-IR" dirty="0" smtClean="0"/>
              <a:t> </a:t>
            </a:r>
            <a:endParaRPr lang="en-US" dirty="0"/>
          </a:p>
        </p:txBody>
      </p:sp>
    </p:spTree>
    <p:extLst>
      <p:ext uri="{BB962C8B-B14F-4D97-AF65-F5344CB8AC3E}">
        <p14:creationId xmlns:p14="http://schemas.microsoft.com/office/powerpoint/2010/main" val="34607238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BA47-47C4-4AE2-AE70-D85CBF53FB04}"/>
              </a:ext>
            </a:extLst>
          </p:cNvPr>
          <p:cNvSpPr>
            <a:spLocks noGrp="1"/>
          </p:cNvSpPr>
          <p:nvPr>
            <p:ph type="title"/>
          </p:nvPr>
        </p:nvSpPr>
        <p:spPr>
          <a:xfrm>
            <a:off x="2589212" y="852710"/>
            <a:ext cx="8911687" cy="1280890"/>
          </a:xfrm>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12)</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تعهد ریالی بیمه گر</a:t>
            </a:r>
            <a:r>
              <a:rPr lang="fa-IR" dirty="0"/>
              <a:t> </a:t>
            </a:r>
            <a:endParaRPr lang="en-US" dirty="0"/>
          </a:p>
        </p:txBody>
      </p:sp>
      <p:sp>
        <p:nvSpPr>
          <p:cNvPr id="3" name="Content Placeholder 2">
            <a:extLst>
              <a:ext uri="{FF2B5EF4-FFF2-40B4-BE49-F238E27FC236}">
                <a16:creationId xmlns:a16="http://schemas.microsoft.com/office/drawing/2014/main" id="{3C96EAAB-9227-4EBC-A770-B4BA5E15FF12}"/>
              </a:ext>
            </a:extLst>
          </p:cNvPr>
          <p:cNvSpPr>
            <a:spLocks noGrp="1"/>
          </p:cNvSpPr>
          <p:nvPr>
            <p:ph idx="1"/>
          </p:nvPr>
        </p:nvSpPr>
        <p:spPr/>
        <p:txBody>
          <a:bodyPr>
            <a:normAutofit/>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تعهد </a:t>
            </a:r>
            <a:r>
              <a:rPr lang="fa-IR" sz="1800" b="0" i="0" u="none" strike="noStrike" dirty="0" err="1">
                <a:solidFill>
                  <a:srgbClr val="000000"/>
                </a:solidFill>
                <a:effectLst/>
                <a:latin typeface="B Nazanin" panose="00000400000000000000" pitchFamily="2" charset="-78"/>
                <a:cs typeface="B Nazanin" panose="00000400000000000000" pitchFamily="2" charset="-78"/>
              </a:rPr>
              <a:t>ريالي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در قبال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ديدگان</a:t>
            </a:r>
            <a:r>
              <a:rPr lang="fa-IR" sz="1800" b="0" i="0" u="none" strike="noStrike" dirty="0">
                <a:solidFill>
                  <a:srgbClr val="000000"/>
                </a:solidFill>
                <a:effectLst/>
                <a:latin typeface="B Nazanin" panose="00000400000000000000" pitchFamily="2" charset="-78"/>
                <a:cs typeface="B Nazanin" panose="00000400000000000000" pitchFamily="2" charset="-78"/>
              </a:rPr>
              <a:t> داخل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مسبب حادثه، برابر حاصل ضرب </a:t>
            </a:r>
            <a:r>
              <a:rPr lang="fa-IR" sz="1800" b="0" i="0" u="none" strike="noStrike" dirty="0" err="1">
                <a:solidFill>
                  <a:srgbClr val="000000"/>
                </a:solidFill>
                <a:effectLst/>
                <a:latin typeface="B Nazanin" panose="00000400000000000000" pitchFamily="2" charset="-78"/>
                <a:cs typeface="B Nazanin" panose="00000400000000000000" pitchFamily="2" charset="-78"/>
              </a:rPr>
              <a:t>ظرفيت</a:t>
            </a:r>
            <a:r>
              <a:rPr lang="fa-IR" sz="1800" b="0" i="0" u="none" strike="noStrike" dirty="0">
                <a:solidFill>
                  <a:srgbClr val="000000"/>
                </a:solidFill>
                <a:effectLst/>
                <a:latin typeface="B Nazanin" panose="00000400000000000000" pitchFamily="2" charset="-78"/>
                <a:cs typeface="B Nazanin" panose="00000400000000000000" pitchFamily="2" charset="-78"/>
              </a:rPr>
              <a:t> مجاز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در سقف تعهدات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است. در مواردي كه به علت عدم رعايت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ظرفيت</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مجاز </a:t>
            </a:r>
            <a:r>
              <a:rPr lang="fa-IR" sz="1800" b="0" i="0" u="none" strike="noStrike" dirty="0">
                <a:solidFill>
                  <a:srgbClr val="000000"/>
                </a:solidFill>
                <a:effectLst/>
                <a:latin typeface="B Nazanin" panose="00000400000000000000" pitchFamily="2" charset="-78"/>
                <a:cs typeface="B Nazanin" panose="00000400000000000000" pitchFamily="2" charset="-78"/>
              </a:rPr>
              <a:t>وسيله نقليه، مجموع خسارات بدني زيان ديدگان وسيله نقليه مقصر حادثه بيش از سقف مذكور باشد مبلغ خسارت مورد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تعهد بيمه </a:t>
            </a:r>
            <a:r>
              <a:rPr lang="fa-IR" sz="1800" b="0" i="0" u="none" strike="noStrike" dirty="0">
                <a:solidFill>
                  <a:srgbClr val="000000"/>
                </a:solidFill>
                <a:effectLst/>
                <a:latin typeface="B Nazanin" panose="00000400000000000000" pitchFamily="2" charset="-78"/>
                <a:cs typeface="B Nazanin" panose="00000400000000000000" pitchFamily="2" charset="-78"/>
              </a:rPr>
              <a:t>گر به نسبت خسارت وارده به هر يك از زيان ديدگان بين آنان تسهيم مي گردد و مابه التفاوت خسارت بدني هر يك از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زيان</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ديدگان </a:t>
            </a:r>
            <a:r>
              <a:rPr lang="fa-IR" sz="1800" b="0" i="0" u="none" strike="noStrike" dirty="0">
                <a:solidFill>
                  <a:srgbClr val="000000"/>
                </a:solidFill>
                <a:effectLst/>
                <a:latin typeface="B Nazanin" panose="00000400000000000000" pitchFamily="2" charset="-78"/>
                <a:cs typeface="B Nazanin" panose="00000400000000000000" pitchFamily="2" charset="-78"/>
              </a:rPr>
              <a:t>توسط صندوق تأمين خسارت هاي بدني وفق مقررات مربوط پرداخت و مطابق مقررات اين قانون از مسبب حادثه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بازيافت</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مي </a:t>
            </a:r>
            <a:r>
              <a:rPr lang="fa-IR" sz="1800" b="0" i="0" u="none" strike="noStrike" dirty="0">
                <a:solidFill>
                  <a:srgbClr val="000000"/>
                </a:solidFill>
                <a:effectLst/>
                <a:latin typeface="B Nazanin" panose="00000400000000000000" pitchFamily="2" charset="-78"/>
                <a:cs typeface="B Nazanin" panose="00000400000000000000" pitchFamily="2" charset="-78"/>
              </a:rPr>
              <a:t>شود. ميزان ظرفيت مجاز وسايل نقليه با توجه به نوع و كاربري آنها به موجب آيين نامه اي خواهد بود كه توسط وزارت كشور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با همكاري </a:t>
            </a:r>
            <a:r>
              <a:rPr lang="fa-IR" sz="1800" b="0" i="0" u="none" strike="noStrike" dirty="0">
                <a:solidFill>
                  <a:srgbClr val="000000"/>
                </a:solidFill>
                <a:effectLst/>
                <a:latin typeface="B Nazanin" panose="00000400000000000000" pitchFamily="2" charset="-78"/>
                <a:cs typeface="B Nazanin" panose="00000400000000000000" pitchFamily="2" charset="-78"/>
              </a:rPr>
              <a:t>وزارتخانه هاي صنعت، معدن و تجارت و راه و شهرسازي و بيمه مركزي تهيه مي شود و به تصويب هيأت وزيران مي رسد.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در هر صورت تعداد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جنين</a:t>
            </a:r>
            <a:r>
              <a:rPr lang="fa-IR" sz="1800" b="0" i="0" u="none" strike="noStrike" dirty="0">
                <a:solidFill>
                  <a:srgbClr val="000000"/>
                </a:solidFill>
                <a:effectLst/>
                <a:latin typeface="B Nazanin" panose="00000400000000000000" pitchFamily="2" charset="-78"/>
                <a:cs typeface="B Nazanin" panose="00000400000000000000" pitchFamily="2" charset="-78"/>
              </a:rPr>
              <a:t> و اطفال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دوسال</a:t>
            </a:r>
            <a:r>
              <a:rPr lang="fa-IR" sz="1800" b="0" i="0" u="none" strike="noStrike" dirty="0">
                <a:solidFill>
                  <a:srgbClr val="000000"/>
                </a:solidFill>
                <a:effectLst/>
                <a:latin typeface="B Nazanin" panose="00000400000000000000" pitchFamily="2" charset="-78"/>
                <a:cs typeface="B Nazanin" panose="00000400000000000000" pitchFamily="2" charset="-78"/>
              </a:rPr>
              <a:t> داخل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ظرفيت</a:t>
            </a:r>
            <a:r>
              <a:rPr lang="fa-IR" sz="1800" b="0" i="0" u="none" strike="noStrike" dirty="0">
                <a:solidFill>
                  <a:srgbClr val="000000"/>
                </a:solidFill>
                <a:effectLst/>
                <a:latin typeface="B Nazanin" panose="00000400000000000000" pitchFamily="2" charset="-78"/>
                <a:cs typeface="B Nazanin" panose="00000400000000000000" pitchFamily="2" charset="-78"/>
              </a:rPr>
              <a:t> مجاز خودرو اضافه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تعهد </a:t>
            </a:r>
            <a:r>
              <a:rPr lang="fa-IR" sz="1800" b="0" i="0" u="none" strike="noStrike" dirty="0" err="1">
                <a:solidFill>
                  <a:srgbClr val="000000"/>
                </a:solidFill>
                <a:effectLst/>
                <a:latin typeface="B Nazanin" panose="00000400000000000000" pitchFamily="2" charset="-78"/>
                <a:cs typeface="B Nazanin" panose="00000400000000000000" pitchFamily="2" charset="-78"/>
              </a:rPr>
              <a:t>ريالي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در قبال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ديدگان</a:t>
            </a:r>
            <a:r>
              <a:rPr lang="fa-IR" sz="1800" b="0" i="0" u="none" strike="noStrike" dirty="0">
                <a:solidFill>
                  <a:srgbClr val="000000"/>
                </a:solidFill>
                <a:effectLst/>
                <a:latin typeface="B Nazanin" panose="00000400000000000000" pitchFamily="2" charset="-78"/>
                <a:cs typeface="B Nazanin" panose="00000400000000000000" pitchFamily="2" charset="-78"/>
              </a:rPr>
              <a:t> خارج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مسبب حادثه ده برابر سقف تعهدات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باشد. در مواردي كه مجموع خسارات بدني زيان ديدگان خارج از وسيله نقليه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مسبب حادثه </a:t>
            </a:r>
            <a:r>
              <a:rPr lang="fa-IR" sz="1800" b="0" i="0" u="none" strike="noStrike" dirty="0">
                <a:solidFill>
                  <a:srgbClr val="000000"/>
                </a:solidFill>
                <a:effectLst/>
                <a:latin typeface="B Nazanin" panose="00000400000000000000" pitchFamily="2" charset="-78"/>
                <a:cs typeface="B Nazanin" panose="00000400000000000000" pitchFamily="2" charset="-78"/>
              </a:rPr>
              <a:t>بيش از سقف مذكور باشد مبلغ خسارت مورد تعهد بيمه گر به نسبت خسارت واردشده به هر يك از زيان ديدگان بين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آنان تسهيم </a:t>
            </a:r>
            <a:r>
              <a:rPr lang="fa-IR" sz="1800" b="0" i="0" u="none" strike="noStrike" dirty="0">
                <a:solidFill>
                  <a:srgbClr val="000000"/>
                </a:solidFill>
                <a:effectLst/>
                <a:latin typeface="B Nazanin" panose="00000400000000000000" pitchFamily="2" charset="-78"/>
                <a:cs typeface="B Nazanin" panose="00000400000000000000" pitchFamily="2" charset="-78"/>
              </a:rPr>
              <a:t>مي گردد و مابه التفاوت خسارت بدني هر يك از زيان ديدگان توسط صندوق تأمين خسارت هاي بدني وفق مقررات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مربوط پرداخت </a:t>
            </a:r>
            <a:r>
              <a:rPr lang="fa-IR" sz="1800" b="0" i="0" u="none" strike="noStrike" dirty="0">
                <a:solidFill>
                  <a:srgbClr val="000000"/>
                </a:solidFill>
                <a:effectLst/>
                <a:latin typeface="B Nazanin" panose="00000400000000000000" pitchFamily="2" charset="-78"/>
                <a:cs typeface="B Nazanin" panose="00000400000000000000" pitchFamily="2" charset="-78"/>
              </a:rPr>
              <a:t>مي شود.</a:t>
            </a:r>
            <a:r>
              <a:rPr lang="fa-IR" dirty="0"/>
              <a:t> </a:t>
            </a:r>
            <a:endParaRPr lang="en-US" dirty="0"/>
          </a:p>
        </p:txBody>
      </p:sp>
    </p:spTree>
    <p:extLst>
      <p:ext uri="{BB962C8B-B14F-4D97-AF65-F5344CB8AC3E}">
        <p14:creationId xmlns:p14="http://schemas.microsoft.com/office/powerpoint/2010/main" val="30568756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8553" y="374073"/>
            <a:ext cx="9576059" cy="6251171"/>
          </a:xfrm>
        </p:spPr>
        <p:txBody>
          <a:bodyPr/>
          <a:lstStyle/>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endParaRPr lang="fa-IR" dirty="0"/>
          </a:p>
          <a:p>
            <a:pPr marL="0" indent="0" algn="ctr">
              <a:buNone/>
            </a:pPr>
            <a:r>
              <a:rPr lang="fa-IR" sz="7200" b="1" dirty="0" smtClean="0">
                <a:cs typeface="B Nazanin" panose="00000400000000000000" pitchFamily="2" charset="-78"/>
              </a:rPr>
              <a:t>   بیمه نامه های اتومبیل</a:t>
            </a:r>
            <a:endParaRPr lang="fa-IR" sz="7200" b="1" dirty="0">
              <a:cs typeface="B Nazanin" panose="00000400000000000000" pitchFamily="2" charset="-78"/>
            </a:endParaRPr>
          </a:p>
        </p:txBody>
      </p:sp>
    </p:spTree>
    <p:extLst>
      <p:ext uri="{BB962C8B-B14F-4D97-AF65-F5344CB8AC3E}">
        <p14:creationId xmlns:p14="http://schemas.microsoft.com/office/powerpoint/2010/main" val="31830061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ED4A-1E7A-4DDF-AB02-FE1EE6A1D5C9}"/>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13)</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یوم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الاداء</a:t>
            </a:r>
            <a:r>
              <a:rPr lang="fa-IR" sz="1800" b="0" i="0" u="none" strike="noStrike" dirty="0">
                <a:solidFill>
                  <a:srgbClr val="000000"/>
                </a:solidFill>
                <a:effectLst/>
                <a:latin typeface="B Nazanin" panose="00000400000000000000" pitchFamily="2" charset="-78"/>
                <a:cs typeface="B Nazanin" panose="00000400000000000000" pitchFamily="2" charset="-78"/>
              </a:rPr>
              <a:t> بودن خسارت متعلق به شخص ثالث زیان دیده</a:t>
            </a:r>
            <a:r>
              <a:rPr lang="fa-IR" dirty="0"/>
              <a:t> </a:t>
            </a:r>
            <a:endParaRPr lang="en-US" dirty="0"/>
          </a:p>
        </p:txBody>
      </p:sp>
      <p:sp>
        <p:nvSpPr>
          <p:cNvPr id="3" name="Content Placeholder 2">
            <a:extLst>
              <a:ext uri="{FF2B5EF4-FFF2-40B4-BE49-F238E27FC236}">
                <a16:creationId xmlns:a16="http://schemas.microsoft.com/office/drawing/2014/main" id="{A4950534-E3C9-4CA3-81D7-7DB0C933E87E}"/>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حسب مورد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مكلفند</a:t>
            </a:r>
            <a:r>
              <a:rPr lang="fa-IR" sz="1800" b="0" i="0" u="none" strike="noStrike" dirty="0">
                <a:solidFill>
                  <a:srgbClr val="000000"/>
                </a:solidFill>
                <a:effectLst/>
                <a:latin typeface="B Nazanin" panose="00000400000000000000" pitchFamily="2" charset="-78"/>
                <a:cs typeface="B Nazanin" panose="00000400000000000000" pitchFamily="2" charset="-78"/>
              </a:rPr>
              <a:t>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تعلق گرفته به شخص ثالث را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قيمت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يوم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الاداء</a:t>
            </a:r>
            <a:r>
              <a:rPr lang="fa-IR" sz="1800" b="0" i="0" u="none" strike="noStrike" dirty="0">
                <a:solidFill>
                  <a:srgbClr val="000000"/>
                </a:solidFill>
                <a:effectLst/>
                <a:latin typeface="B Nazanin" panose="00000400000000000000" pitchFamily="2" charset="-78"/>
                <a:cs typeface="B Nazanin" panose="00000400000000000000" pitchFamily="2" charset="-78"/>
              </a:rPr>
              <a:t> و با </a:t>
            </a:r>
            <a:r>
              <a:rPr lang="fa-IR" sz="1800" b="0" i="0" u="none" strike="noStrike" dirty="0" err="1">
                <a:solidFill>
                  <a:srgbClr val="000000"/>
                </a:solidFill>
                <a:effectLst/>
                <a:latin typeface="B Nazanin" panose="00000400000000000000" pitchFamily="2" charset="-78"/>
                <a:cs typeface="B Nazanin" panose="00000400000000000000" pitchFamily="2" charset="-78"/>
              </a:rPr>
              <a:t>رعايت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قانون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ساير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قوانين</a:t>
            </a:r>
            <a:r>
              <a:rPr lang="fa-IR" sz="1800" b="0" i="0" u="none" strike="noStrike" dirty="0">
                <a:solidFill>
                  <a:srgbClr val="000000"/>
                </a:solidFill>
                <a:effectLst/>
                <a:latin typeface="B Nazanin" panose="00000400000000000000" pitchFamily="2" charset="-78"/>
                <a:cs typeface="B Nazanin" panose="00000400000000000000" pitchFamily="2" charset="-78"/>
              </a:rPr>
              <a:t> و مقررات مربوط پرداخت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كنند</a:t>
            </a:r>
            <a:r>
              <a:rPr lang="fa-IR" sz="1800" b="0" i="0" u="none" strike="noStrike" dirty="0">
                <a:solidFill>
                  <a:srgbClr val="000000"/>
                </a:solidFill>
                <a:effectLst/>
                <a:latin typeface="B Nazanin" panose="00000400000000000000" pitchFamily="2" charset="-78"/>
                <a:cs typeface="B Nazanin" panose="00000400000000000000" pitchFamily="2" charset="-78"/>
              </a:rPr>
              <a:t>. بيمه گر، در صورتي كه خسارت بدني كه به زيان ديده پرداخت نموده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بيشتر</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از </a:t>
            </a:r>
            <a:r>
              <a:rPr lang="fa-IR" sz="1800" b="0" i="0" u="none" strike="noStrike" dirty="0">
                <a:solidFill>
                  <a:srgbClr val="000000"/>
                </a:solidFill>
                <a:effectLst/>
                <a:latin typeface="B Nazanin" panose="00000400000000000000" pitchFamily="2" charset="-78"/>
                <a:cs typeface="B Nazanin" panose="00000400000000000000" pitchFamily="2" charset="-78"/>
              </a:rPr>
              <a:t>تعهد وي باشد، مي تواند نسبت به مازاد پرداختي، به صندوق رجوع يا در صورت موافقت صندوق در</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حسابهاي فيمابين منظور كند مشروط بر اينكه افزايش مبلغ قابل پرداخت بابت ديه منتسب به تأخير بيمه گر نباشد.</a:t>
            </a:r>
            <a:r>
              <a:rPr lang="fa-IR" dirty="0"/>
              <a:t> </a:t>
            </a:r>
            <a:endParaRPr lang="en-US" dirty="0"/>
          </a:p>
        </p:txBody>
      </p:sp>
    </p:spTree>
    <p:extLst>
      <p:ext uri="{BB962C8B-B14F-4D97-AF65-F5344CB8AC3E}">
        <p14:creationId xmlns:p14="http://schemas.microsoft.com/office/powerpoint/2010/main" val="18641756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95D1-F732-47E8-BCD4-CE96DDDB4883}"/>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14)</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درصورتی که علت اصلی وقوع حادثه یکی از تخلفات رانندگی حادثه ساز باشد</a:t>
            </a:r>
            <a:r>
              <a:rPr lang="fa-IR" dirty="0"/>
              <a:t> </a:t>
            </a:r>
            <a:endParaRPr lang="en-US" dirty="0"/>
          </a:p>
        </p:txBody>
      </p:sp>
      <p:sp>
        <p:nvSpPr>
          <p:cNvPr id="3" name="Content Placeholder 2">
            <a:extLst>
              <a:ext uri="{FF2B5EF4-FFF2-40B4-BE49-F238E27FC236}">
                <a16:creationId xmlns:a16="http://schemas.microsoft.com/office/drawing/2014/main" id="{F38A71B3-3672-4076-8F11-0C3DCB95FD0E}"/>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 حوادث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منجر به جرح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فوت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به استناد گزارش </a:t>
            </a:r>
            <a:r>
              <a:rPr lang="fa-IR" sz="1800" b="0" i="0" u="none" strike="noStrike" dirty="0" err="1">
                <a:solidFill>
                  <a:srgbClr val="000000"/>
                </a:solidFill>
                <a:effectLst/>
                <a:latin typeface="B Nazanin" panose="00000400000000000000" pitchFamily="2" charset="-78"/>
                <a:cs typeface="B Nazanin" panose="00000400000000000000" pitchFamily="2" charset="-78"/>
              </a:rPr>
              <a:t>كارشناس</a:t>
            </a:r>
            <a:r>
              <a:rPr lang="fa-IR" sz="1800" b="0" i="0" u="none" strike="noStrike" dirty="0">
                <a:solidFill>
                  <a:srgbClr val="000000"/>
                </a:solidFill>
                <a:effectLst/>
                <a:latin typeface="B Nazanin" panose="00000400000000000000" pitchFamily="2" charset="-78"/>
                <a:cs typeface="B Nazanin" panose="00000400000000000000" pitchFamily="2" charset="-78"/>
              </a:rPr>
              <a:t> تصادفات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راهنمايي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پليس</a:t>
            </a:r>
            <a:r>
              <a:rPr lang="fa-IR" sz="1800" b="0" i="0" u="none" strike="noStrike" dirty="0">
                <a:solidFill>
                  <a:srgbClr val="000000"/>
                </a:solidFill>
                <a:effectLst/>
                <a:latin typeface="B Nazanin" panose="00000400000000000000" pitchFamily="2" charset="-78"/>
                <a:cs typeface="B Nazanin" panose="00000400000000000000" pitchFamily="2" charset="-78"/>
              </a:rPr>
              <a:t> راه، علت</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اصلي</a:t>
            </a:r>
            <a:r>
              <a:rPr lang="fa-IR" sz="1800" b="0" i="0" u="none" strike="noStrike" dirty="0">
                <a:solidFill>
                  <a:srgbClr val="000000"/>
                </a:solidFill>
                <a:effectLst/>
                <a:latin typeface="B Nazanin" panose="00000400000000000000" pitchFamily="2" charset="-78"/>
                <a:cs typeface="B Nazanin" panose="00000400000000000000" pitchFamily="2" charset="-78"/>
              </a:rPr>
              <a:t> وقوع تصادف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يكي</a:t>
            </a:r>
            <a:r>
              <a:rPr lang="fa-IR" sz="1800" b="0" i="0" u="none" strike="noStrike" dirty="0">
                <a:solidFill>
                  <a:srgbClr val="000000"/>
                </a:solidFill>
                <a:effectLst/>
                <a:latin typeface="B Nazanin" panose="00000400000000000000" pitchFamily="2" charset="-78"/>
                <a:cs typeface="B Nazanin" panose="00000400000000000000" pitchFamily="2" charset="-78"/>
              </a:rPr>
              <a:t> از تخلفات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حادثه ساز باشد،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را بدون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هيچ</a:t>
            </a:r>
            <a:r>
              <a:rPr lang="fa-IR" sz="1800" b="0" i="0" u="none" strike="noStrike" dirty="0">
                <a:solidFill>
                  <a:srgbClr val="000000"/>
                </a:solidFill>
                <a:effectLst/>
                <a:latin typeface="B Nazanin" panose="00000400000000000000" pitchFamily="2" charset="-78"/>
                <a:cs typeface="B Nazanin" panose="00000400000000000000" pitchFamily="2" charset="-78"/>
              </a:rPr>
              <a:t> شرط و اخذ</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تضمين</a:t>
            </a:r>
            <a:r>
              <a:rPr lang="fa-IR" sz="1800" b="0" i="0" u="none" strike="noStrike" dirty="0">
                <a:solidFill>
                  <a:srgbClr val="000000"/>
                </a:solidFill>
                <a:effectLst/>
                <a:latin typeface="B Nazanin" panose="00000400000000000000" pitchFamily="2" charset="-78"/>
                <a:cs typeface="B Nazanin" panose="00000400000000000000" pitchFamily="2" charset="-78"/>
              </a:rPr>
              <a:t> پرداخت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و پس از آن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تواند به شرح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بازيافت</a:t>
            </a:r>
            <a:r>
              <a:rPr lang="fa-IR" sz="1800" b="0" i="0" u="none" strike="noStrike" dirty="0">
                <a:solidFill>
                  <a:srgbClr val="000000"/>
                </a:solidFill>
                <a:effectLst/>
                <a:latin typeface="B Nazanin" panose="00000400000000000000" pitchFamily="2" charset="-78"/>
                <a:cs typeface="B Nazanin" panose="00000400000000000000" pitchFamily="2" charset="-78"/>
              </a:rPr>
              <a:t> به مسبب حادثه مراجعه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الف -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اولين</a:t>
            </a:r>
            <a:r>
              <a:rPr lang="fa-IR" sz="1800" b="0" i="0" u="none" strike="noStrike" dirty="0">
                <a:solidFill>
                  <a:srgbClr val="000000"/>
                </a:solidFill>
                <a:effectLst/>
                <a:latin typeface="B Nazanin" panose="00000400000000000000" pitchFamily="2" charset="-78"/>
                <a:cs typeface="B Nazanin" panose="00000400000000000000" pitchFamily="2" charset="-78"/>
              </a:rPr>
              <a:t> حادثه : معادل 2/5% از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مالي</a:t>
            </a:r>
            <a:r>
              <a:rPr lang="fa-IR" sz="1800" b="0" i="0" u="none" strike="noStrike" dirty="0">
                <a:solidFill>
                  <a:srgbClr val="000000"/>
                </a:solidFill>
                <a:effectLst/>
                <a:latin typeface="B Nazanin" panose="00000400000000000000" pitchFamily="2" charset="-78"/>
                <a:cs typeface="B Nazanin" panose="00000400000000000000" pitchFamily="2" charset="-78"/>
              </a:rPr>
              <a:t> پرداخت شده</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 -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دومين</a:t>
            </a:r>
            <a:r>
              <a:rPr lang="fa-IR" sz="1800" b="0" i="0" u="none" strike="noStrike" dirty="0">
                <a:solidFill>
                  <a:srgbClr val="000000"/>
                </a:solidFill>
                <a:effectLst/>
                <a:latin typeface="B Nazanin" panose="00000400000000000000" pitchFamily="2" charset="-78"/>
                <a:cs typeface="B Nazanin" panose="00000400000000000000" pitchFamily="2" charset="-78"/>
              </a:rPr>
              <a:t> حادثه : معادل 5%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مالي</a:t>
            </a:r>
            <a:r>
              <a:rPr lang="fa-IR" sz="1800" b="0" i="0" u="none" strike="noStrike" dirty="0">
                <a:solidFill>
                  <a:srgbClr val="000000"/>
                </a:solidFill>
                <a:effectLst/>
                <a:latin typeface="B Nazanin" panose="00000400000000000000" pitchFamily="2" charset="-78"/>
                <a:cs typeface="B Nazanin" panose="00000400000000000000" pitchFamily="2" charset="-78"/>
              </a:rPr>
              <a:t> پرداخت شده</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 -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سومين</a:t>
            </a:r>
            <a:r>
              <a:rPr lang="fa-IR" sz="1800" b="0" i="0" u="none" strike="noStrike" dirty="0">
                <a:solidFill>
                  <a:srgbClr val="000000"/>
                </a:solidFill>
                <a:effectLst/>
                <a:latin typeface="B Nazanin" panose="00000400000000000000" pitchFamily="2" charset="-78"/>
                <a:cs typeface="B Nazanin" panose="00000400000000000000" pitchFamily="2" charset="-78"/>
              </a:rPr>
              <a:t> حادثه : معادل 10% از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مالي</a:t>
            </a:r>
            <a:r>
              <a:rPr lang="fa-IR" sz="1800" b="0" i="0" u="none" strike="noStrike" dirty="0">
                <a:solidFill>
                  <a:srgbClr val="000000"/>
                </a:solidFill>
                <a:effectLst/>
                <a:latin typeface="B Nazanin" panose="00000400000000000000" pitchFamily="2" charset="-78"/>
                <a:cs typeface="B Nazanin" panose="00000400000000000000" pitchFamily="2" charset="-78"/>
              </a:rPr>
              <a:t> پرداخت شده</a:t>
            </a:r>
            <a:r>
              <a:rPr lang="fa-IR" dirty="0"/>
              <a:t> </a:t>
            </a:r>
            <a:endParaRPr lang="en-US" dirty="0"/>
          </a:p>
        </p:txBody>
      </p:sp>
    </p:spTree>
    <p:extLst>
      <p:ext uri="{BB962C8B-B14F-4D97-AF65-F5344CB8AC3E}">
        <p14:creationId xmlns:p14="http://schemas.microsoft.com/office/powerpoint/2010/main" val="2272705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66253"/>
            <a:ext cx="8911687" cy="798022"/>
          </a:xfrm>
        </p:spPr>
        <p:txBody>
          <a:bodyPr>
            <a:normAutofit/>
          </a:bodyPr>
          <a:lstStyle/>
          <a:p>
            <a:pPr algn="ctr"/>
            <a:r>
              <a:rPr lang="fa-IR" sz="4000" dirty="0">
                <a:solidFill>
                  <a:srgbClr val="000000"/>
                </a:solidFill>
                <a:latin typeface="B Nazanin" panose="00000400000000000000" pitchFamily="2" charset="-78"/>
                <a:cs typeface="B Nazanin" panose="00000400000000000000" pitchFamily="2" charset="-78"/>
              </a:rPr>
              <a:t>تخلفات رانندگی حادثه ساز</a:t>
            </a:r>
          </a:p>
        </p:txBody>
      </p:sp>
      <p:sp>
        <p:nvSpPr>
          <p:cNvPr id="3" name="Content Placeholder 2"/>
          <p:cNvSpPr>
            <a:spLocks noGrp="1"/>
          </p:cNvSpPr>
          <p:nvPr>
            <p:ph idx="1"/>
          </p:nvPr>
        </p:nvSpPr>
        <p:spPr>
          <a:xfrm>
            <a:off x="1837113" y="964275"/>
            <a:ext cx="9667499" cy="5627717"/>
          </a:xfrm>
        </p:spPr>
        <p:txBody>
          <a:bodyPr>
            <a:normAutofit fontScale="77500" lnSpcReduction="20000"/>
          </a:bodyPr>
          <a:lstStyle/>
          <a:p>
            <a:r>
              <a:rPr lang="fa-IR" sz="2100" dirty="0">
                <a:solidFill>
                  <a:srgbClr val="000000"/>
                </a:solidFill>
                <a:latin typeface="B Nazanin" panose="00000400000000000000" pitchFamily="2" charset="-78"/>
                <a:ea typeface="+mj-ea"/>
                <a:cs typeface="B Nazanin" panose="00000400000000000000" pitchFamily="2" charset="-78"/>
              </a:rPr>
              <a:t>1- هرگونه حرکات نمایشی مانند دور زدن درجا، حرکت بر روی یک چرخ و یا هرگونه حرکات آکروباتی در سطح راهها و خیابانها</a:t>
            </a:r>
          </a:p>
          <a:p>
            <a:r>
              <a:rPr lang="fa-IR" sz="2100" dirty="0">
                <a:solidFill>
                  <a:srgbClr val="000000"/>
                </a:solidFill>
                <a:latin typeface="B Nazanin" panose="00000400000000000000" pitchFamily="2" charset="-78"/>
                <a:ea typeface="+mj-ea"/>
                <a:cs typeface="B Nazanin" panose="00000400000000000000" pitchFamily="2" charset="-78"/>
              </a:rPr>
              <a:t>2- دور زدن در محل ممنوع</a:t>
            </a:r>
          </a:p>
          <a:p>
            <a:r>
              <a:rPr lang="fa-IR" sz="2100" dirty="0">
                <a:solidFill>
                  <a:srgbClr val="000000"/>
                </a:solidFill>
                <a:latin typeface="B Nazanin" panose="00000400000000000000" pitchFamily="2" charset="-78"/>
                <a:ea typeface="+mj-ea"/>
                <a:cs typeface="B Nazanin" panose="00000400000000000000" pitchFamily="2" charset="-78"/>
              </a:rPr>
              <a:t>3- عبور وسایل نقلیه از پیاده‌رو</a:t>
            </a:r>
          </a:p>
          <a:p>
            <a:r>
              <a:rPr lang="fa-IR" sz="2100" dirty="0">
                <a:solidFill>
                  <a:srgbClr val="000000"/>
                </a:solidFill>
                <a:latin typeface="B Nazanin" panose="00000400000000000000" pitchFamily="2" charset="-78"/>
                <a:ea typeface="+mj-ea"/>
                <a:cs typeface="B Nazanin" panose="00000400000000000000" pitchFamily="2" charset="-78"/>
              </a:rPr>
              <a:t>4- نقص سیستم روشنایی وسایل نقلیه به هنگام شب</a:t>
            </a:r>
          </a:p>
          <a:p>
            <a:r>
              <a:rPr lang="fa-IR" sz="2100" dirty="0">
                <a:solidFill>
                  <a:srgbClr val="000000"/>
                </a:solidFill>
                <a:latin typeface="B Nazanin" panose="00000400000000000000" pitchFamily="2" charset="-78"/>
                <a:ea typeface="+mj-ea"/>
                <a:cs typeface="B Nazanin" panose="00000400000000000000" pitchFamily="2" charset="-78"/>
              </a:rPr>
              <a:t>5- عبور از محل ممنوع (ورود ممنوع)</a:t>
            </a:r>
          </a:p>
          <a:p>
            <a:r>
              <a:rPr lang="fa-IR" sz="2100" dirty="0">
                <a:solidFill>
                  <a:srgbClr val="000000"/>
                </a:solidFill>
                <a:latin typeface="B Nazanin" panose="00000400000000000000" pitchFamily="2" charset="-78"/>
                <a:ea typeface="+mj-ea"/>
                <a:cs typeface="B Nazanin" panose="00000400000000000000" pitchFamily="2" charset="-78"/>
              </a:rPr>
              <a:t>6- سبقت غیرمجاز</a:t>
            </a:r>
          </a:p>
          <a:p>
            <a:r>
              <a:rPr lang="fa-IR" sz="2100" dirty="0">
                <a:solidFill>
                  <a:srgbClr val="000000"/>
                </a:solidFill>
                <a:latin typeface="B Nazanin" panose="00000400000000000000" pitchFamily="2" charset="-78"/>
                <a:ea typeface="+mj-ea"/>
                <a:cs typeface="B Nazanin" panose="00000400000000000000" pitchFamily="2" charset="-78"/>
              </a:rPr>
              <a:t>7-  تجاوز از سرعت مجاز</a:t>
            </a:r>
          </a:p>
          <a:p>
            <a:r>
              <a:rPr lang="fa-IR" sz="2100" dirty="0">
                <a:solidFill>
                  <a:srgbClr val="000000"/>
                </a:solidFill>
                <a:latin typeface="B Nazanin" panose="00000400000000000000" pitchFamily="2" charset="-78"/>
                <a:ea typeface="+mj-ea"/>
                <a:cs typeface="B Nazanin" panose="00000400000000000000" pitchFamily="2" charset="-78"/>
              </a:rPr>
              <a:t>8- عبور از چراغ قرمز راهنمایی</a:t>
            </a:r>
          </a:p>
          <a:p>
            <a:r>
              <a:rPr lang="fa-IR" sz="2100" dirty="0">
                <a:solidFill>
                  <a:srgbClr val="000000"/>
                </a:solidFill>
                <a:latin typeface="B Nazanin" panose="00000400000000000000" pitchFamily="2" charset="-78"/>
                <a:ea typeface="+mj-ea"/>
                <a:cs typeface="B Nazanin" panose="00000400000000000000" pitchFamily="2" charset="-78"/>
              </a:rPr>
              <a:t>9- عدم رعایت حق تقدم عبور</a:t>
            </a:r>
          </a:p>
          <a:p>
            <a:r>
              <a:rPr lang="fa-IR" sz="2100" dirty="0">
                <a:solidFill>
                  <a:srgbClr val="000000"/>
                </a:solidFill>
                <a:latin typeface="B Nazanin" panose="00000400000000000000" pitchFamily="2" charset="-78"/>
                <a:ea typeface="+mj-ea"/>
                <a:cs typeface="B Nazanin" panose="00000400000000000000" pitchFamily="2" charset="-78"/>
              </a:rPr>
              <a:t>10- حرکت به طور مارپیچ در راهها</a:t>
            </a:r>
          </a:p>
          <a:p>
            <a:r>
              <a:rPr lang="fa-IR" sz="2100" dirty="0">
                <a:solidFill>
                  <a:srgbClr val="000000"/>
                </a:solidFill>
                <a:latin typeface="B Nazanin" panose="00000400000000000000" pitchFamily="2" charset="-78"/>
                <a:ea typeface="+mj-ea"/>
                <a:cs typeface="B Nazanin" panose="00000400000000000000" pitchFamily="2" charset="-78"/>
              </a:rPr>
              <a:t>11- تجاوز یا انحراف به سمت چپ معابر</a:t>
            </a:r>
          </a:p>
          <a:p>
            <a:r>
              <a:rPr lang="fa-IR" sz="2100" dirty="0">
                <a:solidFill>
                  <a:srgbClr val="000000"/>
                </a:solidFill>
                <a:latin typeface="B Nazanin" panose="00000400000000000000" pitchFamily="2" charset="-78"/>
                <a:ea typeface="+mj-ea"/>
                <a:cs typeface="B Nazanin" panose="00000400000000000000" pitchFamily="2" charset="-78"/>
              </a:rPr>
              <a:t>12- عدم رعایت فاصله مناسب با وسیله نقلیه و یا عدم توجه به جلو</a:t>
            </a:r>
          </a:p>
          <a:p>
            <a:r>
              <a:rPr lang="fa-IR" sz="2100" dirty="0">
                <a:solidFill>
                  <a:srgbClr val="000000"/>
                </a:solidFill>
                <a:latin typeface="B Nazanin" panose="00000400000000000000" pitchFamily="2" charset="-78"/>
                <a:ea typeface="+mj-ea"/>
                <a:cs typeface="B Nazanin" panose="00000400000000000000" pitchFamily="2" charset="-78"/>
              </a:rPr>
              <a:t>13- گردش به چپ یا به راست در محل ممنوع</a:t>
            </a:r>
          </a:p>
          <a:p>
            <a:r>
              <a:rPr lang="fa-IR" sz="2100" dirty="0">
                <a:solidFill>
                  <a:srgbClr val="000000"/>
                </a:solidFill>
                <a:latin typeface="B Nazanin" panose="00000400000000000000" pitchFamily="2" charset="-78"/>
                <a:ea typeface="+mj-ea"/>
                <a:cs typeface="B Nazanin" panose="00000400000000000000" pitchFamily="2" charset="-78"/>
              </a:rPr>
              <a:t>14- روشن نکردن چراغ هنگام شب و در موقع لزوم</a:t>
            </a:r>
          </a:p>
          <a:p>
            <a:r>
              <a:rPr lang="fa-IR" sz="2100" dirty="0">
                <a:solidFill>
                  <a:srgbClr val="000000"/>
                </a:solidFill>
                <a:latin typeface="B Nazanin" panose="00000400000000000000" pitchFamily="2" charset="-78"/>
                <a:ea typeface="+mj-ea"/>
                <a:cs typeface="B Nazanin" panose="00000400000000000000" pitchFamily="2" charset="-78"/>
              </a:rPr>
              <a:t>15- رانندگی با وسیله نقلیه دارای عیب و نقص فنی مؤثر (چراغ، لاستیک، فرمان، ترمز، برف پاک‌کن و زنجیر چرخ)</a:t>
            </a:r>
          </a:p>
          <a:p>
            <a:r>
              <a:rPr lang="fa-IR" sz="2100" dirty="0">
                <a:solidFill>
                  <a:srgbClr val="000000"/>
                </a:solidFill>
                <a:latin typeface="B Nazanin" panose="00000400000000000000" pitchFamily="2" charset="-78"/>
                <a:ea typeface="+mj-ea"/>
                <a:cs typeface="B Nazanin" panose="00000400000000000000" pitchFamily="2" charset="-78"/>
              </a:rPr>
              <a:t>16- عدم رعایت شرایط مندرج در گواهینامه از قبیل استفاده از سمعک، عینک یا تجهیزات خاص</a:t>
            </a:r>
          </a:p>
          <a:p>
            <a:r>
              <a:rPr lang="fa-IR" sz="2100" dirty="0">
                <a:solidFill>
                  <a:srgbClr val="000000"/>
                </a:solidFill>
                <a:latin typeface="B Nazanin" panose="00000400000000000000" pitchFamily="2" charset="-78"/>
                <a:ea typeface="+mj-ea"/>
                <a:cs typeface="B Nazanin" panose="00000400000000000000" pitchFamily="2" charset="-78"/>
              </a:rPr>
              <a:t>17- مصرف مواد روانگردان و مشروبات الکلی</a:t>
            </a:r>
          </a:p>
          <a:p>
            <a:pPr marL="0" indent="0">
              <a:buNone/>
            </a:pPr>
            <a:endParaRPr lang="fa-IR" dirty="0"/>
          </a:p>
        </p:txBody>
      </p:sp>
    </p:spTree>
    <p:extLst>
      <p:ext uri="{BB962C8B-B14F-4D97-AF65-F5344CB8AC3E}">
        <p14:creationId xmlns:p14="http://schemas.microsoft.com/office/powerpoint/2010/main" val="6010923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C569-75E7-4556-928B-10AD4C74D7ED}"/>
              </a:ext>
            </a:extLst>
          </p:cNvPr>
          <p:cNvSpPr>
            <a:spLocks noGrp="1"/>
          </p:cNvSpPr>
          <p:nvPr>
            <p:ph type="title"/>
          </p:nvPr>
        </p:nvSpPr>
        <p:spPr>
          <a:xfrm>
            <a:off x="2592925" y="1081310"/>
            <a:ext cx="8911687" cy="1280890"/>
          </a:xfrm>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15)</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در ۴ مورد بیمه گر مکلف است خسارت زیان دیده را بدون هیچ شرط و اخذ تضمین پرداخت کند </a:t>
            </a:r>
            <a:endParaRPr lang="en-US" dirty="0"/>
          </a:p>
        </p:txBody>
      </p:sp>
      <p:sp>
        <p:nvSpPr>
          <p:cNvPr id="3" name="Content Placeholder 2">
            <a:extLst>
              <a:ext uri="{FF2B5EF4-FFF2-40B4-BE49-F238E27FC236}">
                <a16:creationId xmlns:a16="http://schemas.microsoft.com/office/drawing/2014/main" id="{FAA569CC-C8CC-4008-92E6-8BD48C0D9D02}"/>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 الف - اثبات عمد مسبب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ايجاد</a:t>
            </a:r>
            <a:r>
              <a:rPr lang="fa-IR" sz="1800" b="0" i="0" u="none" strike="noStrike" dirty="0">
                <a:solidFill>
                  <a:srgbClr val="000000"/>
                </a:solidFill>
                <a:effectLst/>
                <a:latin typeface="B Nazanin" panose="00000400000000000000" pitchFamily="2" charset="-78"/>
                <a:cs typeface="B Nazanin" panose="00000400000000000000" pitchFamily="2" charset="-78"/>
              </a:rPr>
              <a:t> حادثه نزد مراجع </a:t>
            </a:r>
            <a:r>
              <a:rPr lang="fa-IR" sz="1800" b="0" i="0" u="none" strike="noStrike" dirty="0" err="1">
                <a:solidFill>
                  <a:srgbClr val="000000"/>
                </a:solidFill>
                <a:effectLst/>
                <a:latin typeface="B Nazanin" panose="00000400000000000000" pitchFamily="2" charset="-78"/>
                <a:cs typeface="B Nazanin" panose="00000400000000000000" pitchFamily="2" charset="-78"/>
              </a:rPr>
              <a:t>قضائي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 -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در حالت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مستي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استعمال مواد مخدر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روانگردان</a:t>
            </a:r>
            <a:r>
              <a:rPr lang="fa-IR" sz="1800" b="0" i="0" u="none" strike="noStrike" dirty="0">
                <a:solidFill>
                  <a:srgbClr val="000000"/>
                </a:solidFill>
                <a:effectLst/>
                <a:latin typeface="B Nazanin" panose="00000400000000000000" pitchFamily="2" charset="-78"/>
                <a:cs typeface="B Nazanin" panose="00000400000000000000" pitchFamily="2" charset="-78"/>
              </a:rPr>
              <a:t> مؤثر در وقوع حادثه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نيروي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انتظامي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پزشكي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قانوني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دادگاه </a:t>
            </a:r>
            <a:r>
              <a:rPr lang="fa-IR" sz="1800" b="0" i="0" u="none" strike="noStrike" dirty="0" err="1">
                <a:solidFill>
                  <a:srgbClr val="000000"/>
                </a:solidFill>
                <a:effectLst/>
                <a:latin typeface="B Nazanin" panose="00000400000000000000" pitchFamily="2" charset="-78"/>
                <a:cs typeface="B Nazanin" panose="00000400000000000000" pitchFamily="2" charset="-78"/>
              </a:rPr>
              <a:t>رسيده</a:t>
            </a:r>
            <a:r>
              <a:rPr lang="fa-IR" sz="1800" b="0" i="0" u="none" strike="noStrike" dirty="0">
                <a:solidFill>
                  <a:srgbClr val="000000"/>
                </a:solidFill>
                <a:effectLst/>
                <a:latin typeface="B Nazanin" panose="00000400000000000000" pitchFamily="2" charset="-78"/>
                <a:cs typeface="B Nazanin" panose="00000400000000000000" pitchFamily="2" charset="-78"/>
              </a:rPr>
              <a:t> باشد.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 - در صورتي كه راننده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مسبب حادثه ، </a:t>
            </a:r>
            <a:r>
              <a:rPr lang="fa-IR" sz="1800" b="0" i="0" u="none" strike="noStrike" dirty="0">
                <a:solidFill>
                  <a:srgbClr val="000000"/>
                </a:solidFill>
                <a:effectLst/>
                <a:latin typeface="B Nazanin" panose="00000400000000000000" pitchFamily="2" charset="-78"/>
                <a:cs typeface="B Nazanin" panose="00000400000000000000" pitchFamily="2" charset="-78"/>
              </a:rPr>
              <a:t>فاقد گواهينامه رانندگي باشد يا گواهينامه او متناسب با نوع وسيله نقليه نباشد.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ت - در صورتي كه راننده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مسبب حادثه ، </a:t>
            </a:r>
            <a:r>
              <a:rPr lang="fa-IR" sz="1800" b="0" i="0" u="none" strike="noStrike" dirty="0">
                <a:solidFill>
                  <a:srgbClr val="000000"/>
                </a:solidFill>
                <a:effectLst/>
                <a:latin typeface="B Nazanin" panose="00000400000000000000" pitchFamily="2" charset="-78"/>
                <a:cs typeface="B Nazanin" panose="00000400000000000000" pitchFamily="2" charset="-78"/>
              </a:rPr>
              <a:t>وسيله نقليه را سرقت كرده يا از مسروقه بودن آن، آگاه باشد.</a:t>
            </a:r>
            <a:r>
              <a:rPr lang="fa-IR" dirty="0"/>
              <a:t> </a:t>
            </a:r>
            <a:endParaRPr lang="en-US" dirty="0"/>
          </a:p>
        </p:txBody>
      </p:sp>
    </p:spTree>
    <p:extLst>
      <p:ext uri="{BB962C8B-B14F-4D97-AF65-F5344CB8AC3E}">
        <p14:creationId xmlns:p14="http://schemas.microsoft.com/office/powerpoint/2010/main" val="11842248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20C6-F06C-4C40-93D4-A137ABB9F264}"/>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16)</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درصورتی که عواملی نظیر نقص راه نبودن یا نقص علائم رانندگی و... در وقوع حادثه موثر باشد</a:t>
            </a:r>
            <a:r>
              <a:rPr lang="fa-IR" dirty="0"/>
              <a:t> </a:t>
            </a:r>
            <a:endParaRPr lang="en-US" dirty="0"/>
          </a:p>
        </p:txBody>
      </p:sp>
      <p:sp>
        <p:nvSpPr>
          <p:cNvPr id="3" name="Content Placeholder 2">
            <a:extLst>
              <a:ext uri="{FF2B5EF4-FFF2-40B4-BE49-F238E27FC236}">
                <a16:creationId xmlns:a16="http://schemas.microsoft.com/office/drawing/2014/main" id="{1702CEFD-D58D-4193-ACFA-C0CD447737D4}"/>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چنانچه به حكم مرجع قضايي اثبات شود، عواملي نظير نقص راه، نبودن يا نقص علائم رانندگي و نقص تجهيزات مربوط</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يا عيب ذاتي وسيله نقليه، يا ايجاد مانع توسط دستگاههاي اجرايي يا هر شخص حقيقي يا حقوقي ديگر در وقوع حادثه مؤثر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بوده</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است</a:t>
            </a:r>
            <a:r>
              <a:rPr lang="fa-IR" sz="1800" b="0" i="0" u="none" strike="noStrike" dirty="0">
                <a:solidFill>
                  <a:srgbClr val="000000"/>
                </a:solidFill>
                <a:effectLst/>
                <a:latin typeface="B Nazanin" panose="00000400000000000000" pitchFamily="2" charset="-78"/>
                <a:cs typeface="B Nazanin" panose="00000400000000000000" pitchFamily="2" charset="-78"/>
              </a:rPr>
              <a:t>، بيمه گر و صندوق پس از پرداخت خسارت زيان ديده مي تواند براي بازيافت به نسبت درجه تقصير كه درصد آن 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حكم</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دادگاه </a:t>
            </a:r>
            <a:r>
              <a:rPr lang="fa-IR" sz="1800" b="0" i="0" u="none" strike="noStrike" dirty="0">
                <a:solidFill>
                  <a:srgbClr val="000000"/>
                </a:solidFill>
                <a:effectLst/>
                <a:latin typeface="B Nazanin" panose="00000400000000000000" pitchFamily="2" charset="-78"/>
                <a:cs typeface="B Nazanin" panose="00000400000000000000" pitchFamily="2" charset="-78"/>
              </a:rPr>
              <a:t>مشخص مي شود به مسببان ذي ربط مراجعه كند. دستگاههاي ذي ربط مجازند مسؤوليت كاركنان خويش را 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قبال مسؤوليت </a:t>
            </a:r>
            <a:r>
              <a:rPr lang="fa-IR" sz="1800" b="0" i="0" u="none" strike="noStrike" dirty="0">
                <a:solidFill>
                  <a:srgbClr val="000000"/>
                </a:solidFill>
                <a:effectLst/>
                <a:latin typeface="B Nazanin" panose="00000400000000000000" pitchFamily="2" charset="-78"/>
                <a:cs typeface="B Nazanin" panose="00000400000000000000" pitchFamily="2" charset="-78"/>
              </a:rPr>
              <a:t>هاي موضوع اين ماده از محل اعتبارات جاري و تملك دارايي هاي سرمايه اي تحت اختيار، بيمه كنند.</a:t>
            </a:r>
            <a:r>
              <a:rPr lang="fa-IR" dirty="0"/>
              <a:t> </a:t>
            </a:r>
            <a:endParaRPr lang="en-US" dirty="0"/>
          </a:p>
        </p:txBody>
      </p:sp>
    </p:spTree>
    <p:extLst>
      <p:ext uri="{BB962C8B-B14F-4D97-AF65-F5344CB8AC3E}">
        <p14:creationId xmlns:p14="http://schemas.microsoft.com/office/powerpoint/2010/main" val="24078626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1A05-7D78-4B48-93F0-F5053961543A}"/>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17)</a:t>
            </a:r>
            <a:r>
              <a:rPr lang="fa-IR" dirty="0"/>
              <a:t/>
            </a:r>
            <a:br>
              <a:rPr lang="fa-IR" dirty="0"/>
            </a:br>
            <a:r>
              <a:rPr lang="fa-IR" sz="1800" b="0" i="0" u="none" strike="noStrike" dirty="0" err="1">
                <a:solidFill>
                  <a:srgbClr val="000000"/>
                </a:solidFill>
                <a:effectLst/>
                <a:latin typeface="B Nazanin" panose="00000400000000000000" pitchFamily="2" charset="-78"/>
                <a:cs typeface="B Nazanin" panose="00000400000000000000" pitchFamily="2" charset="-78"/>
              </a:rPr>
              <a:t>استثنائات</a:t>
            </a:r>
            <a:r>
              <a:rPr lang="fa-IR" sz="1800" b="0" i="0" u="none" strike="noStrike" dirty="0">
                <a:solidFill>
                  <a:srgbClr val="000000"/>
                </a:solidFill>
                <a:effectLst/>
                <a:latin typeface="B Nazanin" panose="00000400000000000000" pitchFamily="2" charset="-78"/>
                <a:cs typeface="B Nazanin" panose="00000400000000000000" pitchFamily="2" charset="-78"/>
              </a:rPr>
              <a:t> بیمه نامه شخص ثالث</a:t>
            </a:r>
            <a:r>
              <a:rPr lang="fa-IR" dirty="0"/>
              <a:t> </a:t>
            </a:r>
            <a:endParaRPr lang="en-US" dirty="0"/>
          </a:p>
        </p:txBody>
      </p:sp>
      <p:sp>
        <p:nvSpPr>
          <p:cNvPr id="3" name="Content Placeholder 2">
            <a:extLst>
              <a:ext uri="{FF2B5EF4-FFF2-40B4-BE49-F238E27FC236}">
                <a16:creationId xmlns:a16="http://schemas.microsoft.com/office/drawing/2014/main" id="{9E0F5C62-19B5-4CBF-B14D-A4AF71DA7A57}"/>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الف - خسارت وارده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مسبب حادثه و محمولات آن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 -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مستقيم</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غيرمستقيم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ناشي</a:t>
            </a:r>
            <a:r>
              <a:rPr lang="fa-IR" sz="1800" b="0" i="0" u="none" strike="noStrike" dirty="0">
                <a:solidFill>
                  <a:srgbClr val="000000"/>
                </a:solidFill>
                <a:effectLst/>
                <a:latin typeface="B Nazanin" panose="00000400000000000000" pitchFamily="2" charset="-78"/>
                <a:cs typeface="B Nazanin" panose="00000400000000000000" pitchFamily="2" charset="-78"/>
              </a:rPr>
              <a:t>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تشعشعات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اتمي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راديواكتيو</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 - </a:t>
            </a:r>
            <a:r>
              <a:rPr lang="fa-IR" sz="1800" b="0" i="0" u="none" strike="noStrike" dirty="0" err="1">
                <a:solidFill>
                  <a:srgbClr val="000000"/>
                </a:solidFill>
                <a:effectLst/>
                <a:latin typeface="B Nazanin" panose="00000400000000000000" pitchFamily="2" charset="-78"/>
                <a:cs typeface="B Nazanin" panose="00000400000000000000" pitchFamily="2" charset="-78"/>
              </a:rPr>
              <a:t>جريمه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جزاي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نقدي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ت - اثبات قصد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ايراد</a:t>
            </a:r>
            <a:r>
              <a:rPr lang="fa-IR" sz="1800" b="0" i="0" u="none" strike="noStrike" dirty="0">
                <a:solidFill>
                  <a:srgbClr val="000000"/>
                </a:solidFill>
                <a:effectLst/>
                <a:latin typeface="B Nazanin" panose="00000400000000000000" pitchFamily="2" charset="-78"/>
                <a:cs typeface="B Nazanin" panose="00000400000000000000" pitchFamily="2" charset="-78"/>
              </a:rPr>
              <a:t> صدمه به خود مانند </a:t>
            </a:r>
            <a:r>
              <a:rPr lang="fa-IR" sz="1800" b="0" i="0" u="none" strike="noStrike" dirty="0" err="1">
                <a:solidFill>
                  <a:srgbClr val="000000"/>
                </a:solidFill>
                <a:effectLst/>
                <a:latin typeface="B Nazanin" panose="00000400000000000000" pitchFamily="2" charset="-78"/>
                <a:cs typeface="B Nazanin" panose="00000400000000000000" pitchFamily="2" charset="-78"/>
              </a:rPr>
              <a:t>خودكشي</a:t>
            </a:r>
            <a:r>
              <a:rPr lang="fa-IR" sz="1800" b="0" i="0" u="none" strike="noStrike" dirty="0">
                <a:solidFill>
                  <a:srgbClr val="000000"/>
                </a:solidFill>
                <a:effectLst/>
                <a:latin typeface="B Nazanin" panose="00000400000000000000" pitchFamily="2" charset="-78"/>
                <a:cs typeface="B Nazanin" panose="00000400000000000000" pitchFamily="2" charset="-78"/>
              </a:rPr>
              <a:t>، اسقاط </a:t>
            </a:r>
            <a:r>
              <a:rPr lang="fa-IR" sz="1800" b="0" i="0" u="none" strike="noStrike" dirty="0" err="1">
                <a:solidFill>
                  <a:srgbClr val="000000"/>
                </a:solidFill>
                <a:effectLst/>
                <a:latin typeface="B Nazanin" panose="00000400000000000000" pitchFamily="2" charset="-78"/>
                <a:cs typeface="B Nazanin" panose="00000400000000000000" pitchFamily="2" charset="-78"/>
              </a:rPr>
              <a:t>جنين</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نظاير</a:t>
            </a:r>
            <a:r>
              <a:rPr lang="fa-IR" sz="1800" b="0" i="0" u="none" strike="noStrike" dirty="0">
                <a:solidFill>
                  <a:srgbClr val="000000"/>
                </a:solidFill>
                <a:effectLst/>
                <a:latin typeface="B Nazanin" panose="00000400000000000000" pitchFamily="2" charset="-78"/>
                <a:cs typeface="B Nazanin" panose="00000400000000000000" pitchFamily="2" charset="-78"/>
              </a:rPr>
              <a:t> آن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نيز</a:t>
            </a:r>
            <a:r>
              <a:rPr lang="fa-IR" sz="1800" b="0" i="0" u="none" strike="noStrike" dirty="0">
                <a:solidFill>
                  <a:srgbClr val="000000"/>
                </a:solidFill>
                <a:effectLst/>
                <a:latin typeface="B Nazanin" panose="00000400000000000000" pitchFamily="2" charset="-78"/>
                <a:cs typeface="B Nazanin" panose="00000400000000000000" pitchFamily="2" charset="-78"/>
              </a:rPr>
              <a:t> اثبات هر نوع خدعه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تباني</a:t>
            </a:r>
            <a:r>
              <a:rPr lang="fa-IR" sz="1800" b="0" i="0" u="none" strike="noStrike" dirty="0">
                <a:solidFill>
                  <a:srgbClr val="000000"/>
                </a:solidFill>
                <a:effectLst/>
                <a:latin typeface="B Nazanin" panose="00000400000000000000" pitchFamily="2" charset="-78"/>
                <a:cs typeface="B Nazanin" panose="00000400000000000000" pitchFamily="2" charset="-78"/>
              </a:rPr>
              <a:t> نزد مراجع </a:t>
            </a:r>
            <a:r>
              <a:rPr lang="fa-IR" sz="1800" b="0" i="0" u="none" strike="noStrike" dirty="0" err="1">
                <a:solidFill>
                  <a:srgbClr val="000000"/>
                </a:solidFill>
                <a:effectLst/>
                <a:latin typeface="B Nazanin" panose="00000400000000000000" pitchFamily="2" charset="-78"/>
                <a:cs typeface="B Nazanin" panose="00000400000000000000" pitchFamily="2" charset="-78"/>
              </a:rPr>
              <a:t>قضائي</a:t>
            </a:r>
            <a:r>
              <a:rPr lang="fa-IR" dirty="0"/>
              <a:t> </a:t>
            </a:r>
            <a:endParaRPr lang="en-US" dirty="0"/>
          </a:p>
        </p:txBody>
      </p:sp>
    </p:spTree>
    <p:extLst>
      <p:ext uri="{BB962C8B-B14F-4D97-AF65-F5344CB8AC3E}">
        <p14:creationId xmlns:p14="http://schemas.microsoft.com/office/powerpoint/2010/main" val="14126633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9A4E-6DC1-4D74-94DE-8611883C07B5}"/>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18)</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تعیین سقف حق بیمه و نحوه تخفیف ، افزایش یا </a:t>
            </a:r>
            <a:r>
              <a:rPr lang="fa-IR" sz="1800" b="0" i="0" u="none" strike="noStrike" dirty="0" err="1">
                <a:solidFill>
                  <a:srgbClr val="000000"/>
                </a:solidFill>
                <a:effectLst/>
                <a:latin typeface="B Nazanin" panose="00000400000000000000" pitchFamily="2" charset="-78"/>
                <a:cs typeface="B Nazanin" panose="00000400000000000000" pitchFamily="2" charset="-78"/>
              </a:rPr>
              <a:t>تقسیط</a:t>
            </a:r>
            <a:r>
              <a:rPr lang="fa-IR" sz="1800" b="0" i="0" u="none" strike="noStrike" dirty="0">
                <a:solidFill>
                  <a:srgbClr val="000000"/>
                </a:solidFill>
                <a:effectLst/>
                <a:latin typeface="B Nazanin" panose="00000400000000000000" pitchFamily="2" charset="-78"/>
                <a:cs typeface="B Nazanin" panose="00000400000000000000" pitchFamily="2" charset="-78"/>
              </a:rPr>
              <a:t> آن </a:t>
            </a:r>
            <a:endParaRPr lang="en-US" dirty="0"/>
          </a:p>
        </p:txBody>
      </p:sp>
      <p:sp>
        <p:nvSpPr>
          <p:cNvPr id="3" name="Content Placeholder 2">
            <a:extLst>
              <a:ext uri="{FF2B5EF4-FFF2-40B4-BE49-F238E27FC236}">
                <a16:creationId xmlns:a16="http://schemas.microsoft.com/office/drawing/2014/main" id="{7E5BBC9D-28CA-45FE-9961-D1DA7B348342}"/>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آيين</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مربوط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تعيين</a:t>
            </a:r>
            <a:r>
              <a:rPr lang="fa-IR" sz="1800" b="0" i="0" u="none" strike="noStrike" dirty="0">
                <a:solidFill>
                  <a:srgbClr val="000000"/>
                </a:solidFill>
                <a:effectLst/>
                <a:latin typeface="B Nazanin" panose="00000400000000000000" pitchFamily="2" charset="-78"/>
                <a:cs typeface="B Nazanin" panose="00000400000000000000" pitchFamily="2" charset="-78"/>
              </a:rPr>
              <a:t> سقف حق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و نحوه </a:t>
            </a:r>
            <a:r>
              <a:rPr lang="fa-IR" sz="1800" b="0" i="0" u="none" strike="noStrike" dirty="0" err="1">
                <a:solidFill>
                  <a:srgbClr val="000000"/>
                </a:solidFill>
                <a:effectLst/>
                <a:latin typeface="B Nazanin" panose="00000400000000000000" pitchFamily="2" charset="-78"/>
                <a:cs typeface="B Nazanin" panose="00000400000000000000" pitchFamily="2" charset="-78"/>
              </a:rPr>
              <a:t>تخفيف</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افزايش</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تقسيط</a:t>
            </a:r>
            <a:r>
              <a:rPr lang="fa-IR" sz="1800" b="0" i="0" u="none" strike="noStrike" dirty="0">
                <a:solidFill>
                  <a:srgbClr val="000000"/>
                </a:solidFill>
                <a:effectLst/>
                <a:latin typeface="B Nazanin" panose="00000400000000000000" pitchFamily="2" charset="-78"/>
                <a:cs typeface="B Nazanin" panose="00000400000000000000" pitchFamily="2" charset="-78"/>
              </a:rPr>
              <a:t> آن توسط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تهيه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و پس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شوراي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عالي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تصويب</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وزيران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رسد.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در آيين نامه مذكور بايد عوامل زير مدنظر قرار گيرد: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الف - ويژگي هاي وسيله نقليه از قبيل نوع كاربري، سال ساخت و وضعيت ايمني آن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 - سوابق رانندگي و بيمه اي دارنده شامل نمرات منفي و تخلفات ثبت شده توسط نيروي انتظامي جمهوري اسلامي ايران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موضوع قانون </a:t>
            </a:r>
            <a:r>
              <a:rPr lang="fa-IR" sz="1800" b="0" i="0" u="none" strike="noStrike" dirty="0">
                <a:solidFill>
                  <a:srgbClr val="000000"/>
                </a:solidFill>
                <a:effectLst/>
                <a:latin typeface="B Nazanin" panose="00000400000000000000" pitchFamily="2" charset="-78"/>
                <a:cs typeface="B Nazanin" panose="00000400000000000000" pitchFamily="2" charset="-78"/>
              </a:rPr>
              <a:t>رسيدگي به تخلفات رانندگي، خسارت هاي پرداختي توسط بيمه گر يا صندوق، بابت حوادث منتسب به وي</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 - رايج بودن استفاده از وسيله نقليه براي اقشار متوسط و ضعيف شامل موتورسيكلت و خودروهاي سواري ارزان قيمت</a:t>
            </a:r>
            <a:r>
              <a:rPr lang="fa-IR" dirty="0"/>
              <a:t> </a:t>
            </a:r>
            <a:endParaRPr lang="en-US" dirty="0"/>
          </a:p>
        </p:txBody>
      </p:sp>
    </p:spTree>
    <p:extLst>
      <p:ext uri="{BB962C8B-B14F-4D97-AF65-F5344CB8AC3E}">
        <p14:creationId xmlns:p14="http://schemas.microsoft.com/office/powerpoint/2010/main" val="3977457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FC53-7BA0-4BB1-BF03-00869495D630}"/>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19)</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هرگونه قصور یا تقصیر بیمه گر یا نماینده وی در صدور بیمه نامه</a:t>
            </a:r>
            <a:r>
              <a:rPr lang="fa-IR" dirty="0"/>
              <a:t> </a:t>
            </a:r>
            <a:endParaRPr lang="en-US" dirty="0"/>
          </a:p>
        </p:txBody>
      </p:sp>
      <p:sp>
        <p:nvSpPr>
          <p:cNvPr id="3" name="Content Placeholder 2">
            <a:extLst>
              <a:ext uri="{FF2B5EF4-FFF2-40B4-BE49-F238E27FC236}">
                <a16:creationId xmlns:a16="http://schemas.microsoft.com/office/drawing/2014/main" id="{E3068D01-59BB-42F7-8D06-9F182B8DF552}"/>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هرگونه قصور یا تقصیر بیمه گر یا نماینده وی در صدور بیمه نامه رافع مسئولیت بیمه 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نیست.</a:t>
            </a:r>
            <a:r>
              <a:rPr lang="fa-IR" dirty="0" smtClean="0"/>
              <a:t> </a:t>
            </a:r>
            <a:endParaRPr lang="en-US" dirty="0"/>
          </a:p>
        </p:txBody>
      </p:sp>
    </p:spTree>
    <p:extLst>
      <p:ext uri="{BB962C8B-B14F-4D97-AF65-F5344CB8AC3E}">
        <p14:creationId xmlns:p14="http://schemas.microsoft.com/office/powerpoint/2010/main" val="34089970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076B-EEFF-4ECB-AB71-0BE5E51B2EC1}"/>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20)</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محدوده جغرافیائی تحت پوشش بیمه نامه</a:t>
            </a:r>
            <a:r>
              <a:rPr lang="fa-IR" dirty="0"/>
              <a:t> </a:t>
            </a:r>
            <a:endParaRPr lang="en-US" dirty="0"/>
          </a:p>
        </p:txBody>
      </p:sp>
      <p:sp>
        <p:nvSpPr>
          <p:cNvPr id="3" name="Content Placeholder 2">
            <a:extLst>
              <a:ext uri="{FF2B5EF4-FFF2-40B4-BE49-F238E27FC236}">
                <a16:creationId xmlns:a16="http://schemas.microsoft.com/office/drawing/2014/main" id="{BC668E42-2EEF-4B5D-AB7C-7AFB1FFDEACC}"/>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پوشش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محدود به قلمرو </a:t>
            </a:r>
            <a:r>
              <a:rPr lang="fa-IR" sz="1800" b="0" i="0" u="none" strike="noStrike" dirty="0" err="1">
                <a:solidFill>
                  <a:srgbClr val="000000"/>
                </a:solidFill>
                <a:effectLst/>
                <a:latin typeface="B Nazanin" panose="00000400000000000000" pitchFamily="2" charset="-78"/>
                <a:cs typeface="B Nazanin" panose="00000400000000000000" pitchFamily="2" charset="-78"/>
              </a:rPr>
              <a:t>جمهوري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اسلامي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ايران</a:t>
            </a:r>
            <a:r>
              <a:rPr lang="fa-IR" sz="1800" b="0" i="0" u="none" strike="noStrike" dirty="0">
                <a:solidFill>
                  <a:srgbClr val="000000"/>
                </a:solidFill>
                <a:effectLst/>
                <a:latin typeface="B Nazanin" panose="00000400000000000000" pitchFamily="2" charset="-78"/>
                <a:cs typeface="B Nazanin" panose="00000400000000000000" pitchFamily="2" charset="-78"/>
              </a:rPr>
              <a:t> است مگر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آنكه</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به نحو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ديگري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توافق شده باشد.</a:t>
            </a:r>
            <a:r>
              <a:rPr lang="fa-IR" dirty="0"/>
              <a:t> </a:t>
            </a:r>
            <a:endParaRPr lang="en-US" dirty="0"/>
          </a:p>
        </p:txBody>
      </p:sp>
    </p:spTree>
    <p:extLst>
      <p:ext uri="{BB962C8B-B14F-4D97-AF65-F5344CB8AC3E}">
        <p14:creationId xmlns:p14="http://schemas.microsoft.com/office/powerpoint/2010/main" val="16545220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A1DB3-7636-48DC-BB52-A68DBDFD466D}"/>
              </a:ext>
            </a:extLst>
          </p:cNvPr>
          <p:cNvSpPr>
            <a:spLocks noGrp="1"/>
          </p:cNvSpPr>
          <p:nvPr>
            <p:ph type="title"/>
          </p:nvPr>
        </p:nvSpPr>
        <p:spPr>
          <a:xfrm>
            <a:off x="2592925" y="1006496"/>
            <a:ext cx="8911687" cy="1280890"/>
          </a:xfrm>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21)</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پرداخت خسارت زیان دیده توسط صندوق تامین خسارت های بدنی </a:t>
            </a:r>
            <a:endParaRPr lang="en-US" dirty="0"/>
          </a:p>
        </p:txBody>
      </p:sp>
      <p:sp>
        <p:nvSpPr>
          <p:cNvPr id="3" name="Content Placeholder 2">
            <a:extLst>
              <a:ext uri="{FF2B5EF4-FFF2-40B4-BE49-F238E27FC236}">
                <a16:creationId xmlns:a16="http://schemas.microsoft.com/office/drawing/2014/main" id="{EA0BBB84-BA29-4D9D-9415-4C095B73CF05}"/>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به منظور حمايت از زيان ديدگان حوادث ناشي از وسايل نقليه، خسارت هاي بدني وارد به اشخاص ثالث كه به علت فقدان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يا انقضاي بيمه نامه، بطلان قرارداد بيمه، شناخته نشدن وسيله نقليه مسبب حادثه، كسري پوشش بيمه نامه ناشي از افزايش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مبلغ ريالي </a:t>
            </a:r>
            <a:r>
              <a:rPr lang="fa-IR" sz="1800" b="0" i="0" u="none" strike="noStrike" dirty="0">
                <a:solidFill>
                  <a:srgbClr val="000000"/>
                </a:solidFill>
                <a:effectLst/>
                <a:latin typeface="B Nazanin" panose="00000400000000000000" pitchFamily="2" charset="-78"/>
                <a:cs typeface="B Nazanin" panose="00000400000000000000" pitchFamily="2" charset="-78"/>
              </a:rPr>
              <a:t>ديه يا تعليق يا لغو پروانه فعاليت شركت بيمه يا صدور حكم توقف يا ورشكستگي بيمه گر، قابل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 پرداخت </a:t>
            </a:r>
            <a:r>
              <a:rPr lang="fa-IR" sz="1800" b="0" i="0" u="none" strike="noStrike" dirty="0">
                <a:solidFill>
                  <a:srgbClr val="000000"/>
                </a:solidFill>
                <a:effectLst/>
                <a:latin typeface="B Nazanin" panose="00000400000000000000" pitchFamily="2" charset="-78"/>
                <a:cs typeface="B Nazanin" panose="00000400000000000000" pitchFamily="2" charset="-78"/>
              </a:rPr>
              <a:t>نباشد، يا به طور كلي خسارت هاي بدني كه خارج از تعهدات قانوني بيمه گر مطابق مقررات اين قانون است به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استثناي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موارد </a:t>
            </a:r>
            <a:r>
              <a:rPr lang="fa-IR" sz="1800" b="0" i="0" u="none" strike="noStrike" dirty="0">
                <a:solidFill>
                  <a:srgbClr val="000000"/>
                </a:solidFill>
                <a:effectLst/>
                <a:latin typeface="B Nazanin" panose="00000400000000000000" pitchFamily="2" charset="-78"/>
                <a:cs typeface="B Nazanin" panose="00000400000000000000" pitchFamily="2" charset="-78"/>
              </a:rPr>
              <a:t>مطرح شده در ماده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17 توسط </a:t>
            </a:r>
            <a:r>
              <a:rPr lang="fa-IR" sz="1800" b="0" i="0" u="none" strike="noStrike" dirty="0">
                <a:solidFill>
                  <a:srgbClr val="000000"/>
                </a:solidFill>
                <a:effectLst/>
                <a:latin typeface="B Nazanin" panose="00000400000000000000" pitchFamily="2" charset="-78"/>
                <a:cs typeface="B Nazanin" panose="00000400000000000000" pitchFamily="2" charset="-78"/>
              </a:rPr>
              <a:t>صندوق مستقلی به نام صندوق تامین خسارت های بدنی جبران مي شود.</a:t>
            </a:r>
            <a:r>
              <a:rPr lang="fa-IR" dirty="0"/>
              <a:t> </a:t>
            </a:r>
            <a:endParaRPr lang="en-US" dirty="0"/>
          </a:p>
        </p:txBody>
      </p:sp>
    </p:spTree>
    <p:extLst>
      <p:ext uri="{BB962C8B-B14F-4D97-AF65-F5344CB8AC3E}">
        <p14:creationId xmlns:p14="http://schemas.microsoft.com/office/powerpoint/2010/main" val="27124219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9877" y="382385"/>
            <a:ext cx="5874328" cy="982894"/>
          </a:xfrm>
        </p:spPr>
        <p:txBody>
          <a:bodyPr/>
          <a:lstStyle/>
          <a:p>
            <a:pPr algn="ctr"/>
            <a:r>
              <a:rPr lang="fa-IR" dirty="0">
                <a:cs typeface="B Nazanin" panose="00000400000000000000" pitchFamily="2" charset="-78"/>
              </a:rPr>
              <a:t>تاریخچه بیمه</a:t>
            </a:r>
          </a:p>
        </p:txBody>
      </p:sp>
      <p:sp>
        <p:nvSpPr>
          <p:cNvPr id="3" name="Subtitle 2"/>
          <p:cNvSpPr>
            <a:spLocks noGrp="1"/>
          </p:cNvSpPr>
          <p:nvPr>
            <p:ph type="subTitle" idx="1"/>
          </p:nvPr>
        </p:nvSpPr>
        <p:spPr>
          <a:xfrm>
            <a:off x="2305397" y="1167766"/>
            <a:ext cx="9144000" cy="5251652"/>
          </a:xfrm>
        </p:spPr>
        <p:txBody>
          <a:bodyPr>
            <a:normAutofit/>
          </a:bodyPr>
          <a:lstStyle/>
          <a:p>
            <a:pPr algn="r"/>
            <a:endParaRPr lang="fa-IR" dirty="0" smtClean="0">
              <a:cs typeface="B Nazanin" panose="00000400000000000000" pitchFamily="2" charset="-78"/>
            </a:endParaRPr>
          </a:p>
          <a:p>
            <a:pPr algn="r"/>
            <a:r>
              <a:rPr lang="fa-IR" dirty="0" smtClean="0">
                <a:cs typeface="B Nazanin" panose="00000400000000000000" pitchFamily="2" charset="-78"/>
              </a:rPr>
              <a:t>بیمه </a:t>
            </a:r>
            <a:r>
              <a:rPr lang="fa-IR" dirty="0">
                <a:cs typeface="B Nazanin" panose="00000400000000000000" pitchFamily="2" charset="-78"/>
              </a:rPr>
              <a:t>وسایل نقلیه ، بیمه‌ای است که برای وسایل نقلیه‌ مختلف نظیر خودرو، کامیون، موتورسیکلت و … خریداری می‌شود. این بیمه، خسارات رانندگی را برای رانندگان، اشخاص ثالث و سرنشینان جبران می‌کند. اولین سرنخ‌های پیدایش بیمه در </a:t>
            </a:r>
            <a:r>
              <a:rPr lang="fa-IR" dirty="0" smtClean="0">
                <a:cs typeface="B Nazanin" panose="00000400000000000000" pitchFamily="2" charset="-78"/>
              </a:rPr>
              <a:t>جهان ، به </a:t>
            </a:r>
            <a:r>
              <a:rPr lang="fa-IR" dirty="0">
                <a:cs typeface="B Nazanin" panose="00000400000000000000" pitchFamily="2" charset="-78"/>
              </a:rPr>
              <a:t>دوره قبل از میلاد مسیح </a:t>
            </a:r>
            <a:r>
              <a:rPr lang="fa-IR" dirty="0" smtClean="0">
                <a:cs typeface="B Nazanin" panose="00000400000000000000" pitchFamily="2" charset="-78"/>
              </a:rPr>
              <a:t>در منطقه </a:t>
            </a:r>
            <a:r>
              <a:rPr lang="fa-IR" dirty="0">
                <a:cs typeface="B Nazanin" panose="00000400000000000000" pitchFamily="2" charset="-78"/>
              </a:rPr>
              <a:t>ای در شمال شرقی خاورمیانه و بعد ها درکرانه‌های دریای مدیترانه در </a:t>
            </a:r>
            <a:r>
              <a:rPr lang="fa-IR" dirty="0" smtClean="0">
                <a:cs typeface="B Nazanin" panose="00000400000000000000" pitchFamily="2" charset="-78"/>
              </a:rPr>
              <a:t>لبنان </a:t>
            </a:r>
            <a:r>
              <a:rPr lang="fa-IR" dirty="0">
                <a:cs typeface="B Nazanin" panose="00000400000000000000" pitchFamily="2" charset="-78"/>
              </a:rPr>
              <a:t>برمی‌گردد. تاجران این قسمت جهان در حوزه خرید و فروش گندم فعال بودند. آن‌ها در </a:t>
            </a:r>
            <a:r>
              <a:rPr lang="fa-IR" dirty="0" smtClean="0">
                <a:cs typeface="B Nazanin" panose="00000400000000000000" pitchFamily="2" charset="-78"/>
              </a:rPr>
              <a:t>داد و ستدهای </a:t>
            </a:r>
            <a:r>
              <a:rPr lang="fa-IR" dirty="0">
                <a:cs typeface="B Nazanin" panose="00000400000000000000" pitchFamily="2" charset="-78"/>
              </a:rPr>
              <a:t>سنگین مالی خود، مطمئنا در صورت زیان، حجم بالایی از دارایی خود را از دست می‌دادند. لذا ابتکاری به خرج دادند: هر بازرگان متعهد بود که قبل از شروع سفر دریایی، سهم اندکی از محموله را در اسکله بگذارد. با این عمل، مقدار زیادی اندوخته گندم جمع‌آوری می‌شد. این اندوخته، جبران خسارت گندم بازرگان خسارت دیده بود. کسی که بار محصول او در جریان سفر دریایی از بین </a:t>
            </a:r>
            <a:r>
              <a:rPr lang="fa-IR" dirty="0" smtClean="0">
                <a:cs typeface="B Nazanin" panose="00000400000000000000" pitchFamily="2" charset="-78"/>
              </a:rPr>
              <a:t>می‌رفت، </a:t>
            </a:r>
            <a:r>
              <a:rPr lang="fa-IR" dirty="0">
                <a:cs typeface="B Nazanin" panose="00000400000000000000" pitchFamily="2" charset="-78"/>
              </a:rPr>
              <a:t>این شیوه، زیربنای تامین خسارت بازرگانان تلقی </a:t>
            </a:r>
            <a:r>
              <a:rPr lang="fa-IR" dirty="0" smtClean="0">
                <a:cs typeface="B Nazanin" panose="00000400000000000000" pitchFamily="2" charset="-78"/>
              </a:rPr>
              <a:t>می‌شد</a:t>
            </a:r>
            <a:r>
              <a:rPr lang="fa-IR" dirty="0">
                <a:cs typeface="B Nazanin" panose="00000400000000000000" pitchFamily="2" charset="-78"/>
              </a:rPr>
              <a:t>.</a:t>
            </a:r>
          </a:p>
          <a:p>
            <a:pPr algn="just"/>
            <a:endParaRPr lang="fa-IR" dirty="0">
              <a:cs typeface="B Nazanin" panose="00000400000000000000" pitchFamily="2" charset="-78"/>
            </a:endParaRPr>
          </a:p>
        </p:txBody>
      </p:sp>
    </p:spTree>
    <p:extLst>
      <p:ext uri="{BB962C8B-B14F-4D97-AF65-F5344CB8AC3E}">
        <p14:creationId xmlns:p14="http://schemas.microsoft.com/office/powerpoint/2010/main" val="22251934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103D-6571-4FB7-8827-F017AC2A1F8B}"/>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22)</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پرداخت خسارت توسط صندوق در صورت تعلیق یا لغو پروانه فعالیت شرکت بیمه</a:t>
            </a:r>
            <a:r>
              <a:rPr lang="fa-IR" dirty="0"/>
              <a:t> </a:t>
            </a:r>
            <a:endParaRPr lang="en-US" dirty="0"/>
          </a:p>
        </p:txBody>
      </p:sp>
      <p:sp>
        <p:nvSpPr>
          <p:cNvPr id="3" name="Content Placeholder 2">
            <a:extLst>
              <a:ext uri="{FF2B5EF4-FFF2-40B4-BE49-F238E27FC236}">
                <a16:creationId xmlns:a16="http://schemas.microsoft.com/office/drawing/2014/main" id="{AE0A690F-5D70-4264-87DC-5CD951622C84}"/>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 صورت تعليق يا لغو پروانه فعاليت شركت بيمه در رشته بيمه شخص ثالث و ناتواني آن از پرداخت خسارت به زيان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ديدگان، به تشخيص بيمه مركزي يا شوراي عالي بيمه، يا صدور حكم توقف يا ورشكستگي آن به وسيله دادگاه صالح، صندوق،</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خسارات بدني كه به موجب صدور بيمه نامه هاي موضوع اين قانون به عهده بيمه گر است را پرداخته، پس از آن به قائم مقامي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زيان</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ديدگان </a:t>
            </a:r>
            <a:r>
              <a:rPr lang="fa-IR" sz="1800" b="0" i="0" u="none" strike="noStrike" dirty="0">
                <a:solidFill>
                  <a:srgbClr val="000000"/>
                </a:solidFill>
                <a:effectLst/>
                <a:latin typeface="B Nazanin" panose="00000400000000000000" pitchFamily="2" charset="-78"/>
                <a:cs typeface="B Nazanin" panose="00000400000000000000" pitchFamily="2" charset="-78"/>
              </a:rPr>
              <a:t>به بيمه گر مراجعه مي كند.</a:t>
            </a:r>
            <a:r>
              <a:rPr lang="fa-IR" dirty="0"/>
              <a:t> </a:t>
            </a:r>
            <a:endParaRPr lang="en-US" dirty="0"/>
          </a:p>
        </p:txBody>
      </p:sp>
    </p:spTree>
    <p:extLst>
      <p:ext uri="{BB962C8B-B14F-4D97-AF65-F5344CB8AC3E}">
        <p14:creationId xmlns:p14="http://schemas.microsoft.com/office/powerpoint/2010/main" val="10571065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624F-78EE-4D1F-ABE3-521AAE245AFA}"/>
              </a:ext>
            </a:extLst>
          </p:cNvPr>
          <p:cNvSpPr>
            <a:spLocks noGrp="1"/>
          </p:cNvSpPr>
          <p:nvPr>
            <p:ph type="title"/>
          </p:nvPr>
        </p:nvSpPr>
        <p:spPr/>
        <p:txBody>
          <a:bodyPr/>
          <a:lstStyle/>
          <a:p>
            <a:pPr algn="r"/>
            <a:r>
              <a:rPr lang="fa-IR" sz="2400" dirty="0">
                <a:solidFill>
                  <a:srgbClr val="000000"/>
                </a:solidFill>
                <a:latin typeface="B Nazanin" panose="00000400000000000000" pitchFamily="2" charset="-78"/>
                <a:cs typeface="B Nazanin" panose="00000400000000000000" pitchFamily="2" charset="-78"/>
              </a:rPr>
              <a:t>ماده 23)</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چه زمانی زیان دیده حق مراجعه به صندوق را ندارد؟</a:t>
            </a:r>
            <a:r>
              <a:rPr lang="fa-IR" dirty="0"/>
              <a:t> </a:t>
            </a:r>
            <a:endParaRPr lang="en-US" dirty="0"/>
          </a:p>
        </p:txBody>
      </p:sp>
      <p:sp>
        <p:nvSpPr>
          <p:cNvPr id="3" name="Content Placeholder 2">
            <a:extLst>
              <a:ext uri="{FF2B5EF4-FFF2-40B4-BE49-F238E27FC236}">
                <a16:creationId xmlns:a16="http://schemas.microsoft.com/office/drawing/2014/main" id="{E286146F-5ADF-4A78-A613-CB123351FF14}"/>
              </a:ext>
            </a:extLst>
          </p:cNvPr>
          <p:cNvSpPr>
            <a:spLocks noGrp="1"/>
          </p:cNvSpPr>
          <p:nvPr>
            <p:ph idx="1"/>
          </p:nvPr>
        </p:nvSpPr>
        <p:spPr>
          <a:xfrm>
            <a:off x="2589212" y="1992283"/>
            <a:ext cx="8915400" cy="4416830"/>
          </a:xfrm>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درصورتي كه زيان ديده، جز در موارد بيمه اختياري، تمام يا بخشي از خسارت بدني واردشده را از مراجع ديگري مانند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سازمان بيمه هاي اجتماعي يا سازمان بيمه كارمندان دولت يا صندوق هاي ويژه جبران خسارت دريافت كند، نسبت به همان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ميزان</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حق </a:t>
            </a:r>
            <a:r>
              <a:rPr lang="fa-IR" sz="1800" b="0" i="0" u="none" strike="noStrike" dirty="0">
                <a:solidFill>
                  <a:srgbClr val="000000"/>
                </a:solidFill>
                <a:effectLst/>
                <a:latin typeface="B Nazanin" panose="00000400000000000000" pitchFamily="2" charset="-78"/>
                <a:cs typeface="B Nazanin" panose="00000400000000000000" pitchFamily="2" charset="-78"/>
              </a:rPr>
              <a:t>مراجعه به صندوق را ندارد. سازمان ها و صندوق هاي ويژه مذكور حق مراجعه به صندوق و استرداد خسارت پرداخت شده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به اشخاص </a:t>
            </a:r>
            <a:r>
              <a:rPr lang="fa-IR" sz="1800" b="0" i="0" u="none" strike="noStrike" dirty="0">
                <a:solidFill>
                  <a:srgbClr val="000000"/>
                </a:solidFill>
                <a:effectLst/>
                <a:latin typeface="B Nazanin" panose="00000400000000000000" pitchFamily="2" charset="-78"/>
                <a:cs typeface="B Nazanin" panose="00000400000000000000" pitchFamily="2" charset="-78"/>
              </a:rPr>
              <a:t>ثالث را ندارند و مكلفند اطلاعات مربوط را در اختيار صندوق قرار دهند. در هر حال در صورتي كه زيان ديده علاوه بر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دريافت</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خسارت </a:t>
            </a:r>
            <a:r>
              <a:rPr lang="fa-IR" sz="1800" b="0" i="0" u="none" strike="noStrike" dirty="0">
                <a:solidFill>
                  <a:srgbClr val="000000"/>
                </a:solidFill>
                <a:effectLst/>
                <a:latin typeface="B Nazanin" panose="00000400000000000000" pitchFamily="2" charset="-78"/>
                <a:cs typeface="B Nazanin" panose="00000400000000000000" pitchFamily="2" charset="-78"/>
              </a:rPr>
              <a:t>از سازمان ها و صندوق هاي ويژه مذكور از صندوق نيز خسارتي دريافت كند، صندوق حق استرداد دارد</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a:t>
            </a:r>
            <a:endParaRPr lang="en-US" dirty="0"/>
          </a:p>
        </p:txBody>
      </p:sp>
    </p:spTree>
    <p:extLst>
      <p:ext uri="{BB962C8B-B14F-4D97-AF65-F5344CB8AC3E}">
        <p14:creationId xmlns:p14="http://schemas.microsoft.com/office/powerpoint/2010/main" val="42738149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DA8F-DBBB-4737-9D53-DC1F4635C161}"/>
              </a:ext>
            </a:extLst>
          </p:cNvPr>
          <p:cNvSpPr>
            <a:spLocks noGrp="1"/>
          </p:cNvSpPr>
          <p:nvPr>
            <p:ph type="title"/>
          </p:nvPr>
        </p:nvSpPr>
        <p:spPr/>
        <p:txBody>
          <a:bodyPr>
            <a:normAutofit fontScale="90000"/>
          </a:bodyPr>
          <a:lstStyle/>
          <a:p>
            <a:pPr algn="r"/>
            <a:r>
              <a:rPr lang="fa-IR" sz="2400" dirty="0" smtClean="0">
                <a:solidFill>
                  <a:srgbClr val="000000"/>
                </a:solidFill>
                <a:latin typeface="B Nazanin" panose="00000400000000000000" pitchFamily="2" charset="-78"/>
                <a:cs typeface="B Nazanin" panose="00000400000000000000" pitchFamily="2" charset="-78"/>
              </a:rPr>
              <a:t/>
            </a:r>
            <a:br>
              <a:rPr lang="fa-IR" sz="2400" dirty="0" smtClean="0">
                <a:solidFill>
                  <a:srgbClr val="000000"/>
                </a:solidFill>
                <a:latin typeface="B Nazanin" panose="00000400000000000000" pitchFamily="2" charset="-78"/>
                <a:cs typeface="B Nazanin" panose="00000400000000000000" pitchFamily="2" charset="-78"/>
              </a:rPr>
            </a:br>
            <a:r>
              <a:rPr lang="fa-IR" sz="2400" dirty="0" smtClean="0">
                <a:solidFill>
                  <a:srgbClr val="000000"/>
                </a:solidFill>
                <a:latin typeface="B Nazanin" panose="00000400000000000000" pitchFamily="2" charset="-78"/>
                <a:cs typeface="B Nazanin" panose="00000400000000000000" pitchFamily="2" charset="-78"/>
              </a:rPr>
              <a:t>ماده </a:t>
            </a:r>
            <a:r>
              <a:rPr lang="fa-IR" sz="2400" dirty="0">
                <a:solidFill>
                  <a:srgbClr val="000000"/>
                </a:solidFill>
                <a:latin typeface="B Nazanin" panose="00000400000000000000" pitchFamily="2" charset="-78"/>
                <a:cs typeface="B Nazanin" panose="00000400000000000000" pitchFamily="2" charset="-78"/>
              </a:rPr>
              <a:t>24)</a:t>
            </a:r>
            <a:r>
              <a:rPr lang="fa-IR" dirty="0"/>
              <a:t/>
            </a:r>
            <a:br>
              <a:rPr lang="fa-IR" dirty="0"/>
            </a:br>
            <a:r>
              <a:rPr lang="fa-IR" dirty="0" smtClean="0"/>
              <a:t/>
            </a:r>
            <a:br>
              <a:rPr lang="fa-IR" dirty="0" smtClean="0"/>
            </a:br>
            <a:r>
              <a:rPr lang="fa-IR" sz="2000" b="0" i="0" u="none" strike="noStrike" dirty="0" smtClean="0">
                <a:solidFill>
                  <a:srgbClr val="000000"/>
                </a:solidFill>
                <a:effectLst/>
                <a:latin typeface="B Nazanin" panose="00000400000000000000" pitchFamily="2" charset="-78"/>
                <a:cs typeface="B Nazanin" panose="00000400000000000000" pitchFamily="2" charset="-78"/>
              </a:rPr>
              <a:t>منابع </a:t>
            </a:r>
            <a:r>
              <a:rPr lang="fa-IR" sz="2000" b="0" i="0" u="none" strike="noStrike" dirty="0">
                <a:solidFill>
                  <a:srgbClr val="000000"/>
                </a:solidFill>
                <a:effectLst/>
                <a:latin typeface="B Nazanin" panose="00000400000000000000" pitchFamily="2" charset="-78"/>
                <a:cs typeface="B Nazanin" panose="00000400000000000000" pitchFamily="2" charset="-78"/>
              </a:rPr>
              <a:t>مالی صندوق </a:t>
            </a:r>
            <a:endParaRPr lang="en-US" dirty="0"/>
          </a:p>
        </p:txBody>
      </p:sp>
      <p:sp>
        <p:nvSpPr>
          <p:cNvPr id="3" name="Content Placeholder 2">
            <a:extLst>
              <a:ext uri="{FF2B5EF4-FFF2-40B4-BE49-F238E27FC236}">
                <a16:creationId xmlns:a16="http://schemas.microsoft.com/office/drawing/2014/main" id="{316227A8-2921-44AC-8E4B-8303978F96C2}"/>
              </a:ext>
            </a:extLst>
          </p:cNvPr>
          <p:cNvSpPr>
            <a:spLocks noGrp="1"/>
          </p:cNvSpPr>
          <p:nvPr>
            <p:ph idx="1"/>
          </p:nvPr>
        </p:nvSpPr>
        <p:spPr/>
        <p:txBody>
          <a:bodyPr>
            <a:normAutofit/>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الف - هشت درصد از حق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اجباري</a:t>
            </a:r>
            <a:r>
              <a:rPr lang="fa-IR" sz="1800" b="0" i="0" u="none" strike="noStrike" dirty="0">
                <a:solidFill>
                  <a:srgbClr val="000000"/>
                </a:solidFill>
                <a:effectLst/>
                <a:latin typeface="B Nazanin" panose="00000400000000000000" pitchFamily="2" charset="-78"/>
                <a:cs typeface="B Nazanin" panose="00000400000000000000" pitchFamily="2" charset="-78"/>
              </a:rPr>
              <a:t>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 - </a:t>
            </a:r>
            <a:r>
              <a:rPr lang="fa-IR" sz="1800" b="0" i="0" u="none" strike="noStrike" dirty="0" err="1">
                <a:solidFill>
                  <a:srgbClr val="000000"/>
                </a:solidFill>
                <a:effectLst/>
                <a:latin typeface="B Nazanin" panose="00000400000000000000" pitchFamily="2" charset="-78"/>
                <a:cs typeface="B Nazanin" panose="00000400000000000000" pitchFamily="2" charset="-78"/>
              </a:rPr>
              <a:t>مبلغي</a:t>
            </a:r>
            <a:r>
              <a:rPr lang="fa-IR" sz="1800" b="0" i="0" u="none" strike="noStrike" dirty="0">
                <a:solidFill>
                  <a:srgbClr val="000000"/>
                </a:solidFill>
                <a:effectLst/>
                <a:latin typeface="B Nazanin" panose="00000400000000000000" pitchFamily="2" charset="-78"/>
                <a:cs typeface="B Nazanin" panose="00000400000000000000" pitchFamily="2" charset="-78"/>
              </a:rPr>
              <a:t> معادل </a:t>
            </a:r>
            <a:r>
              <a:rPr lang="fa-IR" sz="1800" b="0" i="0" u="none" strike="noStrike" dirty="0" err="1">
                <a:solidFill>
                  <a:srgbClr val="000000"/>
                </a:solidFill>
                <a:effectLst/>
                <a:latin typeface="B Nazanin" panose="00000400000000000000" pitchFamily="2" charset="-78"/>
                <a:cs typeface="B Nazanin" panose="00000400000000000000" pitchFamily="2" charset="-78"/>
              </a:rPr>
              <a:t>حداكثر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سال حق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اجباري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از دارندگان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از انجام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خودداري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كنند</a:t>
            </a:r>
            <a:r>
              <a:rPr lang="fa-IR" sz="1800" b="0" i="0" u="none" strike="noStrike" dirty="0">
                <a:solidFill>
                  <a:srgbClr val="000000"/>
                </a:solidFill>
                <a:effectLst/>
                <a:latin typeface="B Nazanin" panose="00000400000000000000" pitchFamily="2" charset="-78"/>
                <a:cs typeface="B Nazanin" panose="00000400000000000000" pitchFamily="2" charset="-78"/>
              </a:rPr>
              <a:t> وصول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(جریمه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دیرکرد</a:t>
            </a:r>
            <a:r>
              <a:rPr lang="fa-IR" sz="1800" b="0" i="0" u="none" strike="noStrike" dirty="0">
                <a:solidFill>
                  <a:srgbClr val="000000"/>
                </a:solidFill>
                <a:effectLst/>
                <a:latin typeface="B Nazanin" panose="00000400000000000000" pitchFamily="2" charset="-78"/>
                <a:cs typeface="B Nazanin" panose="00000400000000000000" pitchFamily="2" charset="-78"/>
              </a:rPr>
              <a:t>)</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ميزان</a:t>
            </a:r>
            <a:r>
              <a:rPr lang="fa-IR" sz="1800" b="0" i="0" u="none" strike="noStrike" dirty="0">
                <a:solidFill>
                  <a:srgbClr val="000000"/>
                </a:solidFill>
                <a:effectLst/>
                <a:latin typeface="B Nazanin" panose="00000400000000000000" pitchFamily="2" charset="-78"/>
                <a:cs typeface="B Nazanin" panose="00000400000000000000" pitchFamily="2" charset="-78"/>
              </a:rPr>
              <a:t> مبلغ </a:t>
            </a:r>
            <a:r>
              <a:rPr lang="fa-IR" sz="1800" b="0" i="0" u="none" strike="noStrike" dirty="0" err="1">
                <a:solidFill>
                  <a:srgbClr val="000000"/>
                </a:solidFill>
                <a:effectLst/>
                <a:latin typeface="B Nazanin" panose="00000400000000000000" pitchFamily="2" charset="-78"/>
                <a:cs typeface="B Nazanin" panose="00000400000000000000" pitchFamily="2" charset="-78"/>
              </a:rPr>
              <a:t>مذكور</a:t>
            </a:r>
            <a:r>
              <a:rPr lang="fa-IR" sz="1800" b="0" i="0" u="none" strike="noStrike" dirty="0">
                <a:solidFill>
                  <a:srgbClr val="000000"/>
                </a:solidFill>
                <a:effectLst/>
                <a:latin typeface="B Nazanin" panose="00000400000000000000" pitchFamily="2" charset="-78"/>
                <a:cs typeface="B Nazanin" panose="00000400000000000000" pitchFamily="2" charset="-78"/>
              </a:rPr>
              <a:t>، نحوه وصول، </a:t>
            </a:r>
            <a:r>
              <a:rPr lang="fa-IR" sz="1800" b="0" i="0" u="none" strike="noStrike" dirty="0" err="1">
                <a:solidFill>
                  <a:srgbClr val="000000"/>
                </a:solidFill>
                <a:effectLst/>
                <a:latin typeface="B Nazanin" panose="00000400000000000000" pitchFamily="2" charset="-78"/>
                <a:cs typeface="B Nazanin" panose="00000400000000000000" pitchFamily="2" charset="-78"/>
              </a:rPr>
              <a:t>تخفيف</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تقسيط</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بخشودگي</a:t>
            </a:r>
            <a:r>
              <a:rPr lang="fa-IR" sz="1800" b="0" i="0" u="none" strike="noStrike" dirty="0">
                <a:solidFill>
                  <a:srgbClr val="000000"/>
                </a:solidFill>
                <a:effectLst/>
                <a:latin typeface="B Nazanin" panose="00000400000000000000" pitchFamily="2" charset="-78"/>
                <a:cs typeface="B Nazanin" panose="00000400000000000000" pitchFamily="2" charset="-78"/>
              </a:rPr>
              <a:t> آن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پيشنهاد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تصويب</a:t>
            </a:r>
            <a:r>
              <a:rPr lang="fa-IR" sz="1800" b="0" i="0" u="none" strike="noStrike" dirty="0">
                <a:solidFill>
                  <a:srgbClr val="000000"/>
                </a:solidFill>
                <a:effectLst/>
                <a:latin typeface="B Nazanin" panose="00000400000000000000" pitchFamily="2" charset="-78"/>
                <a:cs typeface="B Nazanin" panose="00000400000000000000" pitchFamily="2" charset="-78"/>
              </a:rPr>
              <a:t> مجمع </a:t>
            </a:r>
            <a:r>
              <a:rPr lang="fa-IR" sz="1800" b="0" i="0" u="none" strike="noStrike" dirty="0" err="1">
                <a:solidFill>
                  <a:srgbClr val="000000"/>
                </a:solidFill>
                <a:effectLst/>
                <a:latin typeface="B Nazanin" panose="00000400000000000000" pitchFamily="2" charset="-78"/>
                <a:cs typeface="B Nazanin" panose="00000400000000000000" pitchFamily="2" charset="-78"/>
              </a:rPr>
              <a:t>عمومي</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رسد.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 - مبالغ بازيافتي از مسببان حوادث، دارندگان وسايل نقليه، بيمه گران و ساير اشخاصي كه صندوق پس از جبران خسارت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زيان</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ديدگان </a:t>
            </a:r>
            <a:r>
              <a:rPr lang="fa-IR" sz="1800" b="0" i="0" u="none" strike="noStrike" dirty="0">
                <a:solidFill>
                  <a:srgbClr val="000000"/>
                </a:solidFill>
                <a:effectLst/>
                <a:latin typeface="B Nazanin" panose="00000400000000000000" pitchFamily="2" charset="-78"/>
                <a:cs typeface="B Nazanin" panose="00000400000000000000" pitchFamily="2" charset="-78"/>
              </a:rPr>
              <a:t>مطابق مقررات اين قانون حسب مورد دريافت مي كند.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ت - درآمد حاصل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سرمايه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گذاري</a:t>
            </a:r>
            <a:r>
              <a:rPr lang="fa-IR" sz="1800" b="0" i="0" u="none" strike="noStrike" dirty="0">
                <a:solidFill>
                  <a:srgbClr val="000000"/>
                </a:solidFill>
                <a:effectLst/>
                <a:latin typeface="B Nazanin" panose="00000400000000000000" pitchFamily="2" charset="-78"/>
                <a:cs typeface="B Nazanin" panose="00000400000000000000" pitchFamily="2" charset="-78"/>
              </a:rPr>
              <a:t> وجوه صندوق</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ث -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بيست</a:t>
            </a:r>
            <a:r>
              <a:rPr lang="fa-IR" sz="1800" b="0" i="0" u="none" strike="noStrike" dirty="0">
                <a:solidFill>
                  <a:srgbClr val="000000"/>
                </a:solidFill>
                <a:effectLst/>
                <a:latin typeface="B Nazanin" panose="00000400000000000000" pitchFamily="2" charset="-78"/>
                <a:cs typeface="B Nazanin" panose="00000400000000000000" pitchFamily="2" charset="-78"/>
              </a:rPr>
              <a:t> درصد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جريمه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وصولي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راهنمايي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كل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كشور</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ج -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بيست</a:t>
            </a:r>
            <a:r>
              <a:rPr lang="fa-IR" sz="1800" b="0" i="0" u="none" strike="noStrike" dirty="0">
                <a:solidFill>
                  <a:srgbClr val="000000"/>
                </a:solidFill>
                <a:effectLst/>
                <a:latin typeface="B Nazanin" panose="00000400000000000000" pitchFamily="2" charset="-78"/>
                <a:cs typeface="B Nazanin" panose="00000400000000000000" pitchFamily="2" charset="-78"/>
              </a:rPr>
              <a:t> درصد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كل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هزينه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دادرسي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جزاي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نقدي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وصولي</a:t>
            </a:r>
            <a:r>
              <a:rPr lang="fa-IR" sz="1800" b="0" i="0" u="none" strike="noStrike" dirty="0">
                <a:solidFill>
                  <a:srgbClr val="000000"/>
                </a:solidFill>
                <a:effectLst/>
                <a:latin typeface="B Nazanin" panose="00000400000000000000" pitchFamily="2" charset="-78"/>
                <a:cs typeface="B Nazanin" panose="00000400000000000000" pitchFamily="2" charset="-78"/>
              </a:rPr>
              <a:t> توسط قوه </a:t>
            </a:r>
            <a:r>
              <a:rPr lang="fa-IR" sz="1800" b="0" i="0" u="none" strike="noStrike" dirty="0" err="1">
                <a:solidFill>
                  <a:srgbClr val="000000"/>
                </a:solidFill>
                <a:effectLst/>
                <a:latin typeface="B Nazanin" panose="00000400000000000000" pitchFamily="2" charset="-78"/>
                <a:cs typeface="B Nazanin" panose="00000400000000000000" pitchFamily="2" charset="-78"/>
              </a:rPr>
              <a:t>قضائيه</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تعزيرات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حكومتي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چ - </a:t>
            </a:r>
            <a:r>
              <a:rPr lang="fa-IR" sz="1800" b="0" i="0" u="none" strike="noStrike" dirty="0" err="1">
                <a:solidFill>
                  <a:srgbClr val="000000"/>
                </a:solidFill>
                <a:effectLst/>
                <a:latin typeface="B Nazanin" panose="00000400000000000000" pitchFamily="2" charset="-78"/>
                <a:cs typeface="B Nazanin" panose="00000400000000000000" pitchFamily="2" charset="-78"/>
              </a:rPr>
              <a:t>جريمه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موضوع بند پ ماده 4 ، ماده44 و بند ت ماده 57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ح - </a:t>
            </a:r>
            <a:r>
              <a:rPr lang="fa-IR" sz="1800" b="0" i="0" u="none" strike="noStrike" dirty="0" err="1">
                <a:solidFill>
                  <a:srgbClr val="000000"/>
                </a:solidFill>
                <a:effectLst/>
                <a:latin typeface="B Nazanin" panose="00000400000000000000" pitchFamily="2" charset="-78"/>
                <a:cs typeface="B Nazanin" panose="00000400000000000000" pitchFamily="2" charset="-78"/>
              </a:rPr>
              <a:t>كمكهاي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اعطائي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ازسوي</a:t>
            </a:r>
            <a:r>
              <a:rPr lang="fa-IR" sz="1800" b="0" i="0" u="none" strike="noStrike" dirty="0">
                <a:solidFill>
                  <a:srgbClr val="000000"/>
                </a:solidFill>
                <a:effectLst/>
                <a:latin typeface="B Nazanin" panose="00000400000000000000" pitchFamily="2" charset="-78"/>
                <a:cs typeface="B Nazanin" panose="00000400000000000000" pitchFamily="2" charset="-78"/>
              </a:rPr>
              <a:t> اشخاص </a:t>
            </a:r>
            <a:r>
              <a:rPr lang="fa-IR" sz="1800" b="0" i="0" u="none" strike="noStrike" dirty="0" err="1">
                <a:solidFill>
                  <a:srgbClr val="000000"/>
                </a:solidFill>
                <a:effectLst/>
                <a:latin typeface="B Nazanin" panose="00000400000000000000" pitchFamily="2" charset="-78"/>
                <a:cs typeface="B Nazanin" panose="00000400000000000000" pitchFamily="2" charset="-78"/>
              </a:rPr>
              <a:t>حقيقي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حقوقي</a:t>
            </a:r>
            <a:r>
              <a:rPr lang="fa-IR" dirty="0"/>
              <a:t> </a:t>
            </a:r>
            <a:endParaRPr lang="en-US" dirty="0"/>
          </a:p>
        </p:txBody>
      </p:sp>
    </p:spTree>
    <p:extLst>
      <p:ext uri="{BB962C8B-B14F-4D97-AF65-F5344CB8AC3E}">
        <p14:creationId xmlns:p14="http://schemas.microsoft.com/office/powerpoint/2010/main" val="709089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CE28-BAE9-4780-BF67-79AF9D246135}"/>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25)</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موظف بودن صندوق در پرداخت خسارت به زیان دیده بدون اخذ تضمین از زیان دیده</a:t>
            </a:r>
            <a:r>
              <a:rPr lang="fa-IR" dirty="0"/>
              <a:t> </a:t>
            </a:r>
            <a:endParaRPr lang="en-US" dirty="0"/>
          </a:p>
        </p:txBody>
      </p:sp>
      <p:sp>
        <p:nvSpPr>
          <p:cNvPr id="3" name="Content Placeholder 2">
            <a:extLst>
              <a:ext uri="{FF2B5EF4-FFF2-40B4-BE49-F238E27FC236}">
                <a16:creationId xmlns:a16="http://schemas.microsoft.com/office/drawing/2014/main" id="{19FC81B0-0C65-41B8-9CAC-8578A888B6DA}"/>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صندوق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بدون اخذ </a:t>
            </a:r>
            <a:r>
              <a:rPr lang="fa-IR" sz="1800" b="0" i="0" u="none" strike="noStrike" dirty="0" err="1">
                <a:solidFill>
                  <a:srgbClr val="000000"/>
                </a:solidFill>
                <a:effectLst/>
                <a:latin typeface="B Nazanin" panose="00000400000000000000" pitchFamily="2" charset="-78"/>
                <a:cs typeface="B Nazanin" panose="00000400000000000000" pitchFamily="2" charset="-78"/>
              </a:rPr>
              <a:t>تضمين</a:t>
            </a:r>
            <a:r>
              <a:rPr lang="fa-IR" sz="1800" b="0" i="0" u="none" strike="noStrike" dirty="0">
                <a:solidFill>
                  <a:srgbClr val="000000"/>
                </a:solidFill>
                <a:effectLst/>
                <a:latin typeface="B Nazanin" panose="00000400000000000000" pitchFamily="2" charset="-78"/>
                <a:cs typeface="B Nazanin" panose="00000400000000000000" pitchFamily="2" charset="-78"/>
              </a:rPr>
              <a:t>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مسبب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را پرداخت نموده و پس از آن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به شرح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زير</a:t>
            </a:r>
            <a:r>
              <a:rPr lang="fa-IR" sz="1800" b="0" i="0" u="none" strike="noStrike" dirty="0">
                <a:solidFill>
                  <a:srgbClr val="000000"/>
                </a:solidFill>
                <a:effectLst/>
                <a:latin typeface="B Nazanin" panose="00000400000000000000" pitchFamily="2" charset="-78"/>
                <a:cs typeface="B Nazanin" panose="00000400000000000000" pitchFamily="2" charset="-78"/>
              </a:rPr>
              <a:t> به قائم </a:t>
            </a:r>
            <a:r>
              <a:rPr lang="fa-IR" sz="1800" b="0" i="0" u="none" strike="noStrike" dirty="0" err="1">
                <a:solidFill>
                  <a:srgbClr val="000000"/>
                </a:solidFill>
                <a:effectLst/>
                <a:latin typeface="B Nazanin" panose="00000400000000000000" pitchFamily="2" charset="-78"/>
                <a:cs typeface="B Nazanin" panose="00000400000000000000" pitchFamily="2" charset="-78"/>
              </a:rPr>
              <a:t>مقامي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طريق</a:t>
            </a:r>
            <a:r>
              <a:rPr lang="fa-IR" sz="1800" b="0" i="0" u="none" strike="noStrike" dirty="0">
                <a:solidFill>
                  <a:srgbClr val="000000"/>
                </a:solidFill>
                <a:effectLst/>
                <a:latin typeface="B Nazanin" panose="00000400000000000000" pitchFamily="2" charset="-78"/>
                <a:cs typeface="B Nazanin" panose="00000400000000000000" pitchFamily="2" charset="-78"/>
              </a:rPr>
              <a:t> مراجع </a:t>
            </a:r>
            <a:r>
              <a:rPr lang="fa-IR" sz="1800" b="0" i="0" u="none" strike="noStrike" dirty="0" err="1">
                <a:solidFill>
                  <a:srgbClr val="000000"/>
                </a:solidFill>
                <a:effectLst/>
                <a:latin typeface="B Nazanin" panose="00000400000000000000" pitchFamily="2" charset="-78"/>
                <a:cs typeface="B Nazanin" panose="00000400000000000000" pitchFamily="2" charset="-78"/>
              </a:rPr>
              <a:t>قانوني</a:t>
            </a:r>
            <a:r>
              <a:rPr lang="fa-IR" sz="1800" b="0" i="0" u="none" strike="noStrike" dirty="0">
                <a:solidFill>
                  <a:srgbClr val="000000"/>
                </a:solidFill>
                <a:effectLst/>
                <a:latin typeface="B Nazanin" panose="00000400000000000000" pitchFamily="2" charset="-78"/>
                <a:cs typeface="B Nazanin" panose="00000400000000000000" pitchFamily="2" charset="-78"/>
              </a:rPr>
              <a:t> وجوه پرداخت شده را </a:t>
            </a:r>
            <a:r>
              <a:rPr lang="fa-IR" sz="1800" b="0" i="0" u="none" strike="noStrike" dirty="0" err="1">
                <a:solidFill>
                  <a:srgbClr val="000000"/>
                </a:solidFill>
                <a:effectLst/>
                <a:latin typeface="B Nazanin" panose="00000400000000000000" pitchFamily="2" charset="-78"/>
                <a:cs typeface="B Nazanin" panose="00000400000000000000" pitchFamily="2" charset="-78"/>
              </a:rPr>
              <a:t>بازيافت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الف -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صورتي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پرداخت خسارت به سبب نداشتن، انقضاء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بطلان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باشد به مسبب حادثه رجوع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 - در صورتي كه پرداخت خسارت به سبب تعليق يا لغو پروانه يا توقف يا ورشكستگي بيمه گر موضوع ماده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22 اين </a:t>
            </a:r>
            <a:r>
              <a:rPr lang="fa-IR" sz="1800" b="0" i="0" u="none" strike="noStrike" dirty="0">
                <a:solidFill>
                  <a:srgbClr val="000000"/>
                </a:solidFill>
                <a:effectLst/>
                <a:latin typeface="B Nazanin" panose="00000400000000000000" pitchFamily="2" charset="-78"/>
                <a:cs typeface="B Nazanin" panose="00000400000000000000" pitchFamily="2" charset="-78"/>
              </a:rPr>
              <a:t>قانون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باشد به </a:t>
            </a:r>
            <a:r>
              <a:rPr lang="fa-IR" sz="1800" b="0" i="0" u="none" strike="noStrike" dirty="0">
                <a:solidFill>
                  <a:srgbClr val="000000"/>
                </a:solidFill>
                <a:effectLst/>
                <a:latin typeface="B Nazanin" panose="00000400000000000000" pitchFamily="2" charset="-78"/>
                <a:cs typeface="B Nazanin" panose="00000400000000000000" pitchFamily="2" charset="-78"/>
              </a:rPr>
              <a:t>بيمه گر و مديران آن رجوع مي كند.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 - در صورتي كه پرداخت خسارت به سبب شناخته نشدن وسيله نقليه مسبب حادثه باشد، پس از شناخته شدن آن حسب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مورد به </a:t>
            </a:r>
            <a:r>
              <a:rPr lang="fa-IR" sz="1800" b="0" i="0" u="none" strike="noStrike" dirty="0">
                <a:solidFill>
                  <a:srgbClr val="000000"/>
                </a:solidFill>
                <a:effectLst/>
                <a:latin typeface="B Nazanin" panose="00000400000000000000" pitchFamily="2" charset="-78"/>
                <a:cs typeface="B Nazanin" panose="00000400000000000000" pitchFamily="2" charset="-78"/>
              </a:rPr>
              <a:t>مسبب حادثه يا بيمه گر وي رجوع مي كند.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ت -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صورتي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پرداخت خسارت به سبب خارج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ظرفيت</a:t>
            </a:r>
            <a:r>
              <a:rPr lang="fa-IR" sz="1800" b="0" i="0" u="none" strike="noStrike" dirty="0">
                <a:solidFill>
                  <a:srgbClr val="000000"/>
                </a:solidFill>
                <a:effectLst/>
                <a:latin typeface="B Nazanin" panose="00000400000000000000" pitchFamily="2" charset="-78"/>
                <a:cs typeface="B Nazanin" panose="00000400000000000000" pitchFamily="2" charset="-78"/>
              </a:rPr>
              <a:t> بودن </a:t>
            </a:r>
            <a:r>
              <a:rPr lang="fa-IR" sz="1800" b="0" i="0" u="none" strike="noStrike" dirty="0" err="1">
                <a:solidFill>
                  <a:srgbClr val="000000"/>
                </a:solidFill>
                <a:effectLst/>
                <a:latin typeface="B Nazanin" panose="00000400000000000000" pitchFamily="2" charset="-78"/>
                <a:cs typeface="B Nazanin" panose="00000400000000000000" pitchFamily="2" charset="-78"/>
              </a:rPr>
              <a:t>سرنشينان</a:t>
            </a:r>
            <a:r>
              <a:rPr lang="fa-IR" sz="1800" b="0" i="0" u="none" strike="noStrike" dirty="0">
                <a:solidFill>
                  <a:srgbClr val="000000"/>
                </a:solidFill>
                <a:effectLst/>
                <a:latin typeface="B Nazanin" panose="00000400000000000000" pitchFamily="2" charset="-78"/>
                <a:cs typeface="B Nazanin" panose="00000400000000000000" pitchFamily="2" charset="-78"/>
              </a:rPr>
              <a:t> داخل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مسبب حادثه باشد به مسبب</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حادثه رجوع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a:t>
            </a:r>
            <a:r>
              <a:rPr lang="fa-IR" dirty="0"/>
              <a:t> </a:t>
            </a:r>
            <a:endParaRPr lang="en-US" dirty="0"/>
          </a:p>
        </p:txBody>
      </p:sp>
    </p:spTree>
    <p:extLst>
      <p:ext uri="{BB962C8B-B14F-4D97-AF65-F5344CB8AC3E}">
        <p14:creationId xmlns:p14="http://schemas.microsoft.com/office/powerpoint/2010/main" val="17364735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8E18-8EB9-4D6B-A5B0-8C63AC4046AB}"/>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26)</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لازم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الاجرا</a:t>
            </a:r>
            <a:r>
              <a:rPr lang="fa-IR" sz="1800" b="0" i="0" u="none" strike="noStrike" dirty="0">
                <a:solidFill>
                  <a:srgbClr val="000000"/>
                </a:solidFill>
                <a:effectLst/>
                <a:latin typeface="B Nazanin" panose="00000400000000000000" pitchFamily="2" charset="-78"/>
                <a:cs typeface="B Nazanin" panose="00000400000000000000" pitchFamily="2" charset="-78"/>
              </a:rPr>
              <a:t> بودن اسناد مربوط به صندوق</a:t>
            </a:r>
            <a:r>
              <a:rPr lang="fa-IR" dirty="0"/>
              <a:t> </a:t>
            </a:r>
            <a:endParaRPr lang="en-US" dirty="0"/>
          </a:p>
        </p:txBody>
      </p:sp>
      <p:sp>
        <p:nvSpPr>
          <p:cNvPr id="3" name="Content Placeholder 2">
            <a:extLst>
              <a:ext uri="{FF2B5EF4-FFF2-40B4-BE49-F238E27FC236}">
                <a16:creationId xmlns:a16="http://schemas.microsoft.com/office/drawing/2014/main" id="{EA99B70B-41AD-434F-A9D0-01EE49559648}"/>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اسناد مربوط به مطالبات و پرداخت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خسارت صندوق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حكم</a:t>
            </a:r>
            <a:r>
              <a:rPr lang="fa-IR" sz="1800" b="0" i="0" u="none" strike="noStrike" dirty="0">
                <a:solidFill>
                  <a:srgbClr val="000000"/>
                </a:solidFill>
                <a:effectLst/>
                <a:latin typeface="B Nazanin" panose="00000400000000000000" pitchFamily="2" charset="-78"/>
                <a:cs typeface="B Nazanin" panose="00000400000000000000" pitchFamily="2" charset="-78"/>
              </a:rPr>
              <a:t> اسناد لازم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الاجراء</a:t>
            </a:r>
            <a:r>
              <a:rPr lang="fa-IR" sz="1800" b="0" i="0" u="none" strike="noStrike" dirty="0">
                <a:solidFill>
                  <a:srgbClr val="000000"/>
                </a:solidFill>
                <a:effectLst/>
                <a:latin typeface="B Nazanin" panose="00000400000000000000" pitchFamily="2" charset="-78"/>
                <a:cs typeface="B Nazanin" panose="00000400000000000000" pitchFamily="2" charset="-78"/>
              </a:rPr>
              <a:t> است و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طريق</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دواير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اجراي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سازمان ثبت اسناد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املاك</a:t>
            </a:r>
            <a:r>
              <a:rPr lang="fa-IR" sz="1800" b="0" i="0" u="none" strike="noStrike" dirty="0">
                <a:solidFill>
                  <a:srgbClr val="000000"/>
                </a:solidFill>
                <a:effectLst/>
                <a:latin typeface="B Nazanin" panose="00000400000000000000" pitchFamily="2" charset="-78"/>
                <a:cs typeface="B Nazanin" panose="00000400000000000000" pitchFamily="2" charset="-78"/>
              </a:rPr>
              <a:t> قابل مطالبه و وصول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باشد.</a:t>
            </a:r>
            <a:r>
              <a:rPr lang="fa-IR" dirty="0"/>
              <a:t> </a:t>
            </a:r>
            <a:endParaRPr lang="en-US" dirty="0"/>
          </a:p>
        </p:txBody>
      </p:sp>
    </p:spTree>
    <p:extLst>
      <p:ext uri="{BB962C8B-B14F-4D97-AF65-F5344CB8AC3E}">
        <p14:creationId xmlns:p14="http://schemas.microsoft.com/office/powerpoint/2010/main" val="34630259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4B51-8121-4E7F-BE63-51E87946A750}"/>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27)</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سرمایه گذاری وجوه صندوق</a:t>
            </a:r>
            <a:r>
              <a:rPr lang="fa-IR" dirty="0"/>
              <a:t> </a:t>
            </a:r>
            <a:endParaRPr lang="en-US" dirty="0"/>
          </a:p>
        </p:txBody>
      </p:sp>
      <p:sp>
        <p:nvSpPr>
          <p:cNvPr id="3" name="Content Placeholder 2">
            <a:extLst>
              <a:ext uri="{FF2B5EF4-FFF2-40B4-BE49-F238E27FC236}">
                <a16:creationId xmlns:a16="http://schemas.microsoft.com/office/drawing/2014/main" id="{0B4213B1-E511-4D29-AD4B-6555A38F36F0}"/>
              </a:ext>
            </a:extLst>
          </p:cNvPr>
          <p:cNvSpPr>
            <a:spLocks noGrp="1"/>
          </p:cNvSpPr>
          <p:nvPr>
            <p:ph idx="1"/>
          </p:nvPr>
        </p:nvSpPr>
        <p:spPr/>
        <p:txBody>
          <a:bodyPr/>
          <a:lstStyle/>
          <a:p>
            <a:pPr marL="0" indent="0">
              <a:buNone/>
            </a:pPr>
            <a:r>
              <a:rPr lang="fa-IR" dirty="0">
                <a:cs typeface="B Nazanin" panose="00000400000000000000" pitchFamily="2" charset="-78"/>
              </a:rPr>
              <a:t>صندوق مجاز است موجودي نقدي مازاد خود را نزد بانكهاي دولتي سپرده گذاري و يا اوراق بهادار بدون </a:t>
            </a:r>
            <a:r>
              <a:rPr lang="fa-IR" dirty="0" smtClean="0">
                <a:cs typeface="B Nazanin" panose="00000400000000000000" pitchFamily="2" charset="-78"/>
              </a:rPr>
              <a:t>خطر خريداري </a:t>
            </a:r>
            <a:r>
              <a:rPr lang="fa-IR" dirty="0">
                <a:cs typeface="B Nazanin" panose="00000400000000000000" pitchFamily="2" charset="-78"/>
              </a:rPr>
              <a:t>كند مشروط بر آنكه سرمايه گذاري هاي مذكور به نحوي برنامه ريزي شود كه همواره امكان انجام تعهدات صندوق </a:t>
            </a:r>
            <a:r>
              <a:rPr lang="fa-IR" dirty="0" smtClean="0">
                <a:cs typeface="B Nazanin" panose="00000400000000000000" pitchFamily="2" charset="-78"/>
              </a:rPr>
              <a:t>وجود داشته </a:t>
            </a:r>
            <a:r>
              <a:rPr lang="fa-IR" dirty="0">
                <a:cs typeface="B Nazanin" panose="00000400000000000000" pitchFamily="2" charset="-78"/>
              </a:rPr>
              <a:t>باشد. </a:t>
            </a:r>
            <a:endParaRPr lang="en-US" dirty="0">
              <a:cs typeface="B Nazanin" panose="00000400000000000000" pitchFamily="2" charset="-78"/>
            </a:endParaRPr>
          </a:p>
        </p:txBody>
      </p:sp>
    </p:spTree>
    <p:extLst>
      <p:ext uri="{BB962C8B-B14F-4D97-AF65-F5344CB8AC3E}">
        <p14:creationId xmlns:p14="http://schemas.microsoft.com/office/powerpoint/2010/main" val="551936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3F51-9A71-4763-9874-47C2D9EC3685}"/>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28)</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ارکان صندوق ، اعضای مجموع عمومی و اعضای هیئت نظارت</a:t>
            </a:r>
            <a:r>
              <a:rPr lang="fa-IR" dirty="0"/>
              <a:t> </a:t>
            </a:r>
            <a:endParaRPr lang="en-US" dirty="0"/>
          </a:p>
        </p:txBody>
      </p:sp>
      <p:sp>
        <p:nvSpPr>
          <p:cNvPr id="3" name="Content Placeholder 2">
            <a:extLst>
              <a:ext uri="{FF2B5EF4-FFF2-40B4-BE49-F238E27FC236}">
                <a16:creationId xmlns:a16="http://schemas.microsoft.com/office/drawing/2014/main" id="{123FD85F-B766-4050-94A7-1C6AE39DB30E}"/>
              </a:ext>
            </a:extLst>
          </p:cNvPr>
          <p:cNvSpPr>
            <a:spLocks noGrp="1"/>
          </p:cNvSpPr>
          <p:nvPr>
            <p:ph idx="1"/>
          </p:nvPr>
        </p:nvSpPr>
        <p:spPr>
          <a:xfrm>
            <a:off x="2589212" y="1767839"/>
            <a:ext cx="8915400" cy="4342015"/>
          </a:xfrm>
        </p:spPr>
        <p:txBody>
          <a:bodyPr>
            <a:noAutofit/>
          </a:bodyPr>
          <a:lstStyle/>
          <a:p>
            <a:pPr marL="0" indent="0">
              <a:buNone/>
            </a:pPr>
            <a:r>
              <a:rPr lang="fa-IR" sz="1400" b="0" i="0" u="none" strike="noStrike" dirty="0">
                <a:solidFill>
                  <a:srgbClr val="000000"/>
                </a:solidFill>
                <a:effectLst/>
                <a:latin typeface="B Nazanin" panose="00000400000000000000" pitchFamily="2" charset="-78"/>
                <a:cs typeface="B Nazanin" panose="00000400000000000000" pitchFamily="2" charset="-78"/>
              </a:rPr>
              <a:t>صندوق، نهاد عمومي غيردولتي است و چگونگي اداره آن براساس اساسنامه اي است كه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به پيشنهاد </a:t>
            </a:r>
            <a:r>
              <a:rPr lang="fa-IR" sz="1400" b="0" i="0" u="none" strike="noStrike" dirty="0">
                <a:solidFill>
                  <a:srgbClr val="000000"/>
                </a:solidFill>
                <a:effectLst/>
                <a:latin typeface="B Nazanin" panose="00000400000000000000" pitchFamily="2" charset="-78"/>
                <a:cs typeface="B Nazanin" panose="00000400000000000000" pitchFamily="2" charset="-78"/>
              </a:rPr>
              <a:t>وزير امور اقتصادي و دارايي تهيه مي شود و ظرف مهلت شش ماه پس از لازم الاجراء شدن اين قانون به تصويب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هيأت وزيران </a:t>
            </a:r>
            <a:r>
              <a:rPr lang="fa-IR" sz="1400" b="0" i="0" u="none" strike="noStrike" dirty="0">
                <a:solidFill>
                  <a:srgbClr val="000000"/>
                </a:solidFill>
                <a:effectLst/>
                <a:latin typeface="B Nazanin" panose="00000400000000000000" pitchFamily="2" charset="-78"/>
                <a:cs typeface="B Nazanin" panose="00000400000000000000" pitchFamily="2" charset="-78"/>
              </a:rPr>
              <a:t>مي رسد.</a:t>
            </a:r>
            <a:br>
              <a:rPr lang="fa-IR" sz="1400" b="0" i="0" u="none" strike="noStrike" dirty="0">
                <a:solidFill>
                  <a:srgbClr val="000000"/>
                </a:solidFill>
                <a:effectLst/>
                <a:latin typeface="B Nazanin" panose="00000400000000000000" pitchFamily="2" charset="-78"/>
                <a:cs typeface="B Nazanin" panose="00000400000000000000" pitchFamily="2" charset="-78"/>
              </a:rPr>
            </a:br>
            <a:r>
              <a:rPr lang="fa-IR" sz="1400" b="0" i="0" u="none" strike="noStrike" dirty="0">
                <a:solidFill>
                  <a:srgbClr val="000000"/>
                </a:solidFill>
                <a:effectLst/>
                <a:latin typeface="B Nazanin" panose="00000400000000000000" pitchFamily="2" charset="-78"/>
                <a:cs typeface="B Nazanin" panose="00000400000000000000" pitchFamily="2" charset="-78"/>
              </a:rPr>
              <a:t>اركان صندوق عبارتند از: مجمع عمومي، هيأت نظارت، مدير صندوق و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حسابرس</a:t>
            </a:r>
          </a:p>
          <a:p>
            <a:pPr marL="0" indent="0">
              <a:buNone/>
            </a:pPr>
            <a:r>
              <a:rPr lang="fa-IR" sz="1400" b="0" i="0" u="none" strike="noStrike" dirty="0" smtClean="0">
                <a:solidFill>
                  <a:srgbClr val="000000"/>
                </a:solidFill>
                <a:effectLst/>
                <a:latin typeface="B Nazanin" panose="00000400000000000000" pitchFamily="2" charset="-78"/>
                <a:cs typeface="B Nazanin" panose="00000400000000000000" pitchFamily="2" charset="-78"/>
              </a:rPr>
              <a:t>اعضاي </a:t>
            </a:r>
            <a:r>
              <a:rPr lang="fa-IR" sz="1400" b="0" i="0" u="none" strike="noStrike" dirty="0">
                <a:solidFill>
                  <a:srgbClr val="000000"/>
                </a:solidFill>
                <a:effectLst/>
                <a:latin typeface="B Nazanin" panose="00000400000000000000" pitchFamily="2" charset="-78"/>
                <a:cs typeface="B Nazanin" panose="00000400000000000000" pitchFamily="2" charset="-78"/>
              </a:rPr>
              <a:t>مجمع عمومي صندوق عبارت از وزراي امور اقتصادي و دارايي به عنوان رئيس مجمع، تعاون، كار و رفاه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اجتماعي،دادگستري </a:t>
            </a:r>
            <a:r>
              <a:rPr lang="fa-IR" sz="1400" b="0" i="0" u="none" strike="noStrike" dirty="0">
                <a:solidFill>
                  <a:srgbClr val="000000"/>
                </a:solidFill>
                <a:effectLst/>
                <a:latin typeface="B Nazanin" panose="00000400000000000000" pitchFamily="2" charset="-78"/>
                <a:cs typeface="B Nazanin" panose="00000400000000000000" pitchFamily="2" charset="-78"/>
              </a:rPr>
              <a:t>و صنعت، معدن و تجارت، دادستان كل كشور (بدون حق رأي) و رئيس كل بيمه مركزي است. </a:t>
            </a:r>
            <a:endParaRPr lang="fa-IR" sz="1400" b="0" i="0" u="none" strike="noStrike" dirty="0" smtClean="0">
              <a:solidFill>
                <a:srgbClr val="000000"/>
              </a:solidFill>
              <a:effectLst/>
              <a:latin typeface="B Nazanin" panose="00000400000000000000" pitchFamily="2" charset="-78"/>
              <a:cs typeface="B Nazanin" panose="00000400000000000000" pitchFamily="2" charset="-78"/>
            </a:endParaRPr>
          </a:p>
          <a:p>
            <a:pPr marL="0" indent="0">
              <a:buNone/>
            </a:pPr>
            <a:r>
              <a:rPr lang="fa-IR" sz="1400" b="0" i="0" u="none" strike="noStrike" dirty="0" smtClean="0">
                <a:solidFill>
                  <a:srgbClr val="000000"/>
                </a:solidFill>
                <a:effectLst/>
                <a:latin typeface="B Nazanin" panose="00000400000000000000" pitchFamily="2" charset="-78"/>
                <a:cs typeface="B Nazanin" panose="00000400000000000000" pitchFamily="2" charset="-78"/>
              </a:rPr>
              <a:t>مجمع </a:t>
            </a:r>
            <a:r>
              <a:rPr lang="fa-IR" sz="1400" b="0" i="0" u="none" strike="noStrike" dirty="0">
                <a:solidFill>
                  <a:srgbClr val="000000"/>
                </a:solidFill>
                <a:effectLst/>
                <a:latin typeface="B Nazanin" panose="00000400000000000000" pitchFamily="2" charset="-78"/>
                <a:cs typeface="B Nazanin" panose="00000400000000000000" pitchFamily="2" charset="-78"/>
              </a:rPr>
              <a:t>عمومي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صندوق حداقل </a:t>
            </a:r>
            <a:r>
              <a:rPr lang="fa-IR" sz="1400" b="0" i="0" u="none" strike="noStrike" dirty="0">
                <a:solidFill>
                  <a:srgbClr val="000000"/>
                </a:solidFill>
                <a:effectLst/>
                <a:latin typeface="B Nazanin" panose="00000400000000000000" pitchFamily="2" charset="-78"/>
                <a:cs typeface="B Nazanin" panose="00000400000000000000" pitchFamily="2" charset="-78"/>
              </a:rPr>
              <a:t>يك بار در سال تشكيل مي شود. مجمع عمومي عادي به طور فوق العاده نيز به تقاضاي هر يك از اعضاء به دعوت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رئيس</a:t>
            </a:r>
            <a:r>
              <a:rPr lang="fa-IR" sz="1400" dirty="0">
                <a:solidFill>
                  <a:srgbClr val="000000"/>
                </a:solidFill>
                <a:latin typeface="B Nazanin" panose="00000400000000000000" pitchFamily="2" charset="-78"/>
                <a:cs typeface="B Nazanin" panose="00000400000000000000" pitchFamily="2" charset="-78"/>
              </a:rPr>
              <a:t>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مجمع </a:t>
            </a:r>
            <a:r>
              <a:rPr lang="fa-IR" sz="1400" b="0" i="0" u="none" strike="noStrike" dirty="0">
                <a:solidFill>
                  <a:srgbClr val="000000"/>
                </a:solidFill>
                <a:effectLst/>
                <a:latin typeface="B Nazanin" panose="00000400000000000000" pitchFamily="2" charset="-78"/>
                <a:cs typeface="B Nazanin" panose="00000400000000000000" pitchFamily="2" charset="-78"/>
              </a:rPr>
              <a:t>تشكيل مي شود. يكي از نمايندگان عضو كميسيون اقتصادي مجلس شوراي اسلامي، به پيشنهاد كميسيون مذكور و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تصويب</a:t>
            </a:r>
            <a:r>
              <a:rPr lang="fa-IR" sz="1400" dirty="0">
                <a:solidFill>
                  <a:srgbClr val="000000"/>
                </a:solidFill>
                <a:latin typeface="B Nazanin" panose="00000400000000000000" pitchFamily="2" charset="-78"/>
                <a:cs typeface="B Nazanin" panose="00000400000000000000" pitchFamily="2" charset="-78"/>
              </a:rPr>
              <a:t>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مجلس </a:t>
            </a:r>
            <a:r>
              <a:rPr lang="fa-IR" sz="1400" b="0" i="0" u="none" strike="noStrike" dirty="0">
                <a:solidFill>
                  <a:srgbClr val="000000"/>
                </a:solidFill>
                <a:effectLst/>
                <a:latin typeface="B Nazanin" panose="00000400000000000000" pitchFamily="2" charset="-78"/>
                <a:cs typeface="B Nazanin" panose="00000400000000000000" pitchFamily="2" charset="-78"/>
              </a:rPr>
              <a:t>شوراي اسلامي به عنوان عضو ناظر و بدون حق رأي در جلسات مجمع شركت مي كند. مدير صندوق بدون حق رأي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دبيرمجمع </a:t>
            </a:r>
            <a:r>
              <a:rPr lang="fa-IR" sz="1400" b="0" i="0" u="none" strike="noStrike" dirty="0">
                <a:solidFill>
                  <a:srgbClr val="000000"/>
                </a:solidFill>
                <a:effectLst/>
                <a:latin typeface="B Nazanin" panose="00000400000000000000" pitchFamily="2" charset="-78"/>
                <a:cs typeface="B Nazanin" panose="00000400000000000000" pitchFamily="2" charset="-78"/>
              </a:rPr>
              <a:t>عمومي است.</a:t>
            </a:r>
            <a:br>
              <a:rPr lang="fa-IR" sz="1400" b="0" i="0" u="none" strike="noStrike" dirty="0">
                <a:solidFill>
                  <a:srgbClr val="000000"/>
                </a:solidFill>
                <a:effectLst/>
                <a:latin typeface="B Nazanin" panose="00000400000000000000" pitchFamily="2" charset="-78"/>
                <a:cs typeface="B Nazanin" panose="00000400000000000000" pitchFamily="2" charset="-78"/>
              </a:rPr>
            </a:br>
            <a:r>
              <a:rPr lang="fa-IR" sz="1400" b="0" i="0" u="none" strike="noStrike" dirty="0">
                <a:solidFill>
                  <a:srgbClr val="000000"/>
                </a:solidFill>
                <a:effectLst/>
                <a:latin typeface="B Nazanin" panose="00000400000000000000" pitchFamily="2" charset="-78"/>
                <a:cs typeface="B Nazanin" panose="00000400000000000000" pitchFamily="2" charset="-78"/>
              </a:rPr>
              <a:t>اعضاي هيأت نظارت صندوق عبارت از نمايندگان وزراي امور اقتصادي و دارايي، تعاون، كار و رفاه اجتماعي و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دادگستري، دادستان </a:t>
            </a:r>
            <a:r>
              <a:rPr lang="fa-IR" sz="1400" b="0" i="0" u="none" strike="noStrike" dirty="0">
                <a:solidFill>
                  <a:srgbClr val="000000"/>
                </a:solidFill>
                <a:effectLst/>
                <a:latin typeface="B Nazanin" panose="00000400000000000000" pitchFamily="2" charset="-78"/>
                <a:cs typeface="B Nazanin" panose="00000400000000000000" pitchFamily="2" charset="-78"/>
              </a:rPr>
              <a:t>كل كشور(بدون حق رأي)، بيمه مركزي و اتحاديه(سنديكاي) بيمه گران ايران است. اعضاي هيأت نظارت غير از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مدير</a:t>
            </a:r>
            <a:r>
              <a:rPr lang="fa-IR" sz="1400" dirty="0">
                <a:solidFill>
                  <a:srgbClr val="000000"/>
                </a:solidFill>
                <a:latin typeface="B Nazanin" panose="00000400000000000000" pitchFamily="2" charset="-78"/>
                <a:cs typeface="B Nazanin" panose="00000400000000000000" pitchFamily="2" charset="-78"/>
              </a:rPr>
              <a:t>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صندوق </a:t>
            </a:r>
            <a:r>
              <a:rPr lang="fa-IR" sz="1400" b="0" i="0" u="none" strike="noStrike" dirty="0">
                <a:solidFill>
                  <a:srgbClr val="000000"/>
                </a:solidFill>
                <a:effectLst/>
                <a:latin typeface="B Nazanin" panose="00000400000000000000" pitchFamily="2" charset="-78"/>
                <a:cs typeface="B Nazanin" panose="00000400000000000000" pitchFamily="2" charset="-78"/>
              </a:rPr>
              <a:t>به صورت غيرموظف خواهند بود. نماينده وزير امور اقتصادي و دارايي در هيأت نظارت، مدير صندوق است كه دبير هيأت نظارت نيز خواهد بود</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 مديرعامل</a:t>
            </a:r>
            <a:r>
              <a:rPr lang="fa-IR" sz="1400" dirty="0">
                <a:solidFill>
                  <a:srgbClr val="000000"/>
                </a:solidFill>
                <a:latin typeface="B Nazanin" panose="00000400000000000000" pitchFamily="2" charset="-78"/>
                <a:cs typeface="B Nazanin" panose="00000400000000000000" pitchFamily="2" charset="-78"/>
              </a:rPr>
              <a:t> </a:t>
            </a:r>
            <a:r>
              <a:rPr lang="fa-IR" sz="1400" b="0" i="0" u="none" strike="noStrike" dirty="0" smtClean="0">
                <a:solidFill>
                  <a:srgbClr val="000000"/>
                </a:solidFill>
                <a:effectLst/>
                <a:latin typeface="B Nazanin" panose="00000400000000000000" pitchFamily="2" charset="-78"/>
                <a:cs typeface="B Nazanin" panose="00000400000000000000" pitchFamily="2" charset="-78"/>
              </a:rPr>
              <a:t>ستاد </a:t>
            </a:r>
            <a:r>
              <a:rPr lang="fa-IR" sz="1400" b="0" i="0" u="none" strike="noStrike" dirty="0">
                <a:solidFill>
                  <a:srgbClr val="000000"/>
                </a:solidFill>
                <a:effectLst/>
                <a:latin typeface="B Nazanin" panose="00000400000000000000" pitchFamily="2" charset="-78"/>
                <a:cs typeface="B Nazanin" panose="00000400000000000000" pitchFamily="2" charset="-78"/>
              </a:rPr>
              <a:t>مردمي رسيدگي به امور ديه و كمك به زندانيان نيازمند بدون حق رأي در جلسات هيأت نظارت شركت مي كند.</a:t>
            </a:r>
            <a:br>
              <a:rPr lang="fa-IR" sz="1400" b="0" i="0" u="none" strike="noStrike" dirty="0">
                <a:solidFill>
                  <a:srgbClr val="000000"/>
                </a:solidFill>
                <a:effectLst/>
                <a:latin typeface="B Nazanin" panose="00000400000000000000" pitchFamily="2" charset="-78"/>
                <a:cs typeface="B Nazanin" panose="00000400000000000000" pitchFamily="2" charset="-78"/>
              </a:rPr>
            </a:br>
            <a:r>
              <a:rPr lang="fa-IR" sz="1400" b="0" i="0" u="none" strike="noStrike" dirty="0" err="1">
                <a:solidFill>
                  <a:srgbClr val="000000"/>
                </a:solidFill>
                <a:effectLst/>
                <a:latin typeface="B Nazanin" panose="00000400000000000000" pitchFamily="2" charset="-78"/>
                <a:cs typeface="B Nazanin" panose="00000400000000000000" pitchFamily="2" charset="-78"/>
              </a:rPr>
              <a:t>مدير</a:t>
            </a:r>
            <a:r>
              <a:rPr lang="fa-IR" sz="1400" b="0" i="0" u="none" strike="noStrike" dirty="0">
                <a:solidFill>
                  <a:srgbClr val="000000"/>
                </a:solidFill>
                <a:effectLst/>
                <a:latin typeface="B Nazanin" panose="00000400000000000000" pitchFamily="2" charset="-78"/>
                <a:cs typeface="B Nazanin" panose="00000400000000000000" pitchFamily="2" charset="-78"/>
              </a:rPr>
              <a:t> صندوق به </a:t>
            </a:r>
            <a:r>
              <a:rPr lang="fa-IR" sz="1400" b="0" i="0" u="none" strike="noStrike" dirty="0" err="1">
                <a:solidFill>
                  <a:srgbClr val="000000"/>
                </a:solidFill>
                <a:effectLst/>
                <a:latin typeface="B Nazanin" panose="00000400000000000000" pitchFamily="2" charset="-78"/>
                <a:cs typeface="B Nazanin" panose="00000400000000000000" pitchFamily="2" charset="-78"/>
              </a:rPr>
              <a:t>پيشنهاد</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رئيس</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كل</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400" b="0" i="0" u="none" strike="noStrike" dirty="0">
                <a:solidFill>
                  <a:srgbClr val="000000"/>
                </a:solidFill>
                <a:effectLst/>
                <a:latin typeface="B Nazanin" panose="00000400000000000000" pitchFamily="2" charset="-78"/>
                <a:cs typeface="B Nazanin" panose="00000400000000000000" pitchFamily="2" charset="-78"/>
              </a:rPr>
              <a:t> و </a:t>
            </a:r>
            <a:r>
              <a:rPr lang="fa-IR" sz="1400" b="0" i="0" u="none" strike="noStrike" dirty="0" err="1">
                <a:solidFill>
                  <a:srgbClr val="000000"/>
                </a:solidFill>
                <a:effectLst/>
                <a:latin typeface="B Nazanin" panose="00000400000000000000" pitchFamily="2" charset="-78"/>
                <a:cs typeface="B Nazanin" panose="00000400000000000000" pitchFamily="2" charset="-78"/>
              </a:rPr>
              <a:t>تصويب</a:t>
            </a:r>
            <a:r>
              <a:rPr lang="fa-IR" sz="1400" b="0" i="0" u="none" strike="noStrike" dirty="0">
                <a:solidFill>
                  <a:srgbClr val="000000"/>
                </a:solidFill>
                <a:effectLst/>
                <a:latin typeface="B Nazanin" panose="00000400000000000000" pitchFamily="2" charset="-78"/>
                <a:cs typeface="B Nazanin" panose="00000400000000000000" pitchFamily="2" charset="-78"/>
              </a:rPr>
              <a:t> مجمع </a:t>
            </a:r>
            <a:r>
              <a:rPr lang="fa-IR" sz="1400" b="0" i="0" u="none" strike="noStrike" dirty="0" err="1">
                <a:solidFill>
                  <a:srgbClr val="000000"/>
                </a:solidFill>
                <a:effectLst/>
                <a:latin typeface="B Nazanin" panose="00000400000000000000" pitchFamily="2" charset="-78"/>
                <a:cs typeface="B Nazanin" panose="00000400000000000000" pitchFamily="2" charset="-78"/>
              </a:rPr>
              <a:t>عمومي</a:t>
            </a:r>
            <a:r>
              <a:rPr lang="fa-IR" sz="1400" b="0" i="0" u="none" strike="noStrike" dirty="0">
                <a:solidFill>
                  <a:srgbClr val="000000"/>
                </a:solidFill>
                <a:effectLst/>
                <a:latin typeface="B Nazanin" panose="00000400000000000000" pitchFamily="2" charset="-78"/>
                <a:cs typeface="B Nazanin" panose="00000400000000000000" pitchFamily="2" charset="-78"/>
              </a:rPr>
              <a:t> انتخاب و با </a:t>
            </a:r>
            <a:r>
              <a:rPr lang="fa-IR" sz="1400" b="0" i="0" u="none" strike="noStrike" dirty="0" err="1">
                <a:solidFill>
                  <a:srgbClr val="000000"/>
                </a:solidFill>
                <a:effectLst/>
                <a:latin typeface="B Nazanin" panose="00000400000000000000" pitchFamily="2" charset="-78"/>
                <a:cs typeface="B Nazanin" panose="00000400000000000000" pitchFamily="2" charset="-78"/>
              </a:rPr>
              <a:t>حكم</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رئيس</a:t>
            </a:r>
            <a:r>
              <a:rPr lang="fa-IR" sz="1400" b="0" i="0" u="none" strike="noStrike" dirty="0">
                <a:solidFill>
                  <a:srgbClr val="000000"/>
                </a:solidFill>
                <a:effectLst/>
                <a:latin typeface="B Nazanin" panose="00000400000000000000" pitchFamily="2" charset="-78"/>
                <a:cs typeface="B Nazanin" panose="00000400000000000000" pitchFamily="2" charset="-78"/>
              </a:rPr>
              <a:t> مجمع </a:t>
            </a:r>
            <a:r>
              <a:rPr lang="fa-IR" sz="1400" b="0" i="0" u="none" strike="noStrike" dirty="0" err="1">
                <a:solidFill>
                  <a:srgbClr val="000000"/>
                </a:solidFill>
                <a:effectLst/>
                <a:latin typeface="B Nazanin" panose="00000400000000000000" pitchFamily="2" charset="-78"/>
                <a:cs typeface="B Nazanin" panose="00000400000000000000" pitchFamily="2" charset="-78"/>
              </a:rPr>
              <a:t>عمومي</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400" b="0" i="0" u="none" strike="noStrike" dirty="0">
                <a:solidFill>
                  <a:srgbClr val="000000"/>
                </a:solidFill>
                <a:effectLst/>
                <a:latin typeface="B Nazanin" panose="00000400000000000000" pitchFamily="2" charset="-78"/>
                <a:cs typeface="B Nazanin" panose="00000400000000000000" pitchFamily="2" charset="-78"/>
              </a:rPr>
              <a:t> مدت</a:t>
            </a:r>
            <a:br>
              <a:rPr lang="fa-IR" sz="1400" b="0" i="0" u="none" strike="noStrike" dirty="0">
                <a:solidFill>
                  <a:srgbClr val="000000"/>
                </a:solidFill>
                <a:effectLst/>
                <a:latin typeface="B Nazanin" panose="00000400000000000000" pitchFamily="2" charset="-78"/>
                <a:cs typeface="B Nazanin" panose="00000400000000000000" pitchFamily="2" charset="-78"/>
              </a:rPr>
            </a:br>
            <a:r>
              <a:rPr lang="fa-IR" sz="1400" b="0" i="0" u="none" strike="noStrike" dirty="0">
                <a:solidFill>
                  <a:srgbClr val="000000"/>
                </a:solidFill>
                <a:effectLst/>
                <a:latin typeface="B Nazanin" panose="00000400000000000000" pitchFamily="2" charset="-78"/>
                <a:cs typeface="B Nazanin" panose="00000400000000000000" pitchFamily="2" charset="-78"/>
              </a:rPr>
              <a:t>چهار سال منصوب </a:t>
            </a:r>
            <a:r>
              <a:rPr lang="fa-IR" sz="1400" b="0" i="0" u="none" strike="noStrike" dirty="0" err="1">
                <a:solidFill>
                  <a:srgbClr val="000000"/>
                </a:solidFill>
                <a:effectLst/>
                <a:latin typeface="B Nazanin" panose="00000400000000000000" pitchFamily="2" charset="-78"/>
                <a:cs typeface="B Nazanin" panose="00000400000000000000" pitchFamily="2" charset="-78"/>
              </a:rPr>
              <a:t>مي</a:t>
            </a:r>
            <a:r>
              <a:rPr lang="fa-IR" sz="1400" b="0" i="0" u="none" strike="noStrike" dirty="0">
                <a:solidFill>
                  <a:srgbClr val="000000"/>
                </a:solidFill>
                <a:effectLst/>
                <a:latin typeface="B Nazanin" panose="00000400000000000000" pitchFamily="2" charset="-78"/>
                <a:cs typeface="B Nazanin" panose="00000400000000000000" pitchFamily="2" charset="-78"/>
              </a:rPr>
              <a:t> شود. انتخاب مجدد </a:t>
            </a:r>
            <a:r>
              <a:rPr lang="fa-IR" sz="1400" b="0" i="0" u="none" strike="noStrike" dirty="0" err="1">
                <a:solidFill>
                  <a:srgbClr val="000000"/>
                </a:solidFill>
                <a:effectLst/>
                <a:latin typeface="B Nazanin" panose="00000400000000000000" pitchFamily="2" charset="-78"/>
                <a:cs typeface="B Nazanin" panose="00000400000000000000" pitchFamily="2" charset="-78"/>
              </a:rPr>
              <a:t>مدير</a:t>
            </a:r>
            <a:r>
              <a:rPr lang="fa-IR" sz="1400" b="0" i="0" u="none" strike="noStrike" dirty="0">
                <a:solidFill>
                  <a:srgbClr val="000000"/>
                </a:solidFill>
                <a:effectLst/>
                <a:latin typeface="B Nazanin" panose="00000400000000000000" pitchFamily="2" charset="-78"/>
                <a:cs typeface="B Nazanin" panose="00000400000000000000" pitchFamily="2" charset="-78"/>
              </a:rPr>
              <a:t> صندوق </a:t>
            </a:r>
            <a:r>
              <a:rPr lang="fa-IR" sz="14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يك</a:t>
            </a:r>
            <a:r>
              <a:rPr lang="fa-IR" sz="1400" b="0" i="0" u="none" strike="noStrike" dirty="0">
                <a:solidFill>
                  <a:srgbClr val="000000"/>
                </a:solidFill>
                <a:effectLst/>
                <a:latin typeface="B Nazanin" panose="00000400000000000000" pitchFamily="2" charset="-78"/>
                <a:cs typeface="B Nazanin" panose="00000400000000000000" pitchFamily="2" charset="-78"/>
              </a:rPr>
              <a:t> دوره بلامانع است. مجمع </a:t>
            </a:r>
            <a:r>
              <a:rPr lang="fa-IR" sz="1400" b="0" i="0" u="none" strike="noStrike" dirty="0" err="1">
                <a:solidFill>
                  <a:srgbClr val="000000"/>
                </a:solidFill>
                <a:effectLst/>
                <a:latin typeface="B Nazanin" panose="00000400000000000000" pitchFamily="2" charset="-78"/>
                <a:cs typeface="B Nazanin" panose="00000400000000000000" pitchFamily="2" charset="-78"/>
              </a:rPr>
              <a:t>عمومي</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مي</a:t>
            </a:r>
            <a:r>
              <a:rPr lang="fa-IR" sz="1400" b="0" i="0" u="none" strike="noStrike" dirty="0">
                <a:solidFill>
                  <a:srgbClr val="000000"/>
                </a:solidFill>
                <a:effectLst/>
                <a:latin typeface="B Nazanin" panose="00000400000000000000" pitchFamily="2" charset="-78"/>
                <a:cs typeface="B Nazanin" panose="00000400000000000000" pitchFamily="2" charset="-78"/>
              </a:rPr>
              <a:t> تواند نسبت به عزل </a:t>
            </a:r>
            <a:r>
              <a:rPr lang="fa-IR" sz="1400" b="0" i="0" u="none" strike="noStrike" dirty="0" err="1">
                <a:solidFill>
                  <a:srgbClr val="000000"/>
                </a:solidFill>
                <a:effectLst/>
                <a:latin typeface="B Nazanin" panose="00000400000000000000" pitchFamily="2" charset="-78"/>
                <a:cs typeface="B Nazanin" panose="00000400000000000000" pitchFamily="2" charset="-78"/>
              </a:rPr>
              <a:t>مدير</a:t>
            </a:r>
            <a:r>
              <a:rPr lang="fa-IR" sz="1400" b="0" i="0" u="none" strike="noStrike" dirty="0">
                <a:solidFill>
                  <a:srgbClr val="000000"/>
                </a:solidFill>
                <a:effectLst/>
                <a:latin typeface="B Nazanin" panose="00000400000000000000" pitchFamily="2" charset="-78"/>
                <a:cs typeface="B Nazanin" panose="00000400000000000000" pitchFamily="2" charset="-78"/>
              </a:rPr>
              <a:t/>
            </a:r>
            <a:br>
              <a:rPr lang="fa-IR" sz="1400" b="0" i="0" u="none" strike="noStrike" dirty="0">
                <a:solidFill>
                  <a:srgbClr val="000000"/>
                </a:solidFill>
                <a:effectLst/>
                <a:latin typeface="B Nazanin" panose="00000400000000000000" pitchFamily="2" charset="-78"/>
                <a:cs typeface="B Nazanin" panose="00000400000000000000" pitchFamily="2" charset="-78"/>
              </a:rPr>
            </a:br>
            <a:r>
              <a:rPr lang="fa-IR" sz="1400" b="0" i="0" u="none" strike="noStrike" dirty="0">
                <a:solidFill>
                  <a:srgbClr val="000000"/>
                </a:solidFill>
                <a:effectLst/>
                <a:latin typeface="B Nazanin" panose="00000400000000000000" pitchFamily="2" charset="-78"/>
                <a:cs typeface="B Nazanin" panose="00000400000000000000" pitchFamily="2" charset="-78"/>
              </a:rPr>
              <a:t>صندوق قبل از </a:t>
            </a:r>
            <a:r>
              <a:rPr lang="fa-IR" sz="1400" b="0" i="0" u="none" strike="noStrike" dirty="0" err="1">
                <a:solidFill>
                  <a:srgbClr val="000000"/>
                </a:solidFill>
                <a:effectLst/>
                <a:latin typeface="B Nazanin" panose="00000400000000000000" pitchFamily="2" charset="-78"/>
                <a:cs typeface="B Nazanin" panose="00000400000000000000" pitchFamily="2" charset="-78"/>
              </a:rPr>
              <a:t>پايان</a:t>
            </a:r>
            <a:r>
              <a:rPr lang="fa-IR" sz="1400" b="0" i="0" u="none" strike="noStrike" dirty="0">
                <a:solidFill>
                  <a:srgbClr val="000000"/>
                </a:solidFill>
                <a:effectLst/>
                <a:latin typeface="B Nazanin" panose="00000400000000000000" pitchFamily="2" charset="-78"/>
                <a:cs typeface="B Nazanin" panose="00000400000000000000" pitchFamily="2" charset="-78"/>
              </a:rPr>
              <a:t> مدت </a:t>
            </a:r>
            <a:r>
              <a:rPr lang="fa-IR" sz="1400" b="0" i="0" u="none" strike="noStrike" dirty="0" err="1">
                <a:solidFill>
                  <a:srgbClr val="000000"/>
                </a:solidFill>
                <a:effectLst/>
                <a:latin typeface="B Nazanin" panose="00000400000000000000" pitchFamily="2" charset="-78"/>
                <a:cs typeface="B Nazanin" panose="00000400000000000000" pitchFamily="2" charset="-78"/>
              </a:rPr>
              <a:t>مذكور</a:t>
            </a:r>
            <a:r>
              <a:rPr lang="fa-IR" sz="1400" b="0" i="0" u="none" strike="noStrike" dirty="0">
                <a:solidFill>
                  <a:srgbClr val="000000"/>
                </a:solidFill>
                <a:effectLst/>
                <a:latin typeface="B Nazanin" panose="00000400000000000000" pitchFamily="2" charset="-78"/>
                <a:cs typeface="B Nazanin" panose="00000400000000000000" pitchFamily="2" charset="-78"/>
              </a:rPr>
              <a:t> اتخاذ </a:t>
            </a:r>
            <a:r>
              <a:rPr lang="fa-IR" sz="1400" b="0" i="0" u="none" strike="noStrike" dirty="0" err="1">
                <a:solidFill>
                  <a:srgbClr val="000000"/>
                </a:solidFill>
                <a:effectLst/>
                <a:latin typeface="B Nazanin" panose="00000400000000000000" pitchFamily="2" charset="-78"/>
                <a:cs typeface="B Nazanin" panose="00000400000000000000" pitchFamily="2" charset="-78"/>
              </a:rPr>
              <a:t>تصميم</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400" b="0" i="0" u="none" strike="noStrike" dirty="0">
                <a:solidFill>
                  <a:srgbClr val="000000"/>
                </a:solidFill>
                <a:effectLst/>
                <a:latin typeface="B Nazanin" panose="00000400000000000000" pitchFamily="2" charset="-78"/>
                <a:cs typeface="B Nazanin" panose="00000400000000000000" pitchFamily="2" charset="-78"/>
              </a:rPr>
              <a:t>.</a:t>
            </a:r>
            <a:br>
              <a:rPr lang="fa-IR" sz="1400" b="0" i="0" u="none" strike="noStrike" dirty="0">
                <a:solidFill>
                  <a:srgbClr val="000000"/>
                </a:solidFill>
                <a:effectLst/>
                <a:latin typeface="B Nazanin" panose="00000400000000000000" pitchFamily="2" charset="-78"/>
                <a:cs typeface="B Nazanin" panose="00000400000000000000" pitchFamily="2" charset="-78"/>
              </a:rPr>
            </a:br>
            <a:r>
              <a:rPr lang="fa-IR" sz="1400" b="0" i="0" u="none" strike="noStrike" dirty="0" err="1">
                <a:solidFill>
                  <a:srgbClr val="000000"/>
                </a:solidFill>
                <a:effectLst/>
                <a:latin typeface="B Nazanin" panose="00000400000000000000" pitchFamily="2" charset="-78"/>
                <a:cs typeface="B Nazanin" panose="00000400000000000000" pitchFamily="2" charset="-78"/>
              </a:rPr>
              <a:t>مركز</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اصلي</a:t>
            </a:r>
            <a:r>
              <a:rPr lang="fa-IR" sz="1400" b="0" i="0" u="none" strike="noStrike" dirty="0">
                <a:solidFill>
                  <a:srgbClr val="000000"/>
                </a:solidFill>
                <a:effectLst/>
                <a:latin typeface="B Nazanin" panose="00000400000000000000" pitchFamily="2" charset="-78"/>
                <a:cs typeface="B Nazanin" panose="00000400000000000000" pitchFamily="2" charset="-78"/>
              </a:rPr>
              <a:t> صندوق، تهران است. در صورت لزوم با </a:t>
            </a:r>
            <a:r>
              <a:rPr lang="fa-IR" sz="1400" b="0" i="0" u="none" strike="noStrike" dirty="0" err="1">
                <a:solidFill>
                  <a:srgbClr val="000000"/>
                </a:solidFill>
                <a:effectLst/>
                <a:latin typeface="B Nazanin" panose="00000400000000000000" pitchFamily="2" charset="-78"/>
                <a:cs typeface="B Nazanin" panose="00000400000000000000" pitchFamily="2" charset="-78"/>
              </a:rPr>
              <a:t>تصويب</a:t>
            </a:r>
            <a:r>
              <a:rPr lang="fa-IR" sz="1400" b="0" i="0" u="none" strike="noStrike" dirty="0">
                <a:solidFill>
                  <a:srgbClr val="000000"/>
                </a:solidFill>
                <a:effectLst/>
                <a:latin typeface="B Nazanin" panose="00000400000000000000" pitchFamily="2" charset="-78"/>
                <a:cs typeface="B Nazanin" panose="00000400000000000000" pitchFamily="2" charset="-78"/>
              </a:rPr>
              <a:t> مجمع </a:t>
            </a:r>
            <a:r>
              <a:rPr lang="fa-IR" sz="1400" b="0" i="0" u="none" strike="noStrike" dirty="0" err="1">
                <a:solidFill>
                  <a:srgbClr val="000000"/>
                </a:solidFill>
                <a:effectLst/>
                <a:latin typeface="B Nazanin" panose="00000400000000000000" pitchFamily="2" charset="-78"/>
                <a:cs typeface="B Nazanin" panose="00000400000000000000" pitchFamily="2" charset="-78"/>
              </a:rPr>
              <a:t>عمومي</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مي</a:t>
            </a:r>
            <a:r>
              <a:rPr lang="fa-IR" sz="1400" b="0" i="0" u="none" strike="noStrike" dirty="0">
                <a:solidFill>
                  <a:srgbClr val="000000"/>
                </a:solidFill>
                <a:effectLst/>
                <a:latin typeface="B Nazanin" panose="00000400000000000000" pitchFamily="2" charset="-78"/>
                <a:cs typeface="B Nazanin" panose="00000400000000000000" pitchFamily="2" charset="-78"/>
              </a:rPr>
              <a:t> تواند در </a:t>
            </a:r>
            <a:r>
              <a:rPr lang="fa-IR" sz="1400" b="0" i="0" u="none" strike="noStrike" dirty="0" err="1">
                <a:solidFill>
                  <a:srgbClr val="000000"/>
                </a:solidFill>
                <a:effectLst/>
                <a:latin typeface="B Nazanin" panose="00000400000000000000" pitchFamily="2" charset="-78"/>
                <a:cs typeface="B Nazanin" panose="00000400000000000000" pitchFamily="2" charset="-78"/>
              </a:rPr>
              <a:t>مراكز</a:t>
            </a:r>
            <a:r>
              <a:rPr lang="fa-IR" sz="1400" b="0" i="0" u="none" strike="noStrike" dirty="0">
                <a:solidFill>
                  <a:srgbClr val="000000"/>
                </a:solidFill>
                <a:effectLst/>
                <a:latin typeface="B Nazanin" panose="00000400000000000000" pitchFamily="2" charset="-78"/>
                <a:cs typeface="B Nazanin" panose="00000400000000000000" pitchFamily="2" charset="-78"/>
              </a:rPr>
              <a:t> استان ها شعبه </a:t>
            </a:r>
            <a:r>
              <a:rPr lang="fa-IR" sz="1400" b="0" i="0" u="none" strike="noStrike" dirty="0" err="1">
                <a:solidFill>
                  <a:srgbClr val="000000"/>
                </a:solidFill>
                <a:effectLst/>
                <a:latin typeface="B Nazanin" panose="00000400000000000000" pitchFamily="2" charset="-78"/>
                <a:cs typeface="B Nazanin" panose="00000400000000000000" pitchFamily="2" charset="-78"/>
              </a:rPr>
              <a:t>ايجاد</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يا</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نمايندگي</a:t>
            </a:r>
            <a:r>
              <a:rPr lang="fa-IR" sz="1400" b="0" i="0" u="none" strike="noStrike" dirty="0">
                <a:solidFill>
                  <a:srgbClr val="000000"/>
                </a:solidFill>
                <a:effectLst/>
                <a:latin typeface="B Nazanin" panose="00000400000000000000" pitchFamily="2" charset="-78"/>
                <a:cs typeface="B Nazanin" panose="00000400000000000000" pitchFamily="2" charset="-78"/>
              </a:rPr>
              <a:t/>
            </a:r>
            <a:br>
              <a:rPr lang="fa-IR" sz="1400" b="0" i="0" u="none" strike="noStrike" dirty="0">
                <a:solidFill>
                  <a:srgbClr val="000000"/>
                </a:solidFill>
                <a:effectLst/>
                <a:latin typeface="B Nazanin" panose="00000400000000000000" pitchFamily="2" charset="-78"/>
                <a:cs typeface="B Nazanin" panose="00000400000000000000" pitchFamily="2" charset="-78"/>
              </a:rPr>
            </a:br>
            <a:r>
              <a:rPr lang="fa-IR" sz="1400" b="0" i="0" u="none" strike="noStrike" dirty="0">
                <a:solidFill>
                  <a:srgbClr val="000000"/>
                </a:solidFill>
                <a:effectLst/>
                <a:latin typeface="B Nazanin" panose="00000400000000000000" pitchFamily="2" charset="-78"/>
                <a:cs typeface="B Nazanin" panose="00000400000000000000" pitchFamily="2" charset="-78"/>
              </a:rPr>
              <a:t>اعطاء </a:t>
            </a:r>
            <a:r>
              <a:rPr lang="fa-IR" sz="14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400" b="0" i="0" u="none" strike="noStrike" dirty="0">
                <a:solidFill>
                  <a:srgbClr val="000000"/>
                </a:solidFill>
                <a:effectLst/>
                <a:latin typeface="B Nazanin" panose="00000400000000000000" pitchFamily="2" charset="-78"/>
                <a:cs typeface="B Nazanin" panose="00000400000000000000" pitchFamily="2" charset="-78"/>
              </a:rPr>
              <a:t>. اقامه </a:t>
            </a:r>
            <a:r>
              <a:rPr lang="fa-IR" sz="1400" b="0" i="0" u="none" strike="noStrike" dirty="0" err="1">
                <a:solidFill>
                  <a:srgbClr val="000000"/>
                </a:solidFill>
                <a:effectLst/>
                <a:latin typeface="B Nazanin" panose="00000400000000000000" pitchFamily="2" charset="-78"/>
                <a:cs typeface="B Nazanin" panose="00000400000000000000" pitchFamily="2" charset="-78"/>
              </a:rPr>
              <a:t>دعوي</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عليه</a:t>
            </a:r>
            <a:r>
              <a:rPr lang="fa-IR" sz="1400" b="0" i="0" u="none" strike="noStrike" dirty="0">
                <a:solidFill>
                  <a:srgbClr val="000000"/>
                </a:solidFill>
                <a:effectLst/>
                <a:latin typeface="B Nazanin" panose="00000400000000000000" pitchFamily="2" charset="-78"/>
                <a:cs typeface="B Nazanin" panose="00000400000000000000" pitchFamily="2" charset="-78"/>
              </a:rPr>
              <a:t> صندوق در محل استقرار شعب صندوق </a:t>
            </a:r>
            <a:r>
              <a:rPr lang="fa-IR" sz="1400" b="0" i="0" u="none" strike="noStrike" dirty="0" err="1">
                <a:solidFill>
                  <a:srgbClr val="000000"/>
                </a:solidFill>
                <a:effectLst/>
                <a:latin typeface="B Nazanin" panose="00000400000000000000" pitchFamily="2" charset="-78"/>
                <a:cs typeface="B Nazanin" panose="00000400000000000000" pitchFamily="2" charset="-78"/>
              </a:rPr>
              <a:t>نيز</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ممكن</a:t>
            </a:r>
            <a:r>
              <a:rPr lang="fa-IR" sz="1400" b="0" i="0" u="none" strike="noStrike" dirty="0">
                <a:solidFill>
                  <a:srgbClr val="000000"/>
                </a:solidFill>
                <a:effectLst/>
                <a:latin typeface="B Nazanin" panose="00000400000000000000" pitchFamily="2" charset="-78"/>
                <a:cs typeface="B Nazanin" panose="00000400000000000000" pitchFamily="2" charset="-78"/>
              </a:rPr>
              <a:t> است.</a:t>
            </a:r>
            <a:br>
              <a:rPr lang="fa-IR" sz="1400" b="0" i="0" u="none" strike="noStrike" dirty="0">
                <a:solidFill>
                  <a:srgbClr val="000000"/>
                </a:solidFill>
                <a:effectLst/>
                <a:latin typeface="B Nazanin" panose="00000400000000000000" pitchFamily="2" charset="-78"/>
                <a:cs typeface="B Nazanin" panose="00000400000000000000" pitchFamily="2" charset="-78"/>
              </a:rPr>
            </a:br>
            <a:r>
              <a:rPr lang="fa-IR" sz="1400" b="0" i="0" u="none" strike="noStrike" dirty="0" err="1">
                <a:solidFill>
                  <a:srgbClr val="000000"/>
                </a:solidFill>
                <a:effectLst/>
                <a:latin typeface="B Nazanin" panose="00000400000000000000" pitchFamily="2" charset="-78"/>
                <a:cs typeface="B Nazanin" panose="00000400000000000000" pitchFamily="2" charset="-78"/>
              </a:rPr>
              <a:t>وظايف</a:t>
            </a:r>
            <a:r>
              <a:rPr lang="fa-IR" sz="1400" b="0" i="0" u="none" strike="noStrike" dirty="0">
                <a:solidFill>
                  <a:srgbClr val="000000"/>
                </a:solidFill>
                <a:effectLst/>
                <a:latin typeface="B Nazanin" panose="00000400000000000000" pitchFamily="2" charset="-78"/>
                <a:cs typeface="B Nazanin" panose="00000400000000000000" pitchFamily="2" charset="-78"/>
              </a:rPr>
              <a:t> و </a:t>
            </a:r>
            <a:r>
              <a:rPr lang="fa-IR" sz="1400" b="0" i="0" u="none" strike="noStrike" dirty="0" err="1">
                <a:solidFill>
                  <a:srgbClr val="000000"/>
                </a:solidFill>
                <a:effectLst/>
                <a:latin typeface="B Nazanin" panose="00000400000000000000" pitchFamily="2" charset="-78"/>
                <a:cs typeface="B Nazanin" panose="00000400000000000000" pitchFamily="2" charset="-78"/>
              </a:rPr>
              <a:t>اختيارات</a:t>
            </a:r>
            <a:r>
              <a:rPr lang="fa-IR" sz="1400" b="0" i="0" u="none" strike="noStrike" dirty="0">
                <a:solidFill>
                  <a:srgbClr val="000000"/>
                </a:solidFill>
                <a:effectLst/>
                <a:latin typeface="B Nazanin" panose="00000400000000000000" pitchFamily="2" charset="-78"/>
                <a:cs typeface="B Nazanin" panose="00000400000000000000" pitchFamily="2" charset="-78"/>
              </a:rPr>
              <a:t> مجمع </a:t>
            </a:r>
            <a:r>
              <a:rPr lang="fa-IR" sz="1400" b="0" i="0" u="none" strike="noStrike" dirty="0" err="1">
                <a:solidFill>
                  <a:srgbClr val="000000"/>
                </a:solidFill>
                <a:effectLst/>
                <a:latin typeface="B Nazanin" panose="00000400000000000000" pitchFamily="2" charset="-78"/>
                <a:cs typeface="B Nazanin" panose="00000400000000000000" pitchFamily="2" charset="-78"/>
              </a:rPr>
              <a:t>عمومي</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400" b="0" i="0" u="none" strike="noStrike" dirty="0">
                <a:solidFill>
                  <a:srgbClr val="000000"/>
                </a:solidFill>
                <a:effectLst/>
                <a:latin typeface="B Nazanin" panose="00000400000000000000" pitchFamily="2" charset="-78"/>
                <a:cs typeface="B Nazanin" panose="00000400000000000000" pitchFamily="2" charset="-78"/>
              </a:rPr>
              <a:t> نظارت و </a:t>
            </a:r>
            <a:r>
              <a:rPr lang="fa-IR" sz="1400" b="0" i="0" u="none" strike="noStrike" dirty="0" err="1">
                <a:solidFill>
                  <a:srgbClr val="000000"/>
                </a:solidFill>
                <a:effectLst/>
                <a:latin typeface="B Nazanin" panose="00000400000000000000" pitchFamily="2" charset="-78"/>
                <a:cs typeface="B Nazanin" panose="00000400000000000000" pitchFamily="2" charset="-78"/>
              </a:rPr>
              <a:t>مدير</a:t>
            </a:r>
            <a:r>
              <a:rPr lang="fa-IR" sz="1400" b="0" i="0" u="none" strike="noStrike" dirty="0">
                <a:solidFill>
                  <a:srgbClr val="000000"/>
                </a:solidFill>
                <a:effectLst/>
                <a:latin typeface="B Nazanin" panose="00000400000000000000" pitchFamily="2" charset="-78"/>
                <a:cs typeface="B Nazanin" panose="00000400000000000000" pitchFamily="2" charset="-78"/>
              </a:rPr>
              <a:t> صندوق و </a:t>
            </a:r>
            <a:r>
              <a:rPr lang="fa-IR" sz="1400" b="0" i="0" u="none" strike="noStrike" dirty="0" err="1">
                <a:solidFill>
                  <a:srgbClr val="000000"/>
                </a:solidFill>
                <a:effectLst/>
                <a:latin typeface="B Nazanin" panose="00000400000000000000" pitchFamily="2" charset="-78"/>
                <a:cs typeface="B Nazanin" panose="00000400000000000000" pitchFamily="2" charset="-78"/>
              </a:rPr>
              <a:t>نيز</a:t>
            </a:r>
            <a:r>
              <a:rPr lang="fa-IR" sz="1400" b="0" i="0" u="none" strike="noStrike" dirty="0">
                <a:solidFill>
                  <a:srgbClr val="000000"/>
                </a:solidFill>
                <a:effectLst/>
                <a:latin typeface="B Nazanin" panose="00000400000000000000" pitchFamily="2" charset="-78"/>
                <a:cs typeface="B Nazanin" panose="00000400000000000000" pitchFamily="2" charset="-78"/>
              </a:rPr>
              <a:t> نحوه انتخاب و </a:t>
            </a:r>
            <a:r>
              <a:rPr lang="fa-IR" sz="1400" b="0" i="0" u="none" strike="noStrike" dirty="0" err="1">
                <a:solidFill>
                  <a:srgbClr val="000000"/>
                </a:solidFill>
                <a:effectLst/>
                <a:latin typeface="B Nazanin" panose="00000400000000000000" pitchFamily="2" charset="-78"/>
                <a:cs typeface="B Nazanin" panose="00000400000000000000" pitchFamily="2" charset="-78"/>
              </a:rPr>
              <a:t>وظايف</a:t>
            </a:r>
            <a:r>
              <a:rPr lang="fa-IR" sz="1400" b="0" i="0" u="none" strike="noStrike" dirty="0">
                <a:solidFill>
                  <a:srgbClr val="000000"/>
                </a:solidFill>
                <a:effectLst/>
                <a:latin typeface="B Nazanin" panose="00000400000000000000" pitchFamily="2" charset="-78"/>
                <a:cs typeface="B Nazanin" panose="00000400000000000000" pitchFamily="2" charset="-78"/>
              </a:rPr>
              <a:t> و </a:t>
            </a:r>
            <a:r>
              <a:rPr lang="fa-IR" sz="1400" b="0" i="0" u="none" strike="noStrike" dirty="0" err="1">
                <a:solidFill>
                  <a:srgbClr val="000000"/>
                </a:solidFill>
                <a:effectLst/>
                <a:latin typeface="B Nazanin" panose="00000400000000000000" pitchFamily="2" charset="-78"/>
                <a:cs typeface="B Nazanin" panose="00000400000000000000" pitchFamily="2" charset="-78"/>
              </a:rPr>
              <a:t>اختيارات</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حسابرس</a:t>
            </a:r>
            <a:r>
              <a:rPr lang="fa-IR" sz="1400" b="0" i="0" u="none" strike="noStrike" dirty="0">
                <a:solidFill>
                  <a:srgbClr val="000000"/>
                </a:solidFill>
                <a:effectLst/>
                <a:latin typeface="B Nazanin" panose="00000400000000000000" pitchFamily="2" charset="-78"/>
                <a:cs typeface="B Nazanin" panose="00000400000000000000" pitchFamily="2" charset="-78"/>
              </a:rPr>
              <a:t> به موجب اساسنامه</a:t>
            </a:r>
            <a:br>
              <a:rPr lang="fa-IR" sz="1400" b="0" i="0" u="none" strike="noStrike" dirty="0">
                <a:solidFill>
                  <a:srgbClr val="000000"/>
                </a:solidFill>
                <a:effectLst/>
                <a:latin typeface="B Nazanin" panose="00000400000000000000" pitchFamily="2" charset="-78"/>
                <a:cs typeface="B Nazanin" panose="00000400000000000000" pitchFamily="2" charset="-78"/>
              </a:rPr>
            </a:br>
            <a:r>
              <a:rPr lang="fa-IR" sz="1400" b="0" i="0" u="none" strike="noStrike" dirty="0">
                <a:solidFill>
                  <a:srgbClr val="000000"/>
                </a:solidFill>
                <a:effectLst/>
                <a:latin typeface="B Nazanin" panose="00000400000000000000" pitchFamily="2" charset="-78"/>
                <a:cs typeface="B Nazanin" panose="00000400000000000000" pitchFamily="2" charset="-78"/>
              </a:rPr>
              <a:t>مصوب </a:t>
            </a:r>
            <a:r>
              <a:rPr lang="fa-IR" sz="14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وزيران</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تعيين</a:t>
            </a:r>
            <a:r>
              <a:rPr lang="fa-IR" sz="1400" b="0" i="0" u="none" strike="noStrike" dirty="0">
                <a:solidFill>
                  <a:srgbClr val="000000"/>
                </a:solidFill>
                <a:effectLst/>
                <a:latin typeface="B Nazanin" panose="00000400000000000000" pitchFamily="2" charset="-78"/>
                <a:cs typeface="B Nazanin" panose="00000400000000000000" pitchFamily="2" charset="-78"/>
              </a:rPr>
              <a:t> </a:t>
            </a:r>
            <a:r>
              <a:rPr lang="fa-IR" sz="1400" b="0" i="0" u="none" strike="noStrike" dirty="0" err="1">
                <a:solidFill>
                  <a:srgbClr val="000000"/>
                </a:solidFill>
                <a:effectLst/>
                <a:latin typeface="B Nazanin" panose="00000400000000000000" pitchFamily="2" charset="-78"/>
                <a:cs typeface="B Nazanin" panose="00000400000000000000" pitchFamily="2" charset="-78"/>
              </a:rPr>
              <a:t>مي</a:t>
            </a:r>
            <a:r>
              <a:rPr lang="fa-IR" sz="1400" b="0" i="0" u="none" strike="noStrike" dirty="0">
                <a:solidFill>
                  <a:srgbClr val="000000"/>
                </a:solidFill>
                <a:effectLst/>
                <a:latin typeface="B Nazanin" panose="00000400000000000000" pitchFamily="2" charset="-78"/>
                <a:cs typeface="B Nazanin" panose="00000400000000000000" pitchFamily="2" charset="-78"/>
              </a:rPr>
              <a:t> شود.</a:t>
            </a:r>
            <a:r>
              <a:rPr lang="fa-IR" sz="1400" dirty="0"/>
              <a:t> </a:t>
            </a:r>
            <a:endParaRPr lang="en-US" sz="1400" dirty="0"/>
          </a:p>
        </p:txBody>
      </p:sp>
    </p:spTree>
    <p:extLst>
      <p:ext uri="{BB962C8B-B14F-4D97-AF65-F5344CB8AC3E}">
        <p14:creationId xmlns:p14="http://schemas.microsoft.com/office/powerpoint/2010/main" val="33165510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1CF9-D27F-49E4-B72E-52A45E48CAC3}"/>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29)</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حل اختلاف صندوق و بیمه گران</a:t>
            </a:r>
            <a:r>
              <a:rPr lang="fa-IR" dirty="0"/>
              <a:t> </a:t>
            </a:r>
            <a:endParaRPr lang="en-US" dirty="0"/>
          </a:p>
        </p:txBody>
      </p:sp>
      <p:sp>
        <p:nvSpPr>
          <p:cNvPr id="3" name="Content Placeholder 2">
            <a:extLst>
              <a:ext uri="{FF2B5EF4-FFF2-40B4-BE49-F238E27FC236}">
                <a16:creationId xmlns:a16="http://schemas.microsoft.com/office/drawing/2014/main" id="{FB04FED1-0DF5-42E3-A84B-EBE498AC6598}"/>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كليه</a:t>
            </a:r>
            <a:r>
              <a:rPr lang="fa-IR" sz="1800" b="0" i="0" u="none" strike="noStrike" dirty="0">
                <a:solidFill>
                  <a:srgbClr val="000000"/>
                </a:solidFill>
                <a:effectLst/>
                <a:latin typeface="B Nazanin" panose="00000400000000000000" pitchFamily="2" charset="-78"/>
                <a:cs typeface="B Nazanin" panose="00000400000000000000" pitchFamily="2" charset="-78"/>
              </a:rPr>
              <a:t> اختلافات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بين</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ممكن</a:t>
            </a:r>
            <a:r>
              <a:rPr lang="fa-IR" sz="1800" b="0" i="0" u="none" strike="noStrike" dirty="0">
                <a:solidFill>
                  <a:srgbClr val="000000"/>
                </a:solidFill>
                <a:effectLst/>
                <a:latin typeface="B Nazanin" panose="00000400000000000000" pitchFamily="2" charset="-78"/>
                <a:cs typeface="B Nazanin" panose="00000400000000000000" pitchFamily="2" charset="-78"/>
              </a:rPr>
              <a:t> است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به وجود </a:t>
            </a:r>
            <a:r>
              <a:rPr lang="fa-IR" sz="1800" b="0" i="0" u="none" strike="noStrike" dirty="0" err="1">
                <a:solidFill>
                  <a:srgbClr val="000000"/>
                </a:solidFill>
                <a:effectLst/>
                <a:latin typeface="B Nazanin" panose="00000400000000000000" pitchFamily="2" charset="-78"/>
                <a:cs typeface="B Nazanin" panose="00000400000000000000" pitchFamily="2" charset="-78"/>
              </a:rPr>
              <a:t>آيد</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مركب</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از دو نفر حقوقدان آشنا با حقوق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به انتخاب </a:t>
            </a:r>
            <a:r>
              <a:rPr lang="fa-IR" sz="1800" b="0" i="0" u="none" strike="noStrike" dirty="0" err="1">
                <a:solidFill>
                  <a:srgbClr val="000000"/>
                </a:solidFill>
                <a:effectLst/>
                <a:latin typeface="B Nazanin" panose="00000400000000000000" pitchFamily="2" charset="-78"/>
                <a:cs typeface="B Nazanin" panose="00000400000000000000" pitchFamily="2" charset="-78"/>
              </a:rPr>
              <a:t>وزير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دادگستري</a:t>
            </a:r>
            <a:r>
              <a:rPr lang="fa-IR" sz="1800" b="0" i="0" u="none" strike="noStrike" dirty="0">
                <a:solidFill>
                  <a:srgbClr val="000000"/>
                </a:solidFill>
                <a:effectLst/>
                <a:latin typeface="B Nazanin" panose="00000400000000000000" pitchFamily="2" charset="-78"/>
                <a:cs typeface="B Nazanin" panose="00000400000000000000" pitchFamily="2" charset="-78"/>
              </a:rPr>
              <a:t> و سه متخصص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به انتخاب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اتحاديه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a:t>
            </a:r>
            <a:r>
              <a:rPr lang="fa-IR" sz="1800" b="0" i="0" u="none" strike="noStrike" dirty="0" err="1">
                <a:solidFill>
                  <a:srgbClr val="000000"/>
                </a:solidFill>
                <a:effectLst/>
                <a:latin typeface="B Nazanin" panose="00000400000000000000" pitchFamily="2" charset="-78"/>
                <a:cs typeface="B Nazanin" panose="00000400000000000000" pitchFamily="2" charset="-78"/>
              </a:rPr>
              <a:t>سنديكاي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گران هر </a:t>
            </a:r>
            <a:r>
              <a:rPr lang="fa-IR" sz="1800" b="0" i="0" u="none" strike="noStrike" dirty="0" err="1">
                <a:solidFill>
                  <a:srgbClr val="000000"/>
                </a:solidFill>
                <a:effectLst/>
                <a:latin typeface="B Nazanin" panose="00000400000000000000" pitchFamily="2" charset="-78"/>
                <a:cs typeface="B Nazanin" panose="00000400000000000000" pitchFamily="2" charset="-78"/>
              </a:rPr>
              <a:t>كدام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نفر حل و فصل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ملاك تصميم گيري، رأي اكثريت اعضاي هيأت است و رأي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صادرشده</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لازم </a:t>
            </a:r>
            <a:r>
              <a:rPr lang="fa-IR" sz="1800" b="0" i="0" u="none" strike="noStrike" dirty="0">
                <a:solidFill>
                  <a:srgbClr val="000000"/>
                </a:solidFill>
                <a:effectLst/>
                <a:latin typeface="B Nazanin" panose="00000400000000000000" pitchFamily="2" charset="-78"/>
                <a:cs typeface="B Nazanin" panose="00000400000000000000" pitchFamily="2" charset="-78"/>
              </a:rPr>
              <a:t>الاجراء مي باشد. </a:t>
            </a:r>
            <a:r>
              <a:rPr lang="fa-IR" sz="1800" b="0" i="0" u="none" strike="noStrike" dirty="0" err="1">
                <a:solidFill>
                  <a:srgbClr val="000000"/>
                </a:solidFill>
                <a:effectLst/>
                <a:latin typeface="B Nazanin" panose="00000400000000000000" pitchFamily="2" charset="-78"/>
                <a:cs typeface="B Nazanin" panose="00000400000000000000" pitchFamily="2" charset="-78"/>
              </a:rPr>
              <a:t>هريك</a:t>
            </a:r>
            <a:r>
              <a:rPr lang="fa-IR" sz="1800" b="0" i="0" u="none" strike="noStrike" dirty="0">
                <a:solidFill>
                  <a:srgbClr val="000000"/>
                </a:solidFill>
                <a:effectLst/>
                <a:latin typeface="B Nazanin" panose="00000400000000000000" pitchFamily="2" charset="-78"/>
                <a:cs typeface="B Nazanin" panose="00000400000000000000" pitchFamily="2" charset="-78"/>
              </a:rPr>
              <a:t>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طرفين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تواند ظرف مدت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بيست</a:t>
            </a:r>
            <a:r>
              <a:rPr lang="fa-IR" sz="1800" b="0" i="0" u="none" strike="noStrike" dirty="0">
                <a:solidFill>
                  <a:srgbClr val="000000"/>
                </a:solidFill>
                <a:effectLst/>
                <a:latin typeface="B Nazanin" panose="00000400000000000000" pitchFamily="2" charset="-78"/>
                <a:cs typeface="B Nazanin" panose="00000400000000000000" pitchFamily="2" charset="-78"/>
              </a:rPr>
              <a:t> روز از ابلاغ </a:t>
            </a:r>
            <a:r>
              <a:rPr lang="fa-IR" sz="1800" b="0" i="0" u="none" strike="noStrike" dirty="0" err="1">
                <a:solidFill>
                  <a:srgbClr val="000000"/>
                </a:solidFill>
                <a:effectLst/>
                <a:latin typeface="B Nazanin" panose="00000400000000000000" pitchFamily="2" charset="-78"/>
                <a:cs typeface="B Nazanin" panose="00000400000000000000" pitchFamily="2" charset="-78"/>
              </a:rPr>
              <a:t>رأي</a:t>
            </a:r>
            <a:r>
              <a:rPr lang="fa-IR" sz="1800" b="0" i="0" u="none" strike="noStrike" dirty="0">
                <a:solidFill>
                  <a:srgbClr val="000000"/>
                </a:solidFill>
                <a:effectLst/>
                <a:latin typeface="B Nazanin" panose="00000400000000000000" pitchFamily="2" charset="-78"/>
                <a:cs typeface="B Nazanin" panose="00000400000000000000" pitchFamily="2" charset="-78"/>
              </a:rPr>
              <a:t> در مرجع </a:t>
            </a:r>
            <a:r>
              <a:rPr lang="fa-IR" sz="1800" b="0" i="0" u="none" strike="noStrike" dirty="0" err="1">
                <a:solidFill>
                  <a:srgbClr val="000000"/>
                </a:solidFill>
                <a:effectLst/>
                <a:latin typeface="B Nazanin" panose="00000400000000000000" pitchFamily="2" charset="-78"/>
                <a:cs typeface="B Nazanin" panose="00000400000000000000" pitchFamily="2" charset="-78"/>
              </a:rPr>
              <a:t>قضائي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ذي</a:t>
            </a:r>
            <a:r>
              <a:rPr lang="fa-IR" sz="1800" b="0" i="0" u="none" strike="noStrike" dirty="0">
                <a:solidFill>
                  <a:srgbClr val="000000"/>
                </a:solidFill>
                <a:effectLst/>
                <a:latin typeface="B Nazanin" panose="00000400000000000000" pitchFamily="2" charset="-78"/>
                <a:cs typeface="B Nazanin" panose="00000400000000000000" pitchFamily="2" charset="-78"/>
              </a:rPr>
              <a:t> صلاح اقامه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دعوي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a:t>
            </a:r>
            <a:r>
              <a:rPr lang="fa-IR" dirty="0"/>
              <a:t> </a:t>
            </a:r>
            <a:endParaRPr lang="en-US" dirty="0"/>
          </a:p>
        </p:txBody>
      </p:sp>
    </p:spTree>
    <p:extLst>
      <p:ext uri="{BB962C8B-B14F-4D97-AF65-F5344CB8AC3E}">
        <p14:creationId xmlns:p14="http://schemas.microsoft.com/office/powerpoint/2010/main" val="15459468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E69D-3873-4A59-84E5-6C2E86BFAE15}"/>
              </a:ext>
            </a:extLst>
          </p:cNvPr>
          <p:cNvSpPr>
            <a:spLocks noGrp="1"/>
          </p:cNvSpPr>
          <p:nvPr>
            <p:ph type="title"/>
          </p:nvPr>
        </p:nvSpPr>
        <p:spPr/>
        <p:txBody>
          <a:bodyPr>
            <a:normAutofit/>
          </a:bodyPr>
          <a:lstStyle/>
          <a:p>
            <a:pPr algn="r"/>
            <a:r>
              <a:rPr lang="fa-IR" sz="2200" dirty="0">
                <a:solidFill>
                  <a:srgbClr val="000000"/>
                </a:solidFill>
                <a:latin typeface="B Nazanin" panose="00000400000000000000" pitchFamily="2" charset="-78"/>
                <a:cs typeface="B Nazanin" panose="00000400000000000000" pitchFamily="2" charset="-78"/>
              </a:rPr>
              <a:t>ماده 30)</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مراجعه زیان دیده و مسبب حادثه به صندوق</a:t>
            </a:r>
            <a:r>
              <a:rPr lang="fa-IR" dirty="0"/>
              <a:t> </a:t>
            </a:r>
            <a:endParaRPr lang="en-US" dirty="0"/>
          </a:p>
        </p:txBody>
      </p:sp>
      <p:sp>
        <p:nvSpPr>
          <p:cNvPr id="3" name="Content Placeholder 2">
            <a:extLst>
              <a:ext uri="{FF2B5EF4-FFF2-40B4-BE49-F238E27FC236}">
                <a16:creationId xmlns:a16="http://schemas.microsoft.com/office/drawing/2014/main" id="{1F493B42-C738-4726-87CD-0BCF952498DE}"/>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اشخاص ثالث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حق دارند با ارائه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مدارك</a:t>
            </a:r>
            <a:r>
              <a:rPr lang="fa-IR" sz="1800" b="0" i="0" u="none" strike="noStrike" dirty="0">
                <a:solidFill>
                  <a:srgbClr val="000000"/>
                </a:solidFill>
                <a:effectLst/>
                <a:latin typeface="B Nazanin" panose="00000400000000000000" pitchFamily="2" charset="-78"/>
                <a:cs typeface="B Nazanin" panose="00000400000000000000" pitchFamily="2" charset="-78"/>
              </a:rPr>
              <a:t> لازم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دريافت</a:t>
            </a:r>
            <a:r>
              <a:rPr lang="fa-IR" sz="1800" b="0" i="0" u="none" strike="noStrike" dirty="0">
                <a:solidFill>
                  <a:srgbClr val="000000"/>
                </a:solidFill>
                <a:effectLst/>
                <a:latin typeface="B Nazanin" panose="00000400000000000000" pitchFamily="2" charset="-78"/>
                <a:cs typeface="B Nazanin" panose="00000400000000000000" pitchFamily="2" charset="-78"/>
              </a:rPr>
              <a:t> خسارت به طور </a:t>
            </a:r>
            <a:r>
              <a:rPr lang="fa-IR" sz="1800" b="0" i="0" u="none" strike="noStrike" dirty="0" err="1">
                <a:solidFill>
                  <a:srgbClr val="000000"/>
                </a:solidFill>
                <a:effectLst/>
                <a:latin typeface="B Nazanin" panose="00000400000000000000" pitchFamily="2" charset="-78"/>
                <a:cs typeface="B Nazanin" panose="00000400000000000000" pitchFamily="2" charset="-78"/>
              </a:rPr>
              <a:t>مستقيم</a:t>
            </a:r>
            <a:r>
              <a:rPr lang="fa-IR" sz="1800" b="0" i="0" u="none" strike="noStrike" dirty="0">
                <a:solidFill>
                  <a:srgbClr val="000000"/>
                </a:solidFill>
                <a:effectLst/>
                <a:latin typeface="B Nazanin" panose="00000400000000000000" pitchFamily="2" charset="-78"/>
                <a:cs typeface="B Nazanin" panose="00000400000000000000" pitchFamily="2" charset="-78"/>
              </a:rPr>
              <a:t> حسب مورد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مربوط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تأمين</a:t>
            </a:r>
            <a:r>
              <a:rPr lang="fa-IR" sz="1800" b="0" i="0" u="none" strike="noStrike" dirty="0">
                <a:solidFill>
                  <a:srgbClr val="000000"/>
                </a:solidFill>
                <a:effectLst/>
                <a:latin typeface="B Nazanin" panose="00000400000000000000" pitchFamily="2" charset="-78"/>
                <a:cs typeface="B Nazanin" panose="00000400000000000000" pitchFamily="2" charset="-78"/>
              </a:rPr>
              <a:t>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مراجعه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كنند</a:t>
            </a:r>
            <a:r>
              <a:rPr lang="fa-IR" sz="1800" b="0" i="0" u="none" strike="noStrike" dirty="0">
                <a:solidFill>
                  <a:srgbClr val="000000"/>
                </a:solidFill>
                <a:effectLst/>
                <a:latin typeface="B Nazanin" panose="00000400000000000000" pitchFamily="2" charset="-78"/>
                <a:cs typeface="B Nazanin" panose="00000400000000000000" pitchFamily="2" charset="-78"/>
              </a:rPr>
              <a:t>. همچنين مسبب حادثه مي تواند با ارائه مدارك لازم جهت تشكيل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پرونده پرداخت </a:t>
            </a:r>
            <a:r>
              <a:rPr lang="fa-IR" sz="1800" b="0" i="0" u="none" strike="noStrike" dirty="0">
                <a:solidFill>
                  <a:srgbClr val="000000"/>
                </a:solidFill>
                <a:effectLst/>
                <a:latin typeface="B Nazanin" panose="00000400000000000000" pitchFamily="2" charset="-78"/>
                <a:cs typeface="B Nazanin" panose="00000400000000000000" pitchFamily="2" charset="-78"/>
              </a:rPr>
              <a:t>خسارت به زيان ديده حسب مورد به بيمه گر يا صندوق مراجعه كند.</a:t>
            </a:r>
            <a:r>
              <a:rPr lang="fa-IR" dirty="0"/>
              <a:t> </a:t>
            </a:r>
            <a:endParaRPr lang="en-US" dirty="0"/>
          </a:p>
        </p:txBody>
      </p:sp>
    </p:spTree>
    <p:extLst>
      <p:ext uri="{BB962C8B-B14F-4D97-AF65-F5344CB8AC3E}">
        <p14:creationId xmlns:p14="http://schemas.microsoft.com/office/powerpoint/2010/main" val="4782047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9016-CAEA-4A95-958F-8907FF77F4E3}"/>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31)</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زمان پرداخت خسارت توسط بیمه گر و صندوق</a:t>
            </a:r>
            <a:r>
              <a:rPr lang="fa-IR" dirty="0"/>
              <a:t> </a:t>
            </a:r>
            <a:endParaRPr lang="en-US" dirty="0"/>
          </a:p>
        </p:txBody>
      </p:sp>
      <p:sp>
        <p:nvSpPr>
          <p:cNvPr id="3" name="Content Placeholder 2">
            <a:extLst>
              <a:ext uri="{FF2B5EF4-FFF2-40B4-BE49-F238E27FC236}">
                <a16:creationId xmlns:a16="http://schemas.microsoft.com/office/drawing/2014/main" id="{0B989845-E62B-4F25-AE8A-D25C1DFB43D0}"/>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بیمه گر و صندوق مکلفند حداکثر پانزده روز پس از دریافت مدارک مورد نیاز خسارت را </a:t>
            </a:r>
            <a:r>
              <a:rPr lang="fa-IR" sz="1800" b="0" i="0" u="none" strike="noStrike">
                <a:solidFill>
                  <a:srgbClr val="000000"/>
                </a:solidFill>
                <a:effectLst/>
                <a:latin typeface="B Nazanin" panose="00000400000000000000" pitchFamily="2" charset="-78"/>
                <a:cs typeface="B Nazanin" panose="00000400000000000000" pitchFamily="2" charset="-78"/>
              </a:rPr>
              <a:t>پرداخت </a:t>
            </a:r>
            <a:r>
              <a:rPr lang="fa-IR" sz="1800" b="0" i="0" u="none" strike="noStrike" smtClean="0">
                <a:solidFill>
                  <a:srgbClr val="000000"/>
                </a:solidFill>
                <a:effectLst/>
                <a:latin typeface="B Nazanin" panose="00000400000000000000" pitchFamily="2" charset="-78"/>
                <a:cs typeface="B Nazanin" panose="00000400000000000000" pitchFamily="2" charset="-78"/>
              </a:rPr>
              <a:t>کند.</a:t>
            </a:r>
            <a:r>
              <a:rPr lang="fa-IR" smtClean="0"/>
              <a:t> </a:t>
            </a:r>
            <a:endParaRPr lang="en-US" dirty="0"/>
          </a:p>
        </p:txBody>
      </p:sp>
    </p:spTree>
    <p:extLst>
      <p:ext uri="{BB962C8B-B14F-4D97-AF65-F5344CB8AC3E}">
        <p14:creationId xmlns:p14="http://schemas.microsoft.com/office/powerpoint/2010/main" val="36547727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anose="00000400000000000000" pitchFamily="2" charset="-78"/>
              </a:rPr>
              <a:t>تاریخچه بیمه اتومبیل درجهان</a:t>
            </a:r>
          </a:p>
        </p:txBody>
      </p:sp>
      <p:sp>
        <p:nvSpPr>
          <p:cNvPr id="3" name="Content Placeholder 2"/>
          <p:cNvSpPr>
            <a:spLocks noGrp="1"/>
          </p:cNvSpPr>
          <p:nvPr>
            <p:ph idx="1"/>
          </p:nvPr>
        </p:nvSpPr>
        <p:spPr/>
        <p:txBody>
          <a:bodyPr>
            <a:normAutofit/>
          </a:bodyPr>
          <a:lstStyle/>
          <a:p>
            <a:pPr marL="0" indent="0" algn="r">
              <a:buNone/>
            </a:pPr>
            <a:r>
              <a:rPr lang="fa-IR" dirty="0">
                <a:cs typeface="B Nazanin" panose="00000400000000000000" pitchFamily="2" charset="-78"/>
              </a:rPr>
              <a:t>شرکت بیمه لویدز از اوایل قرن هجدهم فعالیت رسمی خود را در لندن آغاز کرد. </a:t>
            </a:r>
            <a:r>
              <a:rPr lang="fa-IR" dirty="0" smtClean="0">
                <a:cs typeface="B Nazanin" panose="00000400000000000000" pitchFamily="2" charset="-78"/>
              </a:rPr>
              <a:t>در </a:t>
            </a:r>
            <a:r>
              <a:rPr lang="fa-IR" dirty="0">
                <a:cs typeface="B Nazanin" panose="00000400000000000000" pitchFamily="2" charset="-78"/>
              </a:rPr>
              <a:t>آن زمان، حمل و نقل در مسیرهای طولانی، اغلب به صورت دریایی انجام می‌شد. </a:t>
            </a:r>
            <a:r>
              <a:rPr lang="fa-IR" dirty="0" smtClean="0">
                <a:cs typeface="B Nazanin" panose="00000400000000000000" pitchFamily="2" charset="-78"/>
              </a:rPr>
              <a:t>پس </a:t>
            </a:r>
            <a:r>
              <a:rPr lang="fa-IR" dirty="0">
                <a:cs typeface="B Nazanin" panose="00000400000000000000" pitchFamily="2" charset="-78"/>
              </a:rPr>
              <a:t>از جنگ جهانی اول، مردم به صورت گسترده، از خودرو استفاده کردند. این وسیله نقلیه، در کنار مزایای بی‌شمار( جا به‌جایی مسافر و کالا، تسهیل در امر رفت و آمد و…)، خساراتی نیز دربرداشت. </a:t>
            </a:r>
            <a:r>
              <a:rPr lang="fa-IR" dirty="0" smtClean="0">
                <a:cs typeface="B Nazanin" panose="00000400000000000000" pitchFamily="2" charset="-78"/>
              </a:rPr>
              <a:t>خساراتی </a:t>
            </a:r>
            <a:r>
              <a:rPr lang="fa-IR" dirty="0">
                <a:cs typeface="B Nazanin" panose="00000400000000000000" pitchFamily="2" charset="-78"/>
              </a:rPr>
              <a:t>که خودرو وارد می‌کرد، بسیار بیشتر از وسایل نقلیه دیگر بود؛ با وجود این مشکل، در هیچ کشوری، بیمه خودرو به صورت اجباری در نیامده بود. رانندگان و دارندگان خودرو، اغلب هزینه‌های گزافی در تصادفات می‌پرداختند. </a:t>
            </a:r>
          </a:p>
        </p:txBody>
      </p:sp>
    </p:spTree>
    <p:extLst>
      <p:ext uri="{BB962C8B-B14F-4D97-AF65-F5344CB8AC3E}">
        <p14:creationId xmlns:p14="http://schemas.microsoft.com/office/powerpoint/2010/main" val="26679738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7AD6-A431-4824-BC35-6ABDC8D466E7}"/>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32)</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مراجعه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اولياي</a:t>
            </a:r>
            <a:r>
              <a:rPr lang="fa-IR" sz="1800" b="0" i="0" u="none" strike="noStrike" dirty="0">
                <a:solidFill>
                  <a:srgbClr val="000000"/>
                </a:solidFill>
                <a:effectLst/>
                <a:latin typeface="B Nazanin" panose="00000400000000000000" pitchFamily="2" charset="-78"/>
                <a:cs typeface="B Nazanin" panose="00000400000000000000" pitchFamily="2" charset="-78"/>
              </a:rPr>
              <a:t> دم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وراث</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قانوني</a:t>
            </a:r>
            <a:r>
              <a:rPr lang="fa-IR" dirty="0"/>
              <a:t> </a:t>
            </a:r>
            <a:endParaRPr lang="en-US" dirty="0"/>
          </a:p>
        </p:txBody>
      </p:sp>
      <p:sp>
        <p:nvSpPr>
          <p:cNvPr id="3" name="Content Placeholder 2">
            <a:extLst>
              <a:ext uri="{FF2B5EF4-FFF2-40B4-BE49-F238E27FC236}">
                <a16:creationId xmlns:a16="http://schemas.microsoft.com/office/drawing/2014/main" id="{1DF26AC2-BC71-4DDF-89F1-0AF626F620D3}"/>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 حوادث منجر به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اولياي</a:t>
            </a:r>
            <a:r>
              <a:rPr lang="fa-IR" sz="1800" b="0" i="0" u="none" strike="noStrike" dirty="0">
                <a:solidFill>
                  <a:srgbClr val="000000"/>
                </a:solidFill>
                <a:effectLst/>
                <a:latin typeface="B Nazanin" panose="00000400000000000000" pitchFamily="2" charset="-78"/>
                <a:cs typeface="B Nazanin" panose="00000400000000000000" pitchFamily="2" charset="-78"/>
              </a:rPr>
              <a:t> دم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وراث</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قانوني</a:t>
            </a:r>
            <a:r>
              <a:rPr lang="fa-IR" sz="1800" b="0" i="0" u="none" strike="noStrike" dirty="0">
                <a:solidFill>
                  <a:srgbClr val="000000"/>
                </a:solidFill>
                <a:effectLst/>
                <a:latin typeface="B Nazanin" panose="00000400000000000000" pitchFamily="2" charset="-78"/>
                <a:cs typeface="B Nazanin" panose="00000400000000000000" pitchFamily="2" charset="-78"/>
              </a:rPr>
              <a:t> موظفند پس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قطعي</a:t>
            </a:r>
            <a:r>
              <a:rPr lang="fa-IR" sz="1800" b="0" i="0" u="none" strike="noStrike" dirty="0">
                <a:solidFill>
                  <a:srgbClr val="000000"/>
                </a:solidFill>
                <a:effectLst/>
                <a:latin typeface="B Nazanin" panose="00000400000000000000" pitchFamily="2" charset="-78"/>
                <a:cs typeface="B Nazanin" panose="00000400000000000000" pitchFamily="2" charset="-78"/>
              </a:rPr>
              <a:t> شدن مبلغ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تكميل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مدارك</a:t>
            </a:r>
            <a:r>
              <a:rPr lang="fa-IR" sz="1800" b="0" i="0" u="none" strike="noStrike" dirty="0">
                <a:solidFill>
                  <a:srgbClr val="000000"/>
                </a:solidFill>
                <a:effectLst/>
                <a:latin typeface="B Nazanin" panose="00000400000000000000" pitchFamily="2" charset="-78"/>
                <a:cs typeface="B Nazanin" panose="00000400000000000000" pitchFamily="2" charset="-78"/>
              </a:rPr>
              <a:t> به منظور </a:t>
            </a:r>
            <a:r>
              <a:rPr lang="fa-IR" sz="1800" b="0" i="0" u="none" strike="noStrike" dirty="0" err="1">
                <a:solidFill>
                  <a:srgbClr val="000000"/>
                </a:solidFill>
                <a:effectLst/>
                <a:latin typeface="B Nazanin" panose="00000400000000000000" pitchFamily="2" charset="-78"/>
                <a:cs typeface="B Nazanin" panose="00000400000000000000" pitchFamily="2" charset="-78"/>
              </a:rPr>
              <a:t>دريافت</a:t>
            </a:r>
            <a:r>
              <a:rPr lang="fa-IR" sz="1800" b="0" i="0" u="none" strike="noStrike" dirty="0">
                <a:solidFill>
                  <a:srgbClr val="000000"/>
                </a:solidFill>
                <a:effectLst/>
                <a:latin typeface="B Nazanin" panose="00000400000000000000" pitchFamily="2" charset="-78"/>
                <a:cs typeface="B Nazanin" panose="00000400000000000000" pitchFamily="2" charset="-78"/>
              </a:rPr>
              <a:t> خسارت،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مراجعه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كنند</a:t>
            </a:r>
            <a:r>
              <a:rPr lang="fa-IR" sz="1800" b="0" i="0" u="none" strike="noStrike" dirty="0">
                <a:solidFill>
                  <a:srgbClr val="000000"/>
                </a:solidFill>
                <a:effectLst/>
                <a:latin typeface="B Nazanin" panose="00000400000000000000" pitchFamily="2" charset="-78"/>
                <a:cs typeface="B Nazanin" panose="00000400000000000000" pitchFamily="2" charset="-78"/>
              </a:rPr>
              <a:t>. بيمه گر مكلف است حداكثر ظرف مدت بيست روز از تاريخ</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قطعي شدن مبلغ خسارت، مبلغ خسارت را به زيان ديده پرداخت و در صورت عدم مراجعه وي در مهلت مذكور نزد صندوق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توديع</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 </a:t>
            </a:r>
            <a:r>
              <a:rPr lang="fa-IR" sz="1800" b="0" i="0" u="none" strike="noStrike" dirty="0">
                <a:solidFill>
                  <a:srgbClr val="000000"/>
                </a:solidFill>
                <a:effectLst/>
                <a:latin typeface="B Nazanin" panose="00000400000000000000" pitchFamily="2" charset="-78"/>
                <a:cs typeface="B Nazanin" panose="00000400000000000000" pitchFamily="2" charset="-78"/>
              </a:rPr>
              <a:t>قبض واريز را به مرجع قضائي مربوط تحويل دهد. در اين صورت تعهد بيمه گر و مسبب حادثه، ايفاءشده تلقي مي شود.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صندوق مكلف </a:t>
            </a:r>
            <a:r>
              <a:rPr lang="fa-IR" sz="1800" b="0" i="0" u="none" strike="noStrike" dirty="0">
                <a:solidFill>
                  <a:srgbClr val="000000"/>
                </a:solidFill>
                <a:effectLst/>
                <a:latin typeface="B Nazanin" panose="00000400000000000000" pitchFamily="2" charset="-78"/>
                <a:cs typeface="B Nazanin" panose="00000400000000000000" pitchFamily="2" charset="-78"/>
              </a:rPr>
              <a:t>است بلافاصله پس از درخواست زيان ديده مبلغ مذكور را عيناً به وي پرداخت نمايد.</a:t>
            </a:r>
            <a:r>
              <a:rPr lang="fa-IR" dirty="0"/>
              <a:t> </a:t>
            </a:r>
            <a:endParaRPr lang="en-US" dirty="0"/>
          </a:p>
        </p:txBody>
      </p:sp>
    </p:spTree>
    <p:extLst>
      <p:ext uri="{BB962C8B-B14F-4D97-AF65-F5344CB8AC3E}">
        <p14:creationId xmlns:p14="http://schemas.microsoft.com/office/powerpoint/2010/main" val="37559466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3CBC-734C-4E8B-B0AD-A5592F354C66}"/>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33)</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جریمه تاخیر پرداخت خسارت برای بیمه گر و صندوق</a:t>
            </a:r>
            <a:r>
              <a:rPr lang="fa-IR" dirty="0"/>
              <a:t> </a:t>
            </a:r>
            <a:endParaRPr lang="en-US" dirty="0"/>
          </a:p>
        </p:txBody>
      </p:sp>
      <p:sp>
        <p:nvSpPr>
          <p:cNvPr id="3" name="Content Placeholder 2">
            <a:extLst>
              <a:ext uri="{FF2B5EF4-FFF2-40B4-BE49-F238E27FC236}">
                <a16:creationId xmlns:a16="http://schemas.microsoft.com/office/drawing/2014/main" id="{C71F9728-7F5F-4B52-8D3E-60D4BBE479CC}"/>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چنانچه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به رغم </a:t>
            </a:r>
            <a:r>
              <a:rPr lang="fa-IR" sz="1800" b="0" i="0" u="none" strike="noStrike" dirty="0" err="1">
                <a:solidFill>
                  <a:srgbClr val="000000"/>
                </a:solidFill>
                <a:effectLst/>
                <a:latin typeface="B Nazanin" panose="00000400000000000000" pitchFamily="2" charset="-78"/>
                <a:cs typeface="B Nazanin" panose="00000400000000000000" pitchFamily="2" charset="-78"/>
              </a:rPr>
              <a:t>كامل</a:t>
            </a:r>
            <a:r>
              <a:rPr lang="fa-IR" sz="1800" b="0" i="0" u="none" strike="noStrike" dirty="0">
                <a:solidFill>
                  <a:srgbClr val="000000"/>
                </a:solidFill>
                <a:effectLst/>
                <a:latin typeface="B Nazanin" panose="00000400000000000000" pitchFamily="2" charset="-78"/>
                <a:cs typeface="B Nazanin" panose="00000400000000000000" pitchFamily="2" charset="-78"/>
              </a:rPr>
              <a:t> بودن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مدارك</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تكليف</a:t>
            </a:r>
            <a:r>
              <a:rPr lang="fa-IR" sz="1800" b="0" i="0" u="none" strike="noStrike" dirty="0">
                <a:solidFill>
                  <a:srgbClr val="000000"/>
                </a:solidFill>
                <a:effectLst/>
                <a:latin typeface="B Nazanin" panose="00000400000000000000" pitchFamily="2" charset="-78"/>
                <a:cs typeface="B Nazanin" panose="00000400000000000000" pitchFamily="2" charset="-78"/>
              </a:rPr>
              <a:t> مقرر در ماده 31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را انجام ندهند و در پرداخت</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تأخير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كنند</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تكليف</a:t>
            </a:r>
            <a:r>
              <a:rPr lang="fa-IR" sz="1800" b="0" i="0" u="none" strike="noStrike" dirty="0">
                <a:solidFill>
                  <a:srgbClr val="000000"/>
                </a:solidFill>
                <a:effectLst/>
                <a:latin typeface="B Nazanin" panose="00000400000000000000" pitchFamily="2" charset="-78"/>
                <a:cs typeface="B Nazanin" panose="00000400000000000000" pitchFamily="2" charset="-78"/>
              </a:rPr>
              <a:t> مقرر در ماده 32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را انجام ندهد، به پرداخت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جريمه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a:t>
            </a:r>
            <a:r>
              <a:rPr lang="fa-IR" sz="1800" b="0" i="0" u="none" strike="noStrike" dirty="0">
                <a:solidFill>
                  <a:srgbClr val="000000"/>
                </a:solidFill>
                <a:effectLst/>
                <a:latin typeface="B Nazanin" panose="00000400000000000000" pitchFamily="2" charset="-78"/>
                <a:cs typeface="B Nazanin" panose="00000400000000000000" pitchFamily="2" charset="-78"/>
              </a:rPr>
              <a:t> معادل </a:t>
            </a:r>
            <a:r>
              <a:rPr lang="fa-IR" sz="1800" b="0" i="0" u="none" strike="noStrike" dirty="0" err="1">
                <a:solidFill>
                  <a:srgbClr val="000000"/>
                </a:solidFill>
                <a:effectLst/>
                <a:latin typeface="B Nazanin" panose="00000400000000000000" pitchFamily="2" charset="-78"/>
                <a:cs typeface="B Nazanin" panose="00000400000000000000" pitchFamily="2" charset="-78"/>
              </a:rPr>
              <a:t>نيم</a:t>
            </a:r>
            <a:r>
              <a:rPr lang="fa-IR" sz="1800" b="0" i="0" u="none" strike="noStrike" dirty="0">
                <a:solidFill>
                  <a:srgbClr val="000000"/>
                </a:solidFill>
                <a:effectLst/>
                <a:latin typeface="B Nazanin" panose="00000400000000000000" pitchFamily="2" charset="-78"/>
                <a:cs typeface="B Nazanin" panose="00000400000000000000" pitchFamily="2" charset="-78"/>
              </a:rPr>
              <a:t> در هزار به</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ازاي</a:t>
            </a:r>
            <a:r>
              <a:rPr lang="fa-IR" sz="1800" b="0" i="0" u="none" strike="noStrike" dirty="0">
                <a:solidFill>
                  <a:srgbClr val="000000"/>
                </a:solidFill>
                <a:effectLst/>
                <a:latin typeface="B Nazanin" panose="00000400000000000000" pitchFamily="2" charset="-78"/>
                <a:cs typeface="B Nazanin" panose="00000400000000000000" pitchFamily="2" charset="-78"/>
              </a:rPr>
              <a:t> هر روز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تأخير</a:t>
            </a:r>
            <a:r>
              <a:rPr lang="fa-IR" sz="1800" b="0" i="0" u="none" strike="noStrike" dirty="0">
                <a:solidFill>
                  <a:srgbClr val="000000"/>
                </a:solidFill>
                <a:effectLst/>
                <a:latin typeface="B Nazanin" panose="00000400000000000000" pitchFamily="2" charset="-78"/>
                <a:cs typeface="B Nazanin" panose="00000400000000000000" pitchFamily="2" charset="-78"/>
              </a:rPr>
              <a:t> در حق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قائم مقام </a:t>
            </a:r>
            <a:r>
              <a:rPr lang="fa-IR" sz="1800" b="0" i="0" u="none" strike="noStrike" dirty="0" err="1">
                <a:solidFill>
                  <a:srgbClr val="000000"/>
                </a:solidFill>
                <a:effectLst/>
                <a:latin typeface="B Nazanin" panose="00000400000000000000" pitchFamily="2" charset="-78"/>
                <a:cs typeface="B Nazanin" panose="00000400000000000000" pitchFamily="2" charset="-78"/>
              </a:rPr>
              <a:t>وي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محكوم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a:t>
            </a:r>
            <a:r>
              <a:rPr lang="fa-IR" dirty="0"/>
              <a:t> </a:t>
            </a:r>
            <a:endParaRPr lang="en-US" dirty="0"/>
          </a:p>
        </p:txBody>
      </p:sp>
    </p:spTree>
    <p:extLst>
      <p:ext uri="{BB962C8B-B14F-4D97-AF65-F5344CB8AC3E}">
        <p14:creationId xmlns:p14="http://schemas.microsoft.com/office/powerpoint/2010/main" val="7987956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464A-A304-4B76-85AA-52AD241A333B}"/>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34)</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پرداخت خسارت زیان دیده قبل از قطعی شدن مبلغ دیه</a:t>
            </a:r>
            <a:r>
              <a:rPr lang="fa-IR" dirty="0"/>
              <a:t> </a:t>
            </a:r>
            <a:endParaRPr lang="en-US" dirty="0"/>
          </a:p>
        </p:txBody>
      </p:sp>
      <p:sp>
        <p:nvSpPr>
          <p:cNvPr id="3" name="Content Placeholder 2">
            <a:extLst>
              <a:ext uri="{FF2B5EF4-FFF2-40B4-BE49-F238E27FC236}">
                <a16:creationId xmlns:a16="http://schemas.microsoft.com/office/drawing/2014/main" id="{CBABD012-86EE-4C53-ABE9-F62CB60CED14}"/>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 حوادث رانندگي منجر به خسارت بدني غير از فوت، در صورت مطالبه زيان ديده، پس از دريافت گزارش كارشناس</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راهنمايي و رانندگي و يا پليس راه و پزشکی قانونی بیمه گر وسيله نقليه مسبب حادثه و يا صندوق، حسب مورد مكلفند بلافاصله حداقل پنجاه درصد از ديه تقريبي را به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اشخاص ثالث </a:t>
            </a:r>
            <a:r>
              <a:rPr lang="fa-IR" sz="1800" b="0" i="0" u="none" strike="noStrike" dirty="0">
                <a:solidFill>
                  <a:srgbClr val="000000"/>
                </a:solidFill>
                <a:effectLst/>
                <a:latin typeface="B Nazanin" panose="00000400000000000000" pitchFamily="2" charset="-78"/>
                <a:cs typeface="B Nazanin" panose="00000400000000000000" pitchFamily="2" charset="-78"/>
              </a:rPr>
              <a:t>زيان ديده پرداخت كرده و باقي مانده آن را پس از معين شدن ميزان قطعي ديه با رعايت مواد 31 و 32 اين قانون بپردازند.</a:t>
            </a:r>
            <a:r>
              <a:rPr lang="fa-IR" dirty="0"/>
              <a:t> </a:t>
            </a:r>
            <a:endParaRPr lang="en-US" dirty="0"/>
          </a:p>
        </p:txBody>
      </p:sp>
    </p:spTree>
    <p:extLst>
      <p:ext uri="{BB962C8B-B14F-4D97-AF65-F5344CB8AC3E}">
        <p14:creationId xmlns:p14="http://schemas.microsoft.com/office/powerpoint/2010/main" val="37207782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3B71-C495-4178-8666-4B4756A6D470}"/>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35)</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هزینه های معالجه اشخاص ثالث زیان دیده و راننده مسبب حادثه</a:t>
            </a:r>
            <a:r>
              <a:rPr lang="fa-IR" dirty="0"/>
              <a:t> </a:t>
            </a:r>
            <a:endParaRPr lang="en-US" dirty="0"/>
          </a:p>
        </p:txBody>
      </p:sp>
      <p:sp>
        <p:nvSpPr>
          <p:cNvPr id="3" name="Content Placeholder 2">
            <a:extLst>
              <a:ext uri="{FF2B5EF4-FFF2-40B4-BE49-F238E27FC236}">
                <a16:creationId xmlns:a16="http://schemas.microsoft.com/office/drawing/2014/main" id="{0B310117-4BCF-4522-9307-30ACFE0DBF5A}"/>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هزينه هاي معالجه اشخاص ثالث زيان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ديده </a:t>
            </a:r>
            <a:r>
              <a:rPr lang="fa-IR" sz="1800" b="0" i="0" u="none" strike="noStrike" dirty="0">
                <a:solidFill>
                  <a:srgbClr val="000000"/>
                </a:solidFill>
                <a:effectLst/>
                <a:latin typeface="B Nazanin" panose="00000400000000000000" pitchFamily="2" charset="-78"/>
                <a:cs typeface="B Nazanin" panose="00000400000000000000" pitchFamily="2" charset="-78"/>
              </a:rPr>
              <a:t>و راننده مسبب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حادثه، برعهده </a:t>
            </a:r>
            <a:r>
              <a:rPr lang="fa-IR" sz="1800" b="0" i="0" u="none" strike="noStrike" dirty="0">
                <a:solidFill>
                  <a:srgbClr val="000000"/>
                </a:solidFill>
                <a:effectLst/>
                <a:latin typeface="B Nazanin" panose="00000400000000000000" pitchFamily="2" charset="-78"/>
                <a:cs typeface="B Nazanin" panose="00000400000000000000" pitchFamily="2" charset="-78"/>
              </a:rPr>
              <a:t>بيمه گر مربوط يا صندوق است.</a:t>
            </a:r>
            <a:r>
              <a:rPr lang="fa-IR" dirty="0"/>
              <a:t> </a:t>
            </a:r>
            <a:endParaRPr lang="en-US" dirty="0"/>
          </a:p>
        </p:txBody>
      </p:sp>
    </p:spTree>
    <p:extLst>
      <p:ext uri="{BB962C8B-B14F-4D97-AF65-F5344CB8AC3E}">
        <p14:creationId xmlns:p14="http://schemas.microsoft.com/office/powerpoint/2010/main" val="32855018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DB17-094D-42D4-BF20-5E8C294978F3}"/>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36)</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پرداخت خسارت در حوادث منجر به فوت</a:t>
            </a:r>
            <a:r>
              <a:rPr lang="fa-IR" dirty="0"/>
              <a:t> </a:t>
            </a:r>
            <a:endParaRPr lang="en-US" dirty="0"/>
          </a:p>
        </p:txBody>
      </p:sp>
      <p:sp>
        <p:nvSpPr>
          <p:cNvPr id="3" name="Content Placeholder 2">
            <a:extLst>
              <a:ext uri="{FF2B5EF4-FFF2-40B4-BE49-F238E27FC236}">
                <a16:creationId xmlns:a16="http://schemas.microsoft.com/office/drawing/2014/main" id="{72A86BF5-D9D6-41A9-BDFD-F6BCDCFA2AC2}"/>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 حوادث منجر به فوت، در صورت مطالبه اولياي دم يا قائم مقام متوفي يا درخواست مسبب حادثه بدون نياز به رأي</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مراجع قضائي، پس از دريافت گزارش كارشناس راهنمايي و رانندگي، پليس راه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 در </a:t>
            </a:r>
            <a:r>
              <a:rPr lang="fa-IR" sz="1800" b="0" i="0" u="none" strike="noStrike" dirty="0">
                <a:solidFill>
                  <a:srgbClr val="000000"/>
                </a:solidFill>
                <a:effectLst/>
                <a:latin typeface="B Nazanin" panose="00000400000000000000" pitchFamily="2" charset="-78"/>
                <a:cs typeface="B Nazanin" panose="00000400000000000000" pitchFamily="2" charset="-78"/>
              </a:rPr>
              <a:t>صورت لزوم گزارش ساير مقامات انتظامي و پزشكي قانوني بيمه گر وسيله نقليه مسبب حادثه و يا صندوق حسب مورد مي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توانند خسارت </a:t>
            </a:r>
            <a:r>
              <a:rPr lang="fa-IR" sz="1800" b="0" i="0" u="none" strike="noStrike" dirty="0">
                <a:solidFill>
                  <a:srgbClr val="000000"/>
                </a:solidFill>
                <a:effectLst/>
                <a:latin typeface="B Nazanin" panose="00000400000000000000" pitchFamily="2" charset="-78"/>
                <a:cs typeface="B Nazanin" panose="00000400000000000000" pitchFamily="2" charset="-78"/>
              </a:rPr>
              <a:t>بدني را به ورثه قانوني متوفي با رعايت ماده 31 اين قانون بپردازند. در صورت عدم مطالبه نيز، بيمه گر مي تواند بدون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نياز</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به </a:t>
            </a:r>
            <a:r>
              <a:rPr lang="fa-IR" sz="1800" b="0" i="0" u="none" strike="noStrike" dirty="0">
                <a:solidFill>
                  <a:srgbClr val="000000"/>
                </a:solidFill>
                <a:effectLst/>
                <a:latin typeface="B Nazanin" panose="00000400000000000000" pitchFamily="2" charset="-78"/>
                <a:cs typeface="B Nazanin" panose="00000400000000000000" pitchFamily="2" charset="-78"/>
              </a:rPr>
              <a:t>رأي مرجع قضائي خسارت بدني را مطابق ماده 32 اين قانون به صندوق توديع كند.</a:t>
            </a:r>
            <a:r>
              <a:rPr lang="fa-IR" dirty="0"/>
              <a:t> </a:t>
            </a:r>
            <a:endParaRPr lang="en-US" dirty="0"/>
          </a:p>
        </p:txBody>
      </p:sp>
    </p:spTree>
    <p:extLst>
      <p:ext uri="{BB962C8B-B14F-4D97-AF65-F5344CB8AC3E}">
        <p14:creationId xmlns:p14="http://schemas.microsoft.com/office/powerpoint/2010/main" val="14932899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F936-3C6B-4F2F-9748-5F76CB5D8364}"/>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37)</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تعهد نداشتن بیمه گر و صندوق و مسبب حادثه</a:t>
            </a:r>
            <a:r>
              <a:rPr lang="fa-IR" dirty="0"/>
              <a:t> </a:t>
            </a:r>
            <a:endParaRPr lang="en-US" dirty="0"/>
          </a:p>
        </p:txBody>
      </p:sp>
      <p:sp>
        <p:nvSpPr>
          <p:cNvPr id="3" name="Content Placeholder 2">
            <a:extLst>
              <a:ext uri="{FF2B5EF4-FFF2-40B4-BE49-F238E27FC236}">
                <a16:creationId xmlns:a16="http://schemas.microsoft.com/office/drawing/2014/main" id="{2A8843B2-012D-4C6C-A111-2C6C565EAE24}"/>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صندوق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مسبب حادثه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ميزان</a:t>
            </a:r>
            <a:r>
              <a:rPr lang="fa-IR" sz="1800" b="0" i="0" u="none" strike="noStrike" dirty="0">
                <a:solidFill>
                  <a:srgbClr val="000000"/>
                </a:solidFill>
                <a:effectLst/>
                <a:latin typeface="B Nazanin" panose="00000400000000000000" pitchFamily="2" charset="-78"/>
                <a:cs typeface="B Nazanin" panose="00000400000000000000" pitchFamily="2" charset="-78"/>
              </a:rPr>
              <a:t> درصد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پرداخت شده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به صندوق </a:t>
            </a:r>
            <a:r>
              <a:rPr lang="fa-IR" sz="1800" b="0" i="0" u="none" strike="noStrike" dirty="0" err="1">
                <a:solidFill>
                  <a:srgbClr val="000000"/>
                </a:solidFill>
                <a:effectLst/>
                <a:latin typeface="B Nazanin" panose="00000400000000000000" pitchFamily="2" charset="-78"/>
                <a:cs typeface="B Nazanin" panose="00000400000000000000" pitchFamily="2" charset="-78"/>
              </a:rPr>
              <a:t>توديع</a:t>
            </a:r>
            <a:r>
              <a:rPr lang="fa-IR" sz="1800" b="0" i="0" u="none" strike="noStrike" dirty="0">
                <a:solidFill>
                  <a:srgbClr val="000000"/>
                </a:solidFill>
                <a:effectLst/>
                <a:latin typeface="B Nazanin" panose="00000400000000000000" pitchFamily="2" charset="-78"/>
                <a:cs typeface="B Nazanin" panose="00000400000000000000" pitchFamily="2" charset="-78"/>
              </a:rPr>
              <a:t> شده است،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بريءالذمه</a:t>
            </a:r>
            <a:r>
              <a:rPr lang="fa-IR" sz="1800" b="0" i="0" u="none" strike="noStrike" dirty="0">
                <a:solidFill>
                  <a:srgbClr val="000000"/>
                </a:solidFill>
                <a:effectLst/>
                <a:latin typeface="B Nazanin" panose="00000400000000000000" pitchFamily="2" charset="-78"/>
                <a:cs typeface="B Nazanin" panose="00000400000000000000" pitchFamily="2" charset="-78"/>
              </a:rPr>
              <a:t> هستند.</a:t>
            </a:r>
            <a:r>
              <a:rPr lang="fa-IR" dirty="0"/>
              <a:t> </a:t>
            </a:r>
            <a:endParaRPr lang="en-US" dirty="0"/>
          </a:p>
        </p:txBody>
      </p:sp>
    </p:spTree>
    <p:extLst>
      <p:ext uri="{BB962C8B-B14F-4D97-AF65-F5344CB8AC3E}">
        <p14:creationId xmlns:p14="http://schemas.microsoft.com/office/powerpoint/2010/main" val="5605908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766F-8F4A-4806-9A06-EEF9CB83AE2D}"/>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38)</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مسئول شناخته نشدن بیمه گر یا صندوق</a:t>
            </a:r>
            <a:r>
              <a:rPr lang="fa-IR" dirty="0"/>
              <a:t> </a:t>
            </a:r>
            <a:endParaRPr lang="en-US" dirty="0"/>
          </a:p>
        </p:txBody>
      </p:sp>
      <p:sp>
        <p:nvSpPr>
          <p:cNvPr id="3" name="Content Placeholder 2">
            <a:extLst>
              <a:ext uri="{FF2B5EF4-FFF2-40B4-BE49-F238E27FC236}">
                <a16:creationId xmlns:a16="http://schemas.microsoft.com/office/drawing/2014/main" id="{68A2FC88-D3E7-4396-85A3-7E2D865DA747}"/>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هرگاه پس از اينكه بيمه گر يا صندوق به موجب اين قانون خسارتي را پرداخت كند و به موجب حكم قطعي، براي</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پرداخت تمام يا بخشي از خسارت مسؤول شناخته نشوند، بيمه گر يا صندوق مي تواند به همان ميزان به محكومٌ عليه حكم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قطعي، رجوع كند.</a:t>
            </a:r>
            <a:r>
              <a:rPr lang="fa-IR" dirty="0" smtClean="0"/>
              <a:t> </a:t>
            </a:r>
            <a:endParaRPr lang="en-US" dirty="0"/>
          </a:p>
        </p:txBody>
      </p:sp>
    </p:spTree>
    <p:extLst>
      <p:ext uri="{BB962C8B-B14F-4D97-AF65-F5344CB8AC3E}">
        <p14:creationId xmlns:p14="http://schemas.microsoft.com/office/powerpoint/2010/main" val="9165682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B2A0-972F-4DC6-901A-506E16CF85E9}"/>
              </a:ext>
            </a:extLst>
          </p:cNvPr>
          <p:cNvSpPr>
            <a:spLocks noGrp="1"/>
          </p:cNvSpPr>
          <p:nvPr>
            <p:ph type="title"/>
          </p:nvPr>
        </p:nvSpPr>
        <p:spPr/>
        <p:txBody>
          <a:bodyPr>
            <a:normAutofit fontScale="90000"/>
          </a:bodyPr>
          <a:lstStyle/>
          <a:p>
            <a:pPr algn="r"/>
            <a:r>
              <a:rPr lang="fa-IR" sz="2400" dirty="0">
                <a:solidFill>
                  <a:srgbClr val="000000"/>
                </a:solidFill>
                <a:latin typeface="B Nazanin" panose="00000400000000000000" pitchFamily="2" charset="-78"/>
                <a:cs typeface="B Nazanin" panose="00000400000000000000" pitchFamily="2" charset="-78"/>
              </a:rPr>
              <a:t>ماده 39)</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حوادث رانندگی منجر به خسارت مالی</a:t>
            </a:r>
            <a:r>
              <a:rPr lang="fa-IR" dirty="0"/>
              <a:t> </a:t>
            </a:r>
            <a:br>
              <a:rPr lang="fa-IR" dirty="0"/>
            </a:br>
            <a:r>
              <a:rPr lang="fa-IR" dirty="0"/>
              <a:t/>
            </a:r>
            <a:br>
              <a:rPr lang="fa-IR" dirty="0"/>
            </a:br>
            <a:r>
              <a:rPr lang="fa-IR" dirty="0"/>
              <a:t/>
            </a:r>
            <a:br>
              <a:rPr lang="fa-IR" dirty="0"/>
            </a:br>
            <a:r>
              <a:rPr lang="fa-IR" dirty="0"/>
              <a:t/>
            </a:r>
            <a:br>
              <a:rPr lang="fa-IR" dirty="0"/>
            </a:br>
            <a:endParaRPr lang="en-US" dirty="0"/>
          </a:p>
        </p:txBody>
      </p:sp>
      <p:sp>
        <p:nvSpPr>
          <p:cNvPr id="3" name="Content Placeholder 2">
            <a:extLst>
              <a:ext uri="{FF2B5EF4-FFF2-40B4-BE49-F238E27FC236}">
                <a16:creationId xmlns:a16="http://schemas.microsoft.com/office/drawing/2014/main" id="{030D4AC8-0E87-4231-8A75-25F251C9CBB5}"/>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 حوادث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منجر به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مالي</a:t>
            </a:r>
            <a:r>
              <a:rPr lang="fa-IR" sz="1800" b="0" i="0" u="none" strike="noStrike" dirty="0">
                <a:solidFill>
                  <a:srgbClr val="000000"/>
                </a:solidFill>
                <a:effectLst/>
                <a:latin typeface="B Nazanin" panose="00000400000000000000" pitchFamily="2" charset="-78"/>
                <a:cs typeface="B Nazanin" panose="00000400000000000000" pitchFamily="2" charset="-78"/>
              </a:rPr>
              <a:t>، پرداخت خسارت به صورت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نقدي</a:t>
            </a:r>
            <a:r>
              <a:rPr lang="fa-IR" sz="1800" b="0" i="0" u="none" strike="noStrike" dirty="0">
                <a:solidFill>
                  <a:srgbClr val="000000"/>
                </a:solidFill>
                <a:effectLst/>
                <a:latin typeface="B Nazanin" panose="00000400000000000000" pitchFamily="2" charset="-78"/>
                <a:cs typeface="B Nazanin" panose="00000400000000000000" pitchFamily="2" charset="-78"/>
              </a:rPr>
              <a:t> و با توافق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مربوط</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صورت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گيرد</a:t>
            </a:r>
            <a:r>
              <a:rPr lang="fa-IR" sz="1800" b="0" i="0" u="none" strike="noStrike" dirty="0">
                <a:solidFill>
                  <a:srgbClr val="000000"/>
                </a:solidFill>
                <a:effectLst/>
                <a:latin typeface="B Nazanin" panose="00000400000000000000" pitchFamily="2" charset="-78"/>
                <a:cs typeface="B Nazanin" panose="00000400000000000000" pitchFamily="2" charset="-78"/>
              </a:rPr>
              <a:t>. در صورت عدم توافق طرفين در خصوص ميزان خسارت قابل پرداخت، شركت بيمه موظف است در صورت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تقاضاي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زيان </a:t>
            </a:r>
            <a:r>
              <a:rPr lang="fa-IR" sz="1800" b="0" i="0" u="none" strike="noStrike" dirty="0">
                <a:solidFill>
                  <a:srgbClr val="000000"/>
                </a:solidFill>
                <a:effectLst/>
                <a:latin typeface="B Nazanin" panose="00000400000000000000" pitchFamily="2" charset="-78"/>
                <a:cs typeface="B Nazanin" panose="00000400000000000000" pitchFamily="2" charset="-78"/>
              </a:rPr>
              <a:t>ديده، وسيله نقليه خسارت ديده را در تعميرگاه مجاز و يا تعميرگاهي كه مورد قبول زيان ديده باشد تعمير نموده و هزينه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تعمير </a:t>
            </a:r>
            <a:r>
              <a:rPr lang="fa-IR" sz="1800" b="0" i="0" u="none" strike="noStrike" dirty="0">
                <a:solidFill>
                  <a:srgbClr val="000000"/>
                </a:solidFill>
                <a:effectLst/>
                <a:latin typeface="B Nazanin" panose="00000400000000000000" pitchFamily="2" charset="-78"/>
                <a:cs typeface="B Nazanin" panose="00000400000000000000" pitchFamily="2" charset="-78"/>
              </a:rPr>
              <a:t>را تا سقف تعهدات مالي مندرج در بيمه نامه مذكور پرداخت كند.</a:t>
            </a:r>
            <a:r>
              <a:rPr lang="fa-IR" dirty="0"/>
              <a:t> </a:t>
            </a:r>
            <a:endParaRPr lang="en-US" dirty="0"/>
          </a:p>
        </p:txBody>
      </p:sp>
    </p:spTree>
    <p:extLst>
      <p:ext uri="{BB962C8B-B14F-4D97-AF65-F5344CB8AC3E}">
        <p14:creationId xmlns:p14="http://schemas.microsoft.com/office/powerpoint/2010/main" val="36187113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6A9C-F304-4507-86D6-B07E0F1465FF}"/>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40)</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پرداخت خسارت مالی در صورت داشتن بیمه نامه معتبر</a:t>
            </a:r>
            <a:r>
              <a:rPr lang="fa-IR" dirty="0"/>
              <a:t> </a:t>
            </a:r>
            <a:endParaRPr lang="en-US" dirty="0"/>
          </a:p>
        </p:txBody>
      </p:sp>
      <p:sp>
        <p:nvSpPr>
          <p:cNvPr id="3" name="Content Placeholder 2">
            <a:extLst>
              <a:ext uri="{FF2B5EF4-FFF2-40B4-BE49-F238E27FC236}">
                <a16:creationId xmlns:a16="http://schemas.microsoft.com/office/drawing/2014/main" id="{4365112C-353A-433D-8B3E-773CDC9A8A3F}"/>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شركت هاي بيمه مكلفند خسارت مالي ناشي از حوادث رانندگي موضوع اين قانون را در مواردي كه وسايل نقليه مسبب</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و زيان ديده در زمان حادثه داراي بيمه نامه معتبر بوده و بين طرفين حادثه اختلافي وجود نداشته باشد، حداكثر تا سقف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تعهدات مالي </a:t>
            </a:r>
            <a:r>
              <a:rPr lang="fa-IR" sz="1800" b="0" i="0" u="none" strike="noStrike" dirty="0">
                <a:solidFill>
                  <a:srgbClr val="000000"/>
                </a:solidFill>
                <a:effectLst/>
                <a:latin typeface="B Nazanin" panose="00000400000000000000" pitchFamily="2" charset="-78"/>
                <a:cs typeface="B Nazanin" panose="00000400000000000000" pitchFamily="2" charset="-78"/>
              </a:rPr>
              <a:t>بدون اخذ گزارش مقامات انتظامي پرداخت كنند.</a:t>
            </a:r>
            <a:r>
              <a:rPr lang="fa-IR" dirty="0"/>
              <a:t> </a:t>
            </a:r>
            <a:endParaRPr lang="en-US" dirty="0"/>
          </a:p>
        </p:txBody>
      </p:sp>
    </p:spTree>
    <p:extLst>
      <p:ext uri="{BB962C8B-B14F-4D97-AF65-F5344CB8AC3E}">
        <p14:creationId xmlns:p14="http://schemas.microsoft.com/office/powerpoint/2010/main" val="12164251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600F-A2C4-4A36-A4BB-AF009780B6F3}"/>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41)</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سامانه جامع حوادث رانندگی</a:t>
            </a:r>
            <a:r>
              <a:rPr lang="fa-IR" dirty="0"/>
              <a:t> </a:t>
            </a:r>
            <a:endParaRPr lang="en-US" dirty="0"/>
          </a:p>
        </p:txBody>
      </p:sp>
      <p:sp>
        <p:nvSpPr>
          <p:cNvPr id="3" name="Content Placeholder 2">
            <a:extLst>
              <a:ext uri="{FF2B5EF4-FFF2-40B4-BE49-F238E27FC236}">
                <a16:creationId xmlns:a16="http://schemas.microsoft.com/office/drawing/2014/main" id="{66F73621-7D96-41FB-8AAD-9CE7689E241F}"/>
              </a:ext>
            </a:extLst>
          </p:cNvPr>
          <p:cNvSpPr>
            <a:spLocks noGrp="1"/>
          </p:cNvSpPr>
          <p:nvPr>
            <p:ph idx="1"/>
          </p:nvPr>
        </p:nvSpPr>
        <p:spPr/>
        <p:txBody>
          <a:bodyPr>
            <a:normAutofit/>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به منظور </a:t>
            </a:r>
            <a:r>
              <a:rPr lang="fa-IR" sz="1800" b="0" i="0" u="none" strike="noStrike" dirty="0" err="1">
                <a:solidFill>
                  <a:srgbClr val="000000"/>
                </a:solidFill>
                <a:effectLst/>
                <a:latin typeface="B Nazanin" panose="00000400000000000000" pitchFamily="2" charset="-78"/>
                <a:cs typeface="B Nazanin" panose="00000400000000000000" pitchFamily="2" charset="-78"/>
              </a:rPr>
              <a:t>ساماندهي</a:t>
            </a:r>
            <a:r>
              <a:rPr lang="fa-IR" sz="1800" b="0" i="0" u="none" strike="noStrike" dirty="0">
                <a:solidFill>
                  <a:srgbClr val="000000"/>
                </a:solidFill>
                <a:effectLst/>
                <a:latin typeface="B Nazanin" panose="00000400000000000000" pitchFamily="2" charset="-78"/>
                <a:cs typeface="B Nazanin" panose="00000400000000000000" pitchFamily="2" charset="-78"/>
              </a:rPr>
              <a:t> امور مربوط به حوادث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دولت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سامانه جامع حوادث رانندگی را مطابق مقررات</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با </a:t>
            </a:r>
            <a:r>
              <a:rPr lang="fa-IR" sz="1800" b="0" i="0" u="none" strike="noStrike" dirty="0" err="1">
                <a:solidFill>
                  <a:srgbClr val="000000"/>
                </a:solidFill>
                <a:effectLst/>
                <a:latin typeface="B Nazanin" panose="00000400000000000000" pitchFamily="2" charset="-78"/>
                <a:cs typeface="B Nazanin" panose="00000400000000000000" pitchFamily="2" charset="-78"/>
              </a:rPr>
              <a:t>مشاركت</a:t>
            </a:r>
            <a:r>
              <a:rPr lang="fa-IR" sz="1800" b="0" i="0" u="none" strike="noStrike" dirty="0">
                <a:solidFill>
                  <a:srgbClr val="000000"/>
                </a:solidFill>
                <a:effectLst/>
                <a:latin typeface="B Nazanin" panose="00000400000000000000" pitchFamily="2" charset="-78"/>
                <a:cs typeface="B Nazanin" panose="00000400000000000000" pitchFamily="2" charset="-78"/>
              </a:rPr>
              <a:t> همه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دستگاههاي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ذي</a:t>
            </a:r>
            <a:r>
              <a:rPr lang="fa-IR" sz="1800" b="0" i="0" u="none" strike="noStrike" dirty="0">
                <a:solidFill>
                  <a:srgbClr val="000000"/>
                </a:solidFill>
                <a:effectLst/>
                <a:latin typeface="B Nazanin" panose="00000400000000000000" pitchFamily="2" charset="-78"/>
                <a:cs typeface="B Nazanin" panose="00000400000000000000" pitchFamily="2" charset="-78"/>
              </a:rPr>
              <a:t> ربط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ايجاد</a:t>
            </a:r>
            <a:r>
              <a:rPr lang="fa-IR" sz="1800" b="0" i="0" u="none" strike="noStrike" dirty="0">
                <a:solidFill>
                  <a:srgbClr val="000000"/>
                </a:solidFill>
                <a:effectLst/>
                <a:latin typeface="B Nazanin" panose="00000400000000000000" pitchFamily="2" charset="-78"/>
                <a:cs typeface="B Nazanin" panose="00000400000000000000" pitchFamily="2" charset="-78"/>
              </a:rPr>
              <a:t> و نسبت به روزآمد </a:t>
            </a:r>
            <a:r>
              <a:rPr lang="fa-IR" sz="1800" b="0" i="0" u="none" strike="noStrike" dirty="0" err="1">
                <a:solidFill>
                  <a:srgbClr val="000000"/>
                </a:solidFill>
                <a:effectLst/>
                <a:latin typeface="B Nazanin" panose="00000400000000000000" pitchFamily="2" charset="-78"/>
                <a:cs typeface="B Nazanin" panose="00000400000000000000" pitchFamily="2" charset="-78"/>
              </a:rPr>
              <a:t>كردن</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تحليل</a:t>
            </a:r>
            <a:r>
              <a:rPr lang="fa-IR" sz="1800" b="0" i="0" u="none" strike="noStrike" dirty="0">
                <a:solidFill>
                  <a:srgbClr val="000000"/>
                </a:solidFill>
                <a:effectLst/>
                <a:latin typeface="B Nazanin" panose="00000400000000000000" pitchFamily="2" charset="-78"/>
                <a:cs typeface="B Nazanin" panose="00000400000000000000" pitchFamily="2" charset="-78"/>
              </a:rPr>
              <a:t> مستمر داده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آن اقدام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نيروي</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انتظامي، وزارت بهداشت، درمان و آموزش پزشكي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 مراكز </a:t>
            </a:r>
            <a:r>
              <a:rPr lang="fa-IR" sz="1800" b="0" i="0" u="none" strike="noStrike" dirty="0">
                <a:solidFill>
                  <a:srgbClr val="000000"/>
                </a:solidFill>
                <a:effectLst/>
                <a:latin typeface="B Nazanin" panose="00000400000000000000" pitchFamily="2" charset="-78"/>
                <a:cs typeface="B Nazanin" panose="00000400000000000000" pitchFamily="2" charset="-78"/>
              </a:rPr>
              <a:t>فوريت هاي پزشكي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(اورژانس) </a:t>
            </a:r>
            <a:r>
              <a:rPr lang="fa-IR" sz="1800" b="0" i="0" u="none" strike="noStrike" dirty="0">
                <a:solidFill>
                  <a:srgbClr val="000000"/>
                </a:solidFill>
                <a:effectLst/>
                <a:latin typeface="B Nazanin" panose="00000400000000000000" pitchFamily="2" charset="-78"/>
                <a:cs typeface="B Nazanin" panose="00000400000000000000" pitchFamily="2" charset="-78"/>
              </a:rPr>
              <a:t>و بيمارستان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ها ، </a:t>
            </a:r>
            <a:r>
              <a:rPr lang="fa-IR" sz="1800" b="0" i="0" u="none" strike="noStrike" dirty="0">
                <a:solidFill>
                  <a:srgbClr val="000000"/>
                </a:solidFill>
                <a:effectLst/>
                <a:latin typeface="B Nazanin" panose="00000400000000000000" pitchFamily="2" charset="-78"/>
                <a:cs typeface="B Nazanin" panose="00000400000000000000" pitchFamily="2" charset="-78"/>
              </a:rPr>
              <a:t>سازمان پزشكي قانوني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 جمعيت </a:t>
            </a:r>
            <a:r>
              <a:rPr lang="fa-IR" sz="1800" b="0" i="0" u="none" strike="noStrike" dirty="0">
                <a:solidFill>
                  <a:srgbClr val="000000"/>
                </a:solidFill>
                <a:effectLst/>
                <a:latin typeface="B Nazanin" panose="00000400000000000000" pitchFamily="2" charset="-78"/>
                <a:cs typeface="B Nazanin" panose="00000400000000000000" pitchFamily="2" charset="-78"/>
              </a:rPr>
              <a:t>هلال احمر جمهوري اسلامي ايران موظفند اطلاعات مربوط به سوانح رانندگي را فوراً در سامانه مذكور ثبت كنند. قوه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قضائيه</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نيز </a:t>
            </a:r>
            <a:r>
              <a:rPr lang="fa-IR" sz="1800" b="0" i="0" u="none" strike="noStrike" dirty="0">
                <a:solidFill>
                  <a:srgbClr val="000000"/>
                </a:solidFill>
                <a:effectLst/>
                <a:latin typeface="B Nazanin" panose="00000400000000000000" pitchFamily="2" charset="-78"/>
                <a:cs typeface="B Nazanin" panose="00000400000000000000" pitchFamily="2" charset="-78"/>
              </a:rPr>
              <a:t>مكلف است اطلاعات مربوط به آراي قضائي راجع به حوادث رانندگي را در سامانه مذكور قرار دهد. دولت موظف است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حداكثر ظرف </a:t>
            </a:r>
            <a:r>
              <a:rPr lang="fa-IR" sz="1800" b="0" i="0" u="none" strike="noStrike" dirty="0">
                <a:solidFill>
                  <a:srgbClr val="000000"/>
                </a:solidFill>
                <a:effectLst/>
                <a:latin typeface="B Nazanin" panose="00000400000000000000" pitchFamily="2" charset="-78"/>
                <a:cs typeface="B Nazanin" panose="00000400000000000000" pitchFamily="2" charset="-78"/>
              </a:rPr>
              <a:t>مدت شش ماه پس از لازم الاجراء شدن اين قانون، سامانه مزبور را راه اندازي و دسترسي برخط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(آنلاين) </a:t>
            </a:r>
            <a:r>
              <a:rPr lang="fa-IR" sz="1800" b="0" i="0" u="none" strike="noStrike" dirty="0">
                <a:solidFill>
                  <a:srgbClr val="000000"/>
                </a:solidFill>
                <a:effectLst/>
                <a:latin typeface="B Nazanin" panose="00000400000000000000" pitchFamily="2" charset="-78"/>
                <a:cs typeface="B Nazanin" panose="00000400000000000000" pitchFamily="2" charset="-78"/>
              </a:rPr>
              <a:t>به آن را براي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كليه واحدهاي </a:t>
            </a:r>
            <a:r>
              <a:rPr lang="fa-IR" sz="1800" b="0" i="0" u="none" strike="noStrike" dirty="0">
                <a:solidFill>
                  <a:srgbClr val="000000"/>
                </a:solidFill>
                <a:effectLst/>
                <a:latin typeface="B Nazanin" panose="00000400000000000000" pitchFamily="2" charset="-78"/>
                <a:cs typeface="B Nazanin" panose="00000400000000000000" pitchFamily="2" charset="-78"/>
              </a:rPr>
              <a:t>نيروي انتظامي و وزارت بهداشت، درمان و آموزش پزشكي، شركت هاي بيمه، صندوق و واحدهاي قضائي فراهم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كند نيروي </a:t>
            </a:r>
            <a:r>
              <a:rPr lang="fa-IR" sz="1800" b="0" i="0" u="none" strike="noStrike" dirty="0">
                <a:solidFill>
                  <a:srgbClr val="000000"/>
                </a:solidFill>
                <a:effectLst/>
                <a:latin typeface="B Nazanin" panose="00000400000000000000" pitchFamily="2" charset="-78"/>
                <a:cs typeface="B Nazanin" panose="00000400000000000000" pitchFamily="2" charset="-78"/>
              </a:rPr>
              <a:t>انتظامي جمهوري اسلامي ايران موظف است همزمان با تعويض پلاك وسيله نقليه، مشخصات مالك جديد را در سامانه جامع حوادث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رانندگی درج </a:t>
            </a:r>
            <a:r>
              <a:rPr lang="fa-IR" sz="1800" b="0" i="0" u="none" strike="noStrike" dirty="0">
                <a:solidFill>
                  <a:srgbClr val="000000"/>
                </a:solidFill>
                <a:effectLst/>
                <a:latin typeface="B Nazanin" panose="00000400000000000000" pitchFamily="2" charset="-78"/>
                <a:cs typeface="B Nazanin" panose="00000400000000000000" pitchFamily="2" charset="-78"/>
              </a:rPr>
              <a:t>كند. همچنين سازمان ثبت اسناد و املاك كشور نيز مكلف است اسناد تنظيم شده 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خصوص وسايل </a:t>
            </a:r>
            <a:r>
              <a:rPr lang="fa-IR" sz="1800" b="0" i="0" u="none" strike="noStrike" dirty="0">
                <a:solidFill>
                  <a:srgbClr val="000000"/>
                </a:solidFill>
                <a:effectLst/>
                <a:latin typeface="B Nazanin" panose="00000400000000000000" pitchFamily="2" charset="-78"/>
                <a:cs typeface="B Nazanin" panose="00000400000000000000" pitchFamily="2" charset="-78"/>
              </a:rPr>
              <a:t>نقليه مانند نقل و انتقال، وكالت و رهن را در سامانه مذكور درج كند.</a:t>
            </a:r>
            <a:r>
              <a:rPr lang="fa-IR" dirty="0"/>
              <a:t> </a:t>
            </a:r>
            <a:endParaRPr lang="en-US" dirty="0"/>
          </a:p>
        </p:txBody>
      </p:sp>
    </p:spTree>
    <p:extLst>
      <p:ext uri="{BB962C8B-B14F-4D97-AF65-F5344CB8AC3E}">
        <p14:creationId xmlns:p14="http://schemas.microsoft.com/office/powerpoint/2010/main" val="33023539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anose="00000400000000000000" pitchFamily="2" charset="-78"/>
              </a:rPr>
              <a:t>انواع بیمه های اتومبیل</a:t>
            </a:r>
          </a:p>
        </p:txBody>
      </p:sp>
      <p:sp>
        <p:nvSpPr>
          <p:cNvPr id="3" name="Content Placeholder 2"/>
          <p:cNvSpPr>
            <a:spLocks noGrp="1"/>
          </p:cNvSpPr>
          <p:nvPr>
            <p:ph idx="1"/>
          </p:nvPr>
        </p:nvSpPr>
        <p:spPr/>
        <p:txBody>
          <a:bodyPr/>
          <a:lstStyle/>
          <a:p>
            <a:pPr marL="0" indent="0" algn="r">
              <a:buNone/>
            </a:pPr>
            <a:r>
              <a:rPr lang="fa-IR" dirty="0">
                <a:cs typeface="B Nazanin" panose="00000400000000000000" pitchFamily="2" charset="-78"/>
              </a:rPr>
              <a:t>شرکت‌های‌ بیمه‌‌ در زمینه بیمه خودرو‌، خدماتی به بیمه‌گزاران ارائه‌ داده‌اند که‌ به‌ طور خلاصه،‌ به‌ شرح‌ زیر است:</a:t>
            </a:r>
          </a:p>
          <a:p>
            <a:pPr marL="0" indent="0" algn="r">
              <a:buNone/>
            </a:pP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1) بیمه نامه شخص ثالث</a:t>
            </a:r>
          </a:p>
          <a:p>
            <a:pPr marL="0" indent="0" algn="r">
              <a:buNone/>
            </a:pPr>
            <a:r>
              <a:rPr lang="fa-IR" dirty="0">
                <a:cs typeface="B Nazanin" panose="00000400000000000000" pitchFamily="2" charset="-78"/>
              </a:rPr>
              <a:t>2) بیمه نامه حوادث راننده</a:t>
            </a:r>
          </a:p>
          <a:p>
            <a:pPr marL="0" indent="0" algn="r">
              <a:buNone/>
            </a:pPr>
            <a:r>
              <a:rPr lang="fa-IR" dirty="0">
                <a:cs typeface="B Nazanin" panose="00000400000000000000" pitchFamily="2" charset="-78"/>
              </a:rPr>
              <a:t>3) بیمه نامه بدنه</a:t>
            </a:r>
          </a:p>
        </p:txBody>
      </p:sp>
    </p:spTree>
    <p:extLst>
      <p:ext uri="{BB962C8B-B14F-4D97-AF65-F5344CB8AC3E}">
        <p14:creationId xmlns:p14="http://schemas.microsoft.com/office/powerpoint/2010/main" val="21605833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7357-1E80-4D5F-9ABC-64FE7788F292}"/>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42)</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حرکت وسایل نقلیه بدون داشتن بیمه نامه شخص ثالث</a:t>
            </a:r>
            <a:r>
              <a:rPr lang="fa-IR" dirty="0"/>
              <a:t> </a:t>
            </a:r>
            <a:endParaRPr lang="en-US" dirty="0"/>
          </a:p>
        </p:txBody>
      </p:sp>
      <p:sp>
        <p:nvSpPr>
          <p:cNvPr id="3" name="Content Placeholder 2">
            <a:extLst>
              <a:ext uri="{FF2B5EF4-FFF2-40B4-BE49-F238E27FC236}">
                <a16:creationId xmlns:a16="http://schemas.microsoft.com/office/drawing/2014/main" id="{82475C60-55ED-4D12-8AB0-D9FBE92BC054}"/>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حركت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موتوري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زميني</a:t>
            </a:r>
            <a:r>
              <a:rPr lang="fa-IR" sz="1800" b="0" i="0" u="none" strike="noStrike" dirty="0">
                <a:solidFill>
                  <a:srgbClr val="000000"/>
                </a:solidFill>
                <a:effectLst/>
                <a:latin typeface="B Nazanin" panose="00000400000000000000" pitchFamily="2" charset="-78"/>
                <a:cs typeface="B Nazanin" panose="00000400000000000000" pitchFamily="2" charset="-78"/>
              </a:rPr>
              <a:t> بدون داشتن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ممنوع است. كليه دارندگان وسايل مزبور</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مكلفند سند حاكي از انعقاد قرارداد بيمه را هنگام رانندگي همراه داشته باشند و در صورت درخواست مأموران راهنمايي و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رانندگي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 </a:t>
            </a:r>
            <a:r>
              <a:rPr lang="fa-IR" sz="1800" b="0" i="0" u="none" strike="noStrike" dirty="0">
                <a:solidFill>
                  <a:srgbClr val="000000"/>
                </a:solidFill>
                <a:effectLst/>
                <a:latin typeface="B Nazanin" panose="00000400000000000000" pitchFamily="2" charset="-78"/>
                <a:cs typeface="B Nazanin" panose="00000400000000000000" pitchFamily="2" charset="-78"/>
              </a:rPr>
              <a:t>يا پليس راه ارائه كنند. مأموران راهنمايي و رانندگي و پليس راه موظفند از طرق مقتضي مانند دوربين هاي نظارت ترافيكي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ضمن شناسايي </a:t>
            </a:r>
            <a:r>
              <a:rPr lang="fa-IR" sz="1800" b="0" i="0" u="none" strike="noStrike" dirty="0">
                <a:solidFill>
                  <a:srgbClr val="000000"/>
                </a:solidFill>
                <a:effectLst/>
                <a:latin typeface="B Nazanin" panose="00000400000000000000" pitchFamily="2" charset="-78"/>
                <a:cs typeface="B Nazanin" panose="00000400000000000000" pitchFamily="2" charset="-78"/>
              </a:rPr>
              <a:t>وسايل نقليه فاقد بيمه نامه نسبت به اعمال جريمه هاي مربوط اقدام كنند. همچنين مأموران راهنمايي و رانندگي و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پليس</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راه </a:t>
            </a:r>
            <a:r>
              <a:rPr lang="fa-IR" sz="1800" b="0" i="0" u="none" strike="noStrike" dirty="0">
                <a:solidFill>
                  <a:srgbClr val="000000"/>
                </a:solidFill>
                <a:effectLst/>
                <a:latin typeface="B Nazanin" panose="00000400000000000000" pitchFamily="2" charset="-78"/>
                <a:cs typeface="B Nazanin" panose="00000400000000000000" pitchFamily="2" charset="-78"/>
              </a:rPr>
              <a:t>موظفند در صورت احراز فقدان بيمه نامه، وسايل نقليه فاقد بيمه نامه موضوع اين قانون را تا هنگام ارائه بيمه نامه مربوط 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محل مطمئني </a:t>
            </a:r>
            <a:r>
              <a:rPr lang="fa-IR" sz="1800" b="0" i="0" u="none" strike="noStrike" dirty="0">
                <a:solidFill>
                  <a:srgbClr val="000000"/>
                </a:solidFill>
                <a:effectLst/>
                <a:latin typeface="B Nazanin" panose="00000400000000000000" pitchFamily="2" charset="-78"/>
                <a:cs typeface="B Nazanin" panose="00000400000000000000" pitchFamily="2" charset="-78"/>
              </a:rPr>
              <a:t>متوقف كنند. آيين نامه مربوط به نحوه توقيف وسايل نقليه فاقد بيمه نامه شخص ثالث ظرف مدت سه ماه پس از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تصويب</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اين </a:t>
            </a:r>
            <a:r>
              <a:rPr lang="fa-IR" sz="1800" b="0" i="0" u="none" strike="noStrike" dirty="0">
                <a:solidFill>
                  <a:srgbClr val="000000"/>
                </a:solidFill>
                <a:effectLst/>
                <a:latin typeface="B Nazanin" panose="00000400000000000000" pitchFamily="2" charset="-78"/>
                <a:cs typeface="B Nazanin" panose="00000400000000000000" pitchFamily="2" charset="-78"/>
              </a:rPr>
              <a:t>قانون توسط وزارت كشور با همكاري وزارتخانه هاي راه و شهرسازي و دادگستري و بيمه مركزي تهيه مي شود و به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تصويب</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هيأت </a:t>
            </a:r>
            <a:r>
              <a:rPr lang="fa-IR" sz="1800" b="0" i="0" u="none" strike="noStrike" dirty="0">
                <a:solidFill>
                  <a:srgbClr val="000000"/>
                </a:solidFill>
                <a:effectLst/>
                <a:latin typeface="B Nazanin" panose="00000400000000000000" pitchFamily="2" charset="-78"/>
                <a:cs typeface="B Nazanin" panose="00000400000000000000" pitchFamily="2" charset="-78"/>
              </a:rPr>
              <a:t>وزيران مي رسد.</a:t>
            </a:r>
            <a:r>
              <a:rPr lang="fa-IR" dirty="0"/>
              <a:t> </a:t>
            </a:r>
            <a:endParaRPr lang="en-US" dirty="0"/>
          </a:p>
        </p:txBody>
      </p:sp>
    </p:spTree>
    <p:extLst>
      <p:ext uri="{BB962C8B-B14F-4D97-AF65-F5344CB8AC3E}">
        <p14:creationId xmlns:p14="http://schemas.microsoft.com/office/powerpoint/2010/main" val="19439232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5C5F-39BD-4FC5-9166-7DC049529525}"/>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43)</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امکان شناسایی وسایل نقلیه فاقد بیمه نامه شخص ثالث</a:t>
            </a:r>
            <a:r>
              <a:rPr lang="fa-IR" dirty="0"/>
              <a:t> </a:t>
            </a:r>
            <a:endParaRPr lang="en-US" dirty="0"/>
          </a:p>
        </p:txBody>
      </p:sp>
      <p:sp>
        <p:nvSpPr>
          <p:cNvPr id="3" name="Content Placeholder 2">
            <a:extLst>
              <a:ext uri="{FF2B5EF4-FFF2-40B4-BE49-F238E27FC236}">
                <a16:creationId xmlns:a16="http://schemas.microsoft.com/office/drawing/2014/main" id="{E5CC4035-1201-4DF7-B0CD-99C2CF3CF8AE}"/>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موظفند </a:t>
            </a:r>
            <a:r>
              <a:rPr lang="fa-IR" sz="1800" b="0" i="0" u="none" strike="noStrike" dirty="0" err="1">
                <a:solidFill>
                  <a:srgbClr val="000000"/>
                </a:solidFill>
                <a:effectLst/>
                <a:latin typeface="B Nazanin" panose="00000400000000000000" pitchFamily="2" charset="-78"/>
                <a:cs typeface="B Nazanin" panose="00000400000000000000" pitchFamily="2" charset="-78"/>
              </a:rPr>
              <a:t>ترتيبي</a:t>
            </a:r>
            <a:r>
              <a:rPr lang="fa-IR" sz="1800" b="0" i="0" u="none" strike="noStrike" dirty="0">
                <a:solidFill>
                  <a:srgbClr val="000000"/>
                </a:solidFill>
                <a:effectLst/>
                <a:latin typeface="B Nazanin" panose="00000400000000000000" pitchFamily="2" charset="-78"/>
                <a:cs typeface="B Nazanin" panose="00000400000000000000" pitchFamily="2" charset="-78"/>
              </a:rPr>
              <a:t> اتخاذ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كنند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با استفاده از ابزار مناسب، </a:t>
            </a:r>
            <a:r>
              <a:rPr lang="fa-IR" sz="1800" b="0" i="0" u="none" strike="noStrike" dirty="0" err="1">
                <a:solidFill>
                  <a:srgbClr val="000000"/>
                </a:solidFill>
                <a:effectLst/>
                <a:latin typeface="B Nazanin" panose="00000400000000000000" pitchFamily="2" charset="-78"/>
                <a:cs typeface="B Nazanin" panose="00000400000000000000" pitchFamily="2" charset="-78"/>
              </a:rPr>
              <a:t>امكان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شناسايي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فاقد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موضوع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پليس</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راهنمايي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پليس</a:t>
            </a:r>
            <a:r>
              <a:rPr lang="fa-IR" sz="1800" b="0" i="0" u="none" strike="noStrike" dirty="0">
                <a:solidFill>
                  <a:srgbClr val="000000"/>
                </a:solidFill>
                <a:effectLst/>
                <a:latin typeface="B Nazanin" panose="00000400000000000000" pitchFamily="2" charset="-78"/>
                <a:cs typeface="B Nazanin" panose="00000400000000000000" pitchFamily="2" charset="-78"/>
              </a:rPr>
              <a:t> راه فراهم شود.</a:t>
            </a:r>
            <a:r>
              <a:rPr lang="fa-IR" dirty="0"/>
              <a:t> </a:t>
            </a:r>
            <a:endParaRPr lang="en-US" dirty="0"/>
          </a:p>
        </p:txBody>
      </p:sp>
    </p:spTree>
    <p:extLst>
      <p:ext uri="{BB962C8B-B14F-4D97-AF65-F5344CB8AC3E}">
        <p14:creationId xmlns:p14="http://schemas.microsoft.com/office/powerpoint/2010/main" val="37636256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494B-CB5E-46E4-A4AF-0E54FAB15BC2}"/>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44)</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دادن بار یا مسافر به دارندگان وسایل نقلیه فاقد بیمه نامه شخص ثالث </a:t>
            </a:r>
            <a:endParaRPr lang="en-US" dirty="0"/>
          </a:p>
        </p:txBody>
      </p:sp>
      <p:sp>
        <p:nvSpPr>
          <p:cNvPr id="3" name="Content Placeholder 2">
            <a:extLst>
              <a:ext uri="{FF2B5EF4-FFF2-40B4-BE49-F238E27FC236}">
                <a16:creationId xmlns:a16="http://schemas.microsoft.com/office/drawing/2014/main" id="{5931B3D0-F182-4B57-8175-B55DFB791566}"/>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دادن بار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مسافر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ارائه هرگونه خدمات به دارندگان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موتوري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زميني</a:t>
            </a:r>
            <a:r>
              <a:rPr lang="fa-IR" sz="1800" b="0" i="0" u="none" strike="noStrike" dirty="0">
                <a:solidFill>
                  <a:srgbClr val="000000"/>
                </a:solidFill>
                <a:effectLst/>
                <a:latin typeface="B Nazanin" panose="00000400000000000000" pitchFamily="2" charset="-78"/>
                <a:cs typeface="B Nazanin" panose="00000400000000000000" pitchFamily="2" charset="-78"/>
              </a:rPr>
              <a:t> فاقد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شخص ثالث معتبر،</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سوي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شركتها</a:t>
            </a:r>
            <a:r>
              <a:rPr lang="fa-IR" sz="1800" b="0" i="0" u="none" strike="noStrike" dirty="0">
                <a:solidFill>
                  <a:srgbClr val="000000"/>
                </a:solidFill>
                <a:effectLst/>
                <a:latin typeface="B Nazanin" panose="00000400000000000000" pitchFamily="2" charset="-78"/>
                <a:cs typeface="B Nazanin" panose="00000400000000000000" pitchFamily="2" charset="-78"/>
              </a:rPr>
              <a:t> و مؤسسات حمل و نقل بار و مسافر درون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شهري</a:t>
            </a:r>
            <a:r>
              <a:rPr lang="fa-IR" sz="1800" b="0" i="0" u="none" strike="noStrike" dirty="0">
                <a:solidFill>
                  <a:srgbClr val="000000"/>
                </a:solidFill>
                <a:effectLst/>
                <a:latin typeface="B Nazanin" panose="00000400000000000000" pitchFamily="2" charset="-78"/>
                <a:cs typeface="B Nazanin" panose="00000400000000000000" pitchFamily="2" charset="-78"/>
              </a:rPr>
              <a:t> و برون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شهري</a:t>
            </a:r>
            <a:r>
              <a:rPr lang="fa-IR" sz="1800" b="0" i="0" u="none" strike="noStrike" dirty="0">
                <a:solidFill>
                  <a:srgbClr val="000000"/>
                </a:solidFill>
                <a:effectLst/>
                <a:latin typeface="B Nazanin" panose="00000400000000000000" pitchFamily="2" charset="-78"/>
                <a:cs typeface="B Nazanin" panose="00000400000000000000" pitchFamily="2" charset="-78"/>
              </a:rPr>
              <a:t> ممنوع است. نظارت بر حسن اجراي اين ماده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برعهده وزارتخانه </a:t>
            </a:r>
            <a:r>
              <a:rPr lang="fa-IR" sz="1800" b="0" i="0" u="none" strike="noStrike" dirty="0">
                <a:solidFill>
                  <a:srgbClr val="000000"/>
                </a:solidFill>
                <a:effectLst/>
                <a:latin typeface="B Nazanin" panose="00000400000000000000" pitchFamily="2" charset="-78"/>
                <a:cs typeface="B Nazanin" panose="00000400000000000000" pitchFamily="2" charset="-78"/>
              </a:rPr>
              <a:t>هاي كشور و راه وشهرسازي مي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باشد.</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در صورت احراز تخلف شركتها و مؤسسات مذكور توسط مراجع يادشده، پروانه فعاليت آنان از يك ماه تا يك سال معلق و در صورت تكرار تخلف يادشده براي بار چهارم به صورت دائم لغو مي شود.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بيمه</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مركزي </a:t>
            </a:r>
            <a:r>
              <a:rPr lang="fa-IR" sz="1800" b="0" i="0" u="none" strike="noStrike" dirty="0">
                <a:solidFill>
                  <a:srgbClr val="000000"/>
                </a:solidFill>
                <a:effectLst/>
                <a:latin typeface="B Nazanin" panose="00000400000000000000" pitchFamily="2" charset="-78"/>
                <a:cs typeface="B Nazanin" panose="00000400000000000000" pitchFamily="2" charset="-78"/>
              </a:rPr>
              <a:t>جمهوري اسلامي ايران موظف است امكان احراز اصالت بيمه نامه از طريق سامانه هاي الكترونيكي را به صورت برخط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براي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وزارتخانه </a:t>
            </a:r>
            <a:r>
              <a:rPr lang="fa-IR" sz="1800" b="0" i="0" u="none" strike="noStrike" dirty="0">
                <a:solidFill>
                  <a:srgbClr val="000000"/>
                </a:solidFill>
                <a:effectLst/>
                <a:latin typeface="B Nazanin" panose="00000400000000000000" pitchFamily="2" charset="-78"/>
                <a:cs typeface="B Nazanin" panose="00000400000000000000" pitchFamily="2" charset="-78"/>
              </a:rPr>
              <a:t>هاي راه و شهرسازي و كشور فراهم كند.</a:t>
            </a:r>
            <a:r>
              <a:rPr lang="fa-IR" dirty="0"/>
              <a:t> </a:t>
            </a:r>
            <a:endParaRPr lang="en-US" dirty="0"/>
          </a:p>
        </p:txBody>
      </p:sp>
    </p:spTree>
    <p:extLst>
      <p:ext uri="{BB962C8B-B14F-4D97-AF65-F5344CB8AC3E}">
        <p14:creationId xmlns:p14="http://schemas.microsoft.com/office/powerpoint/2010/main" val="22214468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5462-381D-4D37-944A-230E34107CDD}"/>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45)</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ارائه خدمات به وسایل نقلیه فاقد بیمه نامه شخص ثالث</a:t>
            </a:r>
            <a:r>
              <a:rPr lang="fa-IR" dirty="0"/>
              <a:t> </a:t>
            </a:r>
            <a:endParaRPr lang="en-US" dirty="0"/>
          </a:p>
        </p:txBody>
      </p:sp>
      <p:sp>
        <p:nvSpPr>
          <p:cNvPr id="3" name="Content Placeholder 2">
            <a:extLst>
              <a:ext uri="{FF2B5EF4-FFF2-40B4-BE49-F238E27FC236}">
                <a16:creationId xmlns:a16="http://schemas.microsoft.com/office/drawing/2014/main" id="{14F844EF-C2F6-4BE9-ACA4-547F99788E22}"/>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ارائه هرگونه خدمات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فاقد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و رفع </a:t>
            </a:r>
            <a:r>
              <a:rPr lang="fa-IR" sz="1800" b="0" i="0" u="none" strike="noStrike" dirty="0" err="1">
                <a:solidFill>
                  <a:srgbClr val="000000"/>
                </a:solidFill>
                <a:effectLst/>
                <a:latin typeface="B Nazanin" panose="00000400000000000000" pitchFamily="2" charset="-78"/>
                <a:cs typeface="B Nazanin" panose="00000400000000000000" pitchFamily="2" charset="-78"/>
              </a:rPr>
              <a:t>توقيف</a:t>
            </a:r>
            <a:r>
              <a:rPr lang="fa-IR" sz="1800" b="0" i="0" u="none" strike="noStrike" dirty="0">
                <a:solidFill>
                  <a:srgbClr val="000000"/>
                </a:solidFill>
                <a:effectLst/>
                <a:latin typeface="B Nazanin" panose="00000400000000000000" pitchFamily="2" charset="-78"/>
                <a:cs typeface="B Nazanin" panose="00000400000000000000" pitchFamily="2" charset="-78"/>
              </a:rPr>
              <a:t> از آنها، توسط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راهنمايي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دفاتر اسناد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رسمي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و سازمان ها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نهادهاي</a:t>
            </a:r>
            <a:r>
              <a:rPr lang="fa-IR" sz="1800" b="0" i="0" u="none" strike="noStrike" dirty="0">
                <a:solidFill>
                  <a:srgbClr val="000000"/>
                </a:solidFill>
                <a:effectLst/>
                <a:latin typeface="B Nazanin" panose="00000400000000000000" pitchFamily="2" charset="-78"/>
                <a:cs typeface="B Nazanin" panose="00000400000000000000" pitchFamily="2" charset="-78"/>
              </a:rPr>
              <a:t> مرتبط با امر حمل و نقل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قبيل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تعويض</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پلاك</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تنظيم</a:t>
            </a:r>
            <a:r>
              <a:rPr lang="fa-IR" sz="1800" b="0" i="0" u="none" strike="noStrike" dirty="0">
                <a:solidFill>
                  <a:srgbClr val="000000"/>
                </a:solidFill>
                <a:effectLst/>
                <a:latin typeface="B Nazanin" panose="00000400000000000000" pitchFamily="2" charset="-78"/>
                <a:cs typeface="B Nazanin" panose="00000400000000000000" pitchFamily="2" charset="-78"/>
              </a:rPr>
              <a:t> اسناد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رسمي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معاملات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مذكور</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ممنوع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باشد. عدم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تكاليف</a:t>
            </a:r>
            <a:r>
              <a:rPr lang="fa-IR" sz="1800" b="0" i="0" u="none" strike="noStrike" dirty="0">
                <a:solidFill>
                  <a:srgbClr val="000000"/>
                </a:solidFill>
                <a:effectLst/>
                <a:latin typeface="B Nazanin" panose="00000400000000000000" pitchFamily="2" charset="-78"/>
                <a:cs typeface="B Nazanin" panose="00000400000000000000" pitchFamily="2" charset="-78"/>
              </a:rPr>
              <a:t> فوق، حسب مورد تخلف </a:t>
            </a:r>
            <a:r>
              <a:rPr lang="fa-IR" sz="1800" b="0" i="0" u="none" strike="noStrike" dirty="0" err="1">
                <a:solidFill>
                  <a:srgbClr val="000000"/>
                </a:solidFill>
                <a:effectLst/>
                <a:latin typeface="B Nazanin" panose="00000400000000000000" pitchFamily="2" charset="-78"/>
                <a:cs typeface="B Nazanin" panose="00000400000000000000" pitchFamily="2" charset="-78"/>
              </a:rPr>
              <a:t>اداري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انتظامي</a:t>
            </a:r>
            <a:r>
              <a:rPr lang="fa-IR" sz="1800" b="0" i="0" u="none" strike="noStrike" dirty="0">
                <a:solidFill>
                  <a:srgbClr val="000000"/>
                </a:solidFill>
                <a:effectLst/>
                <a:latin typeface="B Nazanin" panose="00000400000000000000" pitchFamily="2" charset="-78"/>
                <a:cs typeface="B Nazanin" panose="00000400000000000000" pitchFamily="2" charset="-78"/>
              </a:rPr>
              <a:t> محسوب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انتقال وسايل نقليه اسقاطي به مراجع و نهادهاي ذي ربط و نيز انتقال وسايل نقليه مشمول خسارت بيمه بدنه به بيمه گر</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مربوط، از حكم اين ماده مستثني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است.</a:t>
            </a:r>
            <a:r>
              <a:rPr lang="fa-IR" dirty="0" smtClean="0"/>
              <a:t> </a:t>
            </a:r>
            <a:endParaRPr lang="en-US" dirty="0"/>
          </a:p>
        </p:txBody>
      </p:sp>
    </p:spTree>
    <p:extLst>
      <p:ext uri="{BB962C8B-B14F-4D97-AF65-F5344CB8AC3E}">
        <p14:creationId xmlns:p14="http://schemas.microsoft.com/office/powerpoint/2010/main" val="2926939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3038-A5E6-4168-91DE-8595FB9D63E2}"/>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46)</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عقد قرارداد با دارندگان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وسائل</a:t>
            </a:r>
            <a:r>
              <a:rPr lang="fa-IR" sz="1800" b="0" i="0" u="none" strike="noStrike" dirty="0">
                <a:solidFill>
                  <a:srgbClr val="000000"/>
                </a:solidFill>
                <a:effectLst/>
                <a:latin typeface="B Nazanin" panose="00000400000000000000" pitchFamily="2" charset="-78"/>
                <a:cs typeface="B Nazanin" panose="00000400000000000000" pitchFamily="2" charset="-78"/>
              </a:rPr>
              <a:t> نقلیه فاقد بیمه نامه شخص ثالث </a:t>
            </a:r>
            <a:endParaRPr lang="en-US" dirty="0"/>
          </a:p>
        </p:txBody>
      </p:sp>
      <p:sp>
        <p:nvSpPr>
          <p:cNvPr id="3" name="Content Placeholder 2">
            <a:extLst>
              <a:ext uri="{FF2B5EF4-FFF2-40B4-BE49-F238E27FC236}">
                <a16:creationId xmlns:a16="http://schemas.microsoft.com/office/drawing/2014/main" id="{63E108FC-8E4B-4C81-BCCD-7E3B089B2B46}"/>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عقد هرگونه قرارداد حمل و نقل بار يا مسافر از سوي دستگاههاي اجرائي و مؤسسات دولتي و نهادهاي عمومي غيردولتي</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و مراكز آموزشي و كليه اشخاص حقوقي در مواردي كه به موجب قوانين و مقررات مربوطه مجاز مي باشد با دارندگان وسايل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نقليه</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موتوري </a:t>
            </a:r>
            <a:r>
              <a:rPr lang="fa-IR" sz="1800" b="0" i="0" u="none" strike="noStrike" dirty="0">
                <a:solidFill>
                  <a:srgbClr val="000000"/>
                </a:solidFill>
                <a:effectLst/>
                <a:latin typeface="B Nazanin" panose="00000400000000000000" pitchFamily="2" charset="-78"/>
                <a:cs typeface="B Nazanin" panose="00000400000000000000" pitchFamily="2" charset="-78"/>
              </a:rPr>
              <a:t>زميني فاقد بيمه نامه شخص ثالث معتبر، ممنوع است. عدم اجراي تكليف فوق، حسب مورد تخلف اداري يا انتظامي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محسوب مي </a:t>
            </a:r>
            <a:r>
              <a:rPr lang="fa-IR" sz="1800" b="0" i="0" u="none" strike="noStrike" dirty="0">
                <a:solidFill>
                  <a:srgbClr val="000000"/>
                </a:solidFill>
                <a:effectLst/>
                <a:latin typeface="B Nazanin" panose="00000400000000000000" pitchFamily="2" charset="-78"/>
                <a:cs typeface="B Nazanin" panose="00000400000000000000" pitchFamily="2" charset="-78"/>
              </a:rPr>
              <a:t>شود.</a:t>
            </a:r>
            <a:r>
              <a:rPr lang="fa-IR" dirty="0"/>
              <a:t> </a:t>
            </a:r>
            <a:endParaRPr lang="en-US" dirty="0"/>
          </a:p>
        </p:txBody>
      </p:sp>
    </p:spTree>
    <p:extLst>
      <p:ext uri="{BB962C8B-B14F-4D97-AF65-F5344CB8AC3E}">
        <p14:creationId xmlns:p14="http://schemas.microsoft.com/office/powerpoint/2010/main" val="3471193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9DC4-A50F-4027-9FBB-1449778FCDD9}"/>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47)</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بررسی وضعیت بیمه نامه شخص ثالث وسایل نقلیه</a:t>
            </a:r>
            <a:r>
              <a:rPr lang="fa-IR" dirty="0"/>
              <a:t> </a:t>
            </a:r>
            <a:endParaRPr lang="en-US" dirty="0"/>
          </a:p>
        </p:txBody>
      </p:sp>
      <p:sp>
        <p:nvSpPr>
          <p:cNvPr id="3" name="Content Placeholder 2">
            <a:extLst>
              <a:ext uri="{FF2B5EF4-FFF2-40B4-BE49-F238E27FC236}">
                <a16:creationId xmlns:a16="http://schemas.microsoft.com/office/drawing/2014/main" id="{29BB9296-DDE8-4AEE-B32B-AFDB48FEDEBD}"/>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نيروي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انتظامي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ظرف مدت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سال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تاريخ</a:t>
            </a:r>
            <a:r>
              <a:rPr lang="fa-IR" sz="1800" b="0" i="0" u="none" strike="noStrike" dirty="0">
                <a:solidFill>
                  <a:srgbClr val="000000"/>
                </a:solidFill>
                <a:effectLst/>
                <a:latin typeface="B Nazanin" panose="00000400000000000000" pitchFamily="2" charset="-78"/>
                <a:cs typeface="B Nazanin" panose="00000400000000000000" pitchFamily="2" charset="-78"/>
              </a:rPr>
              <a:t> لازم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الاجراء</a:t>
            </a:r>
            <a:r>
              <a:rPr lang="fa-IR" sz="1800" b="0" i="0" u="none" strike="noStrike" dirty="0">
                <a:solidFill>
                  <a:srgbClr val="000000"/>
                </a:solidFill>
                <a:effectLst/>
                <a:latin typeface="B Nazanin" panose="00000400000000000000" pitchFamily="2" charset="-78"/>
                <a:cs typeface="B Nazanin" panose="00000400000000000000" pitchFamily="2" charset="-78"/>
              </a:rPr>
              <a:t> شدن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كليه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واحدهاي</a:t>
            </a:r>
            <a:r>
              <a:rPr lang="fa-IR" sz="1800" b="0" i="0" u="none" strike="noStrike" dirty="0">
                <a:solidFill>
                  <a:srgbClr val="000000"/>
                </a:solidFill>
                <a:effectLst/>
                <a:latin typeface="B Nazanin" panose="00000400000000000000" pitchFamily="2" charset="-78"/>
                <a:cs typeface="B Nazanin" panose="00000400000000000000" pitchFamily="2" charset="-78"/>
              </a:rPr>
              <a:t> ثابت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سيار</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راهنمايي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پليس</a:t>
            </a:r>
            <a:r>
              <a:rPr lang="fa-IR" sz="1800" b="0" i="0" u="none" strike="noStrike" dirty="0">
                <a:solidFill>
                  <a:srgbClr val="000000"/>
                </a:solidFill>
                <a:effectLst/>
                <a:latin typeface="B Nazanin" panose="00000400000000000000" pitchFamily="2" charset="-78"/>
                <a:cs typeface="B Nazanin" panose="00000400000000000000" pitchFamily="2" charset="-78"/>
              </a:rPr>
              <a:t> راه را به ابزار لازم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استعلام برخط </a:t>
            </a:r>
            <a:r>
              <a:rPr lang="fa-IR" sz="1800" b="0" i="0" u="none" strike="noStrike" dirty="0" err="1">
                <a:solidFill>
                  <a:srgbClr val="000000"/>
                </a:solidFill>
                <a:effectLst/>
                <a:latin typeface="B Nazanin" panose="00000400000000000000" pitchFamily="2" charset="-78"/>
                <a:cs typeface="B Nazanin" panose="00000400000000000000" pitchFamily="2" charset="-78"/>
              </a:rPr>
              <a:t>وضعيت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شخص ثالث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تجهيز</a:t>
            </a:r>
            <a:r>
              <a:rPr lang="fa-IR" sz="1800" b="0" i="0" u="none" strike="noStrike" dirty="0">
                <a:solidFill>
                  <a:srgbClr val="000000"/>
                </a:solidFill>
                <a:effectLst/>
                <a:latin typeface="B Nazanin" panose="00000400000000000000" pitchFamily="2" charset="-78"/>
                <a:cs typeface="B Nazanin" panose="00000400000000000000" pitchFamily="2" charset="-78"/>
              </a:rPr>
              <a:t> و سامانه مورد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نياز</a:t>
            </a:r>
            <a:r>
              <a:rPr lang="fa-IR" sz="1800" b="0" i="0" u="none" strike="noStrike" dirty="0">
                <a:solidFill>
                  <a:srgbClr val="000000"/>
                </a:solidFill>
                <a:effectLst/>
                <a:latin typeface="B Nazanin" panose="00000400000000000000" pitchFamily="2" charset="-78"/>
                <a:cs typeface="B Nazanin" panose="00000400000000000000" pitchFamily="2" charset="-78"/>
              </a:rPr>
              <a:t> را </a:t>
            </a:r>
            <a:r>
              <a:rPr lang="fa-IR" sz="1800" b="0" i="0" u="none" strike="noStrike" dirty="0" err="1">
                <a:solidFill>
                  <a:srgbClr val="000000"/>
                </a:solidFill>
                <a:effectLst/>
                <a:latin typeface="B Nazanin" panose="00000400000000000000" pitchFamily="2" charset="-78"/>
                <a:cs typeface="B Nazanin" panose="00000400000000000000" pitchFamily="2" charset="-78"/>
              </a:rPr>
              <a:t>طراحي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تكميل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a:t>
            </a:r>
            <a:r>
              <a:rPr lang="fa-IR" dirty="0"/>
              <a:t> </a:t>
            </a:r>
            <a:endParaRPr lang="en-US" dirty="0"/>
          </a:p>
        </p:txBody>
      </p:sp>
    </p:spTree>
    <p:extLst>
      <p:ext uri="{BB962C8B-B14F-4D97-AF65-F5344CB8AC3E}">
        <p14:creationId xmlns:p14="http://schemas.microsoft.com/office/powerpoint/2010/main" val="42307059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74BE-0499-4951-9560-E9A96AFE8CB3}"/>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48)</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وضعیت کارت سوخت وسایل نقلیه فاقد بیمه نامه شخص ثالث</a:t>
            </a:r>
            <a:r>
              <a:rPr lang="fa-IR" dirty="0"/>
              <a:t> </a:t>
            </a:r>
            <a:endParaRPr lang="en-US" dirty="0"/>
          </a:p>
        </p:txBody>
      </p:sp>
      <p:sp>
        <p:nvSpPr>
          <p:cNvPr id="3" name="Content Placeholder 2">
            <a:extLst>
              <a:ext uri="{FF2B5EF4-FFF2-40B4-BE49-F238E27FC236}">
                <a16:creationId xmlns:a16="http://schemas.microsoft.com/office/drawing/2014/main" id="{0D1CB3F2-F9C0-4257-9BA0-88DBF380A302}"/>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ستاد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مديريت</a:t>
            </a:r>
            <a:r>
              <a:rPr lang="fa-IR" sz="1800" b="0" i="0" u="none" strike="noStrike" dirty="0">
                <a:solidFill>
                  <a:srgbClr val="000000"/>
                </a:solidFill>
                <a:effectLst/>
                <a:latin typeface="B Nazanin" panose="00000400000000000000" pitchFamily="2" charset="-78"/>
                <a:cs typeface="B Nazanin" panose="00000400000000000000" pitchFamily="2" charset="-78"/>
              </a:rPr>
              <a:t> حمل و نقل و سوخت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از صدور هرگونه </a:t>
            </a:r>
            <a:r>
              <a:rPr lang="fa-IR" sz="1800" b="0" i="0" u="none" strike="noStrike" dirty="0" err="1">
                <a:solidFill>
                  <a:srgbClr val="000000"/>
                </a:solidFill>
                <a:effectLst/>
                <a:latin typeface="B Nazanin" panose="00000400000000000000" pitchFamily="2" charset="-78"/>
                <a:cs typeface="B Nazanin" panose="00000400000000000000" pitchFamily="2" charset="-78"/>
              </a:rPr>
              <a:t>كارت</a:t>
            </a:r>
            <a:r>
              <a:rPr lang="fa-IR" sz="1800" b="0" i="0" u="none" strike="noStrike" dirty="0">
                <a:solidFill>
                  <a:srgbClr val="000000"/>
                </a:solidFill>
                <a:effectLst/>
                <a:latin typeface="B Nazanin" panose="00000400000000000000" pitchFamily="2" charset="-78"/>
                <a:cs typeface="B Nazanin" panose="00000400000000000000" pitchFamily="2" charset="-78"/>
              </a:rPr>
              <a:t> سوخت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تخصيص</a:t>
            </a:r>
            <a:r>
              <a:rPr lang="fa-IR" sz="1800" b="0" i="0" u="none" strike="noStrike" dirty="0">
                <a:solidFill>
                  <a:srgbClr val="000000"/>
                </a:solidFill>
                <a:effectLst/>
                <a:latin typeface="B Nazanin" panose="00000400000000000000" pitchFamily="2" charset="-78"/>
                <a:cs typeface="B Nazanin" panose="00000400000000000000" pitchFamily="2" charset="-78"/>
              </a:rPr>
              <a:t> اوليه </a:t>
            </a:r>
            <a:r>
              <a:rPr lang="fa-IR" sz="1800" b="0" i="0" u="none" strike="noStrike" dirty="0" err="1">
                <a:solidFill>
                  <a:srgbClr val="000000"/>
                </a:solidFill>
                <a:effectLst/>
                <a:latin typeface="B Nazanin" panose="00000400000000000000" pitchFamily="2" charset="-78"/>
                <a:cs typeface="B Nazanin" panose="00000400000000000000" pitchFamily="2" charset="-78"/>
              </a:rPr>
              <a:t>سهميه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ادامه آن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فاقد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خودداري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نيروي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انتظامي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جمهوري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اسلامي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ايران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مكلفند</a:t>
            </a:r>
            <a:r>
              <a:rPr lang="fa-IR" sz="1800" b="0" i="0" u="none" strike="noStrike" dirty="0">
                <a:solidFill>
                  <a:srgbClr val="000000"/>
                </a:solidFill>
                <a:effectLst/>
                <a:latin typeface="B Nazanin" panose="00000400000000000000" pitchFamily="2" charset="-78"/>
                <a:cs typeface="B Nazanin" panose="00000400000000000000" pitchFamily="2" charset="-78"/>
              </a:rPr>
              <a:t> اطلاعات مربوط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مذكور</a:t>
            </a:r>
            <a:r>
              <a:rPr lang="fa-IR" sz="1800" b="0" i="0" u="none" strike="noStrike" dirty="0">
                <a:solidFill>
                  <a:srgbClr val="000000"/>
                </a:solidFill>
                <a:effectLst/>
                <a:latin typeface="B Nazanin" panose="00000400000000000000" pitchFamily="2" charset="-78"/>
                <a:cs typeface="B Nazanin" panose="00000400000000000000" pitchFamily="2" charset="-78"/>
              </a:rPr>
              <a:t> را به صورت برخط</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اختيار</a:t>
            </a:r>
            <a:r>
              <a:rPr lang="fa-IR" sz="1800" b="0" i="0" u="none" strike="noStrike" dirty="0">
                <a:solidFill>
                  <a:srgbClr val="000000"/>
                </a:solidFill>
                <a:effectLst/>
                <a:latin typeface="B Nazanin" panose="00000400000000000000" pitchFamily="2" charset="-78"/>
                <a:cs typeface="B Nazanin" panose="00000400000000000000" pitchFamily="2" charset="-78"/>
              </a:rPr>
              <a:t> ستاد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مديريت</a:t>
            </a:r>
            <a:r>
              <a:rPr lang="fa-IR" sz="1800" b="0" i="0" u="none" strike="noStrike" dirty="0">
                <a:solidFill>
                  <a:srgbClr val="000000"/>
                </a:solidFill>
                <a:effectLst/>
                <a:latin typeface="B Nazanin" panose="00000400000000000000" pitchFamily="2" charset="-78"/>
                <a:cs typeface="B Nazanin" panose="00000400000000000000" pitchFamily="2" charset="-78"/>
              </a:rPr>
              <a:t> حمل و نقل و سوخت قرار دهند.</a:t>
            </a:r>
            <a:r>
              <a:rPr lang="fa-IR" dirty="0"/>
              <a:t> </a:t>
            </a:r>
            <a:endParaRPr lang="en-US" dirty="0"/>
          </a:p>
        </p:txBody>
      </p:sp>
    </p:spTree>
    <p:extLst>
      <p:ext uri="{BB962C8B-B14F-4D97-AF65-F5344CB8AC3E}">
        <p14:creationId xmlns:p14="http://schemas.microsoft.com/office/powerpoint/2010/main" val="8426039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D2A7A-E841-4C59-89B7-1BED8EA2DEA6}"/>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49)</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صدور قرار تامین برای راننده مسبب حادثه</a:t>
            </a:r>
            <a:r>
              <a:rPr lang="fa-IR" dirty="0"/>
              <a:t> </a:t>
            </a:r>
            <a:endParaRPr lang="en-US" dirty="0"/>
          </a:p>
        </p:txBody>
      </p:sp>
      <p:sp>
        <p:nvSpPr>
          <p:cNvPr id="3" name="Content Placeholder 2">
            <a:extLst>
              <a:ext uri="{FF2B5EF4-FFF2-40B4-BE49-F238E27FC236}">
                <a16:creationId xmlns:a16="http://schemas.microsoft.com/office/drawing/2014/main" id="{B7BC8007-8E48-4748-B86E-11FC8EA21414}"/>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مراجع قضائي مكلفند در دعاوي مربوط به حوادث رانندگي، در صورت وجود بيمه نامه معتبر و مكفي و احراز اصالت آن،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صرفاً متناسب با جنبه عمومي جرم براي راننده مسبب حادثه قرار تأمين صادر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كنند.</a:t>
            </a:r>
            <a:r>
              <a:rPr lang="fa-IR" dirty="0" smtClean="0"/>
              <a:t> </a:t>
            </a:r>
            <a:endParaRPr lang="en-US" dirty="0"/>
          </a:p>
        </p:txBody>
      </p:sp>
    </p:spTree>
    <p:extLst>
      <p:ext uri="{BB962C8B-B14F-4D97-AF65-F5344CB8AC3E}">
        <p14:creationId xmlns:p14="http://schemas.microsoft.com/office/powerpoint/2010/main" val="24287075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46A3-6489-4E5F-90F9-05124E5FFF2D}"/>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50)</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مطلع نمودن صندوق و شرکت بیمه از حوادث رانندگی</a:t>
            </a:r>
            <a:r>
              <a:rPr lang="fa-IR" dirty="0"/>
              <a:t> </a:t>
            </a:r>
            <a:endParaRPr lang="en-US" dirty="0"/>
          </a:p>
        </p:txBody>
      </p:sp>
      <p:sp>
        <p:nvSpPr>
          <p:cNvPr id="3" name="Content Placeholder 2">
            <a:extLst>
              <a:ext uri="{FF2B5EF4-FFF2-40B4-BE49-F238E27FC236}">
                <a16:creationId xmlns:a16="http://schemas.microsoft.com/office/drawing/2014/main" id="{3E45C23B-DAA6-4F64-B175-F4D6104DD576}"/>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كليه مراجع قانوني رسيدگي به دعاوي مرتبط با حوادث رانندگي از قبيل دادسرا و دادگاه هاي رسيدگي كننده به دعاوي</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ناشي از حوادث موضوع اين قانون مكلفند صندوق يا شركت بيمه مربوط را در مواردي كه صندوق يا شركت بيمه، طرف دعوي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نباشند از </a:t>
            </a:r>
            <a:r>
              <a:rPr lang="fa-IR" sz="1800" b="0" i="0" u="none" strike="noStrike" dirty="0">
                <a:solidFill>
                  <a:srgbClr val="000000"/>
                </a:solidFill>
                <a:effectLst/>
                <a:latin typeface="B Nazanin" panose="00000400000000000000" pitchFamily="2" charset="-78"/>
                <a:cs typeface="B Nazanin" panose="00000400000000000000" pitchFamily="2" charset="-78"/>
              </a:rPr>
              <a:t>طرح دعوي عليه مسبب حادثه مطلع نموده، زمان تشكيل جلسات دادگاه را رسماً به آنان اطلاع دهند. همچنين دادگاه مكلف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است پس </a:t>
            </a:r>
            <a:r>
              <a:rPr lang="fa-IR" sz="1800" b="0" i="0" u="none" strike="noStrike" dirty="0">
                <a:solidFill>
                  <a:srgbClr val="000000"/>
                </a:solidFill>
                <a:effectLst/>
                <a:latin typeface="B Nazanin" panose="00000400000000000000" pitchFamily="2" charset="-78"/>
                <a:cs typeface="B Nazanin" panose="00000400000000000000" pitchFamily="2" charset="-78"/>
              </a:rPr>
              <a:t>از صدور رأي، نسخه اي از رأي صادرشده را به آنها ابلاغ كند. در اين موارد، بيمه گر يا صندوق مي توانند با رعايت مقررات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قانون آيين </a:t>
            </a:r>
            <a:r>
              <a:rPr lang="fa-IR" sz="1800" b="0" i="0" u="none" strike="noStrike" dirty="0">
                <a:solidFill>
                  <a:srgbClr val="000000"/>
                </a:solidFill>
                <a:effectLst/>
                <a:latin typeface="B Nazanin" panose="00000400000000000000" pitchFamily="2" charset="-78"/>
                <a:cs typeface="B Nazanin" panose="00000400000000000000" pitchFamily="2" charset="-78"/>
              </a:rPr>
              <a:t>دادرسي مدني نسبت به خسارات بدني و مالي در دعوي واردشده يا پس از صدور رأي قطعي مطابق مقررات آيين دادرسي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مدني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اعتراض </a:t>
            </a:r>
            <a:r>
              <a:rPr lang="fa-IR" sz="1800" b="0" i="0" u="none" strike="noStrike" dirty="0">
                <a:solidFill>
                  <a:srgbClr val="000000"/>
                </a:solidFill>
                <a:effectLst/>
                <a:latin typeface="B Nazanin" panose="00000400000000000000" pitchFamily="2" charset="-78"/>
                <a:cs typeface="B Nazanin" panose="00000400000000000000" pitchFamily="2" charset="-78"/>
              </a:rPr>
              <a:t>ثالث كنند.</a:t>
            </a:r>
            <a:r>
              <a:rPr lang="fa-IR" dirty="0"/>
              <a:t> </a:t>
            </a:r>
            <a:endParaRPr lang="en-US" dirty="0"/>
          </a:p>
        </p:txBody>
      </p:sp>
    </p:spTree>
    <p:extLst>
      <p:ext uri="{BB962C8B-B14F-4D97-AF65-F5344CB8AC3E}">
        <p14:creationId xmlns:p14="http://schemas.microsoft.com/office/powerpoint/2010/main" val="31081812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058F-8284-44A0-8A77-E3FDF0525DEC}"/>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51)</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طرح دعوای </a:t>
            </a:r>
            <a:r>
              <a:rPr lang="fa-IR" sz="1800" b="0" i="0" u="none" strike="noStrike" dirty="0" err="1">
                <a:solidFill>
                  <a:srgbClr val="000000"/>
                </a:solidFill>
                <a:effectLst/>
                <a:latin typeface="B Nazanin" panose="00000400000000000000" pitchFamily="2" charset="-78"/>
                <a:cs typeface="B Nazanin" panose="00000400000000000000" pitchFamily="2" charset="-78"/>
              </a:rPr>
              <a:t>واهی</a:t>
            </a:r>
            <a:r>
              <a:rPr lang="fa-IR" sz="1800" b="0" i="0" u="none" strike="noStrike" dirty="0">
                <a:solidFill>
                  <a:srgbClr val="000000"/>
                </a:solidFill>
                <a:effectLst/>
                <a:latin typeface="B Nazanin" panose="00000400000000000000" pitchFamily="2" charset="-78"/>
                <a:cs typeface="B Nazanin" panose="00000400000000000000" pitchFamily="2" charset="-78"/>
              </a:rPr>
              <a:t> راجع به حوادث رانندگی</a:t>
            </a:r>
            <a:r>
              <a:rPr lang="fa-IR" dirty="0"/>
              <a:t> </a:t>
            </a:r>
            <a:endParaRPr lang="en-US" dirty="0"/>
          </a:p>
        </p:txBody>
      </p:sp>
      <p:sp>
        <p:nvSpPr>
          <p:cNvPr id="3" name="Content Placeholder 2">
            <a:extLst>
              <a:ext uri="{FF2B5EF4-FFF2-40B4-BE49-F238E27FC236}">
                <a16:creationId xmlns:a16="http://schemas.microsoft.com/office/drawing/2014/main" id="{915C1626-986D-4623-86A5-3E3C062F5304}"/>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طرح دعواي واهي در دعاوي راجع به حوادث رانندگي توسط صندوق يا بيمه گر اعم از اينكه به صورت ورود ثالث يا اعتراض ثالث يا تجديدنظرخواهي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باشد در </a:t>
            </a:r>
            <a:r>
              <a:rPr lang="fa-IR" sz="1800" b="0" i="0" u="none" strike="noStrike" dirty="0">
                <a:solidFill>
                  <a:srgbClr val="000000"/>
                </a:solidFill>
                <a:effectLst/>
                <a:latin typeface="B Nazanin" panose="00000400000000000000" pitchFamily="2" charset="-78"/>
                <a:cs typeface="B Nazanin" panose="00000400000000000000" pitchFamily="2" charset="-78"/>
              </a:rPr>
              <a:t>صورتي كه منجر به تأخير در پرداخت خسارت شود، مشمول ماده 33 اين قانون مي شود.</a:t>
            </a:r>
            <a:r>
              <a:rPr lang="fa-IR" dirty="0"/>
              <a:t> </a:t>
            </a:r>
            <a:endParaRPr lang="en-US" dirty="0"/>
          </a:p>
        </p:txBody>
      </p:sp>
    </p:spTree>
    <p:extLst>
      <p:ext uri="{BB962C8B-B14F-4D97-AF65-F5344CB8AC3E}">
        <p14:creationId xmlns:p14="http://schemas.microsoft.com/office/powerpoint/2010/main" val="27149061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125" y="1372255"/>
            <a:ext cx="8911687" cy="5019308"/>
          </a:xfrm>
        </p:spPr>
        <p:txBody>
          <a:bodyPr>
            <a:normAutofit/>
          </a:bodyPr>
          <a:lstStyle/>
          <a:p>
            <a:pPr algn="ctr"/>
            <a:r>
              <a:rPr lang="fa-IR" sz="4800" dirty="0" smtClean="0">
                <a:cs typeface="B Nazanin" panose="00000400000000000000" pitchFamily="2" charset="-78"/>
              </a:rPr>
              <a:t/>
            </a:r>
            <a:br>
              <a:rPr lang="fa-IR" sz="4800" dirty="0" smtClean="0">
                <a:cs typeface="B Nazanin" panose="00000400000000000000" pitchFamily="2" charset="-78"/>
              </a:rPr>
            </a:br>
            <a:r>
              <a:rPr lang="fa-IR" sz="4800" dirty="0">
                <a:cs typeface="B Nazanin" panose="00000400000000000000" pitchFamily="2" charset="-78"/>
              </a:rPr>
              <a:t/>
            </a:r>
            <a:br>
              <a:rPr lang="fa-IR" sz="4800" dirty="0">
                <a:cs typeface="B Nazanin" panose="00000400000000000000" pitchFamily="2" charset="-78"/>
              </a:rPr>
            </a:br>
            <a:r>
              <a:rPr lang="fa-IR" sz="4800" dirty="0" smtClean="0">
                <a:cs typeface="B Nazanin" panose="00000400000000000000" pitchFamily="2" charset="-78"/>
              </a:rPr>
              <a:t>       الف- بیمه شخص ثالث </a:t>
            </a:r>
            <a:endParaRPr lang="fa-IR" sz="4800" dirty="0">
              <a:cs typeface="B Nazanin" panose="00000400000000000000" pitchFamily="2" charset="-78"/>
            </a:endParaRPr>
          </a:p>
        </p:txBody>
      </p:sp>
    </p:spTree>
    <p:extLst>
      <p:ext uri="{BB962C8B-B14F-4D97-AF65-F5344CB8AC3E}">
        <p14:creationId xmlns:p14="http://schemas.microsoft.com/office/powerpoint/2010/main" val="7650967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EB72-ECD0-44EE-B8A7-DB362D29ED43}"/>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52)</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اعلام میزان ریالی دیه</a:t>
            </a:r>
            <a:r>
              <a:rPr lang="fa-IR" dirty="0"/>
              <a:t> </a:t>
            </a:r>
            <a:endParaRPr lang="en-US" dirty="0"/>
          </a:p>
        </p:txBody>
      </p:sp>
      <p:sp>
        <p:nvSpPr>
          <p:cNvPr id="3" name="Content Placeholder 2">
            <a:extLst>
              <a:ext uri="{FF2B5EF4-FFF2-40B4-BE49-F238E27FC236}">
                <a16:creationId xmlns:a16="http://schemas.microsoft.com/office/drawing/2014/main" id="{15368F2E-FD24-4CD9-B25A-6120E1B99814}"/>
              </a:ext>
            </a:extLst>
          </p:cNvPr>
          <p:cNvSpPr>
            <a:spLocks noGrp="1"/>
          </p:cNvSpPr>
          <p:nvPr>
            <p:ph idx="1"/>
          </p:nvPr>
        </p:nvSpPr>
        <p:spPr>
          <a:xfrm>
            <a:off x="2589212" y="1905000"/>
            <a:ext cx="8915400" cy="3777622"/>
          </a:xfrm>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قوه </a:t>
            </a:r>
            <a:r>
              <a:rPr lang="fa-IR" sz="1800" b="0" i="0" u="none" strike="noStrike" dirty="0" err="1">
                <a:solidFill>
                  <a:srgbClr val="000000"/>
                </a:solidFill>
                <a:effectLst/>
                <a:latin typeface="B Nazanin" panose="00000400000000000000" pitchFamily="2" charset="-78"/>
                <a:cs typeface="B Nazanin" panose="00000400000000000000" pitchFamily="2" charset="-78"/>
              </a:rPr>
              <a:t>قضائيه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تا </a:t>
            </a:r>
            <a:r>
              <a:rPr lang="fa-IR" sz="1800" b="0" i="0" u="none" strike="noStrike" dirty="0" err="1">
                <a:solidFill>
                  <a:srgbClr val="000000"/>
                </a:solidFill>
                <a:effectLst/>
                <a:latin typeface="B Nazanin" panose="00000400000000000000" pitchFamily="2" charset="-78"/>
                <a:cs typeface="B Nazanin" panose="00000400000000000000" pitchFamily="2" charset="-78"/>
              </a:rPr>
              <a:t>پايان</a:t>
            </a:r>
            <a:r>
              <a:rPr lang="fa-IR" sz="1800" b="0" i="0" u="none" strike="noStrike" dirty="0">
                <a:solidFill>
                  <a:srgbClr val="000000"/>
                </a:solidFill>
                <a:effectLst/>
                <a:latin typeface="B Nazanin" panose="00000400000000000000" pitchFamily="2" charset="-78"/>
                <a:cs typeface="B Nazanin" panose="00000400000000000000" pitchFamily="2" charset="-78"/>
              </a:rPr>
              <a:t> پانزدهم اسفند هر سال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ميزان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ريالي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ديه</a:t>
            </a:r>
            <a:r>
              <a:rPr lang="fa-IR" sz="1800" b="0" i="0" u="none" strike="noStrike" dirty="0">
                <a:solidFill>
                  <a:srgbClr val="000000"/>
                </a:solidFill>
                <a:effectLst/>
                <a:latin typeface="B Nazanin" panose="00000400000000000000" pitchFamily="2" charset="-78"/>
                <a:cs typeface="B Nazanin" panose="00000400000000000000" pitchFamily="2" charset="-78"/>
              </a:rPr>
              <a:t> را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تعيين</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اجراء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ابتداي</a:t>
            </a:r>
            <a:r>
              <a:rPr lang="fa-IR" sz="1800" b="0" i="0" u="none" strike="noStrike" dirty="0">
                <a:solidFill>
                  <a:srgbClr val="000000"/>
                </a:solidFill>
                <a:effectLst/>
                <a:latin typeface="B Nazanin" panose="00000400000000000000" pitchFamily="2" charset="-78"/>
                <a:cs typeface="B Nazanin" panose="00000400000000000000" pitchFamily="2" charset="-78"/>
              </a:rPr>
              <a:t> سال بعد اعلام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a:t>
            </a:r>
            <a:r>
              <a:rPr lang="fa-IR" dirty="0"/>
              <a:t> </a:t>
            </a:r>
            <a:endParaRPr lang="en-US" dirty="0"/>
          </a:p>
        </p:txBody>
      </p:sp>
    </p:spTree>
    <p:extLst>
      <p:ext uri="{BB962C8B-B14F-4D97-AF65-F5344CB8AC3E}">
        <p14:creationId xmlns:p14="http://schemas.microsoft.com/office/powerpoint/2010/main" val="35714931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9D6A6-59D8-462B-A4C9-C8ACC99321C7}"/>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53)</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ثبت جزئیات حادثه در سامانه جامع حوادث رانندگی</a:t>
            </a:r>
            <a:r>
              <a:rPr lang="fa-IR" dirty="0"/>
              <a:t> </a:t>
            </a:r>
            <a:endParaRPr lang="en-US" dirty="0"/>
          </a:p>
        </p:txBody>
      </p:sp>
      <p:sp>
        <p:nvSpPr>
          <p:cNvPr id="3" name="Content Placeholder 2">
            <a:extLst>
              <a:ext uri="{FF2B5EF4-FFF2-40B4-BE49-F238E27FC236}">
                <a16:creationId xmlns:a16="http://schemas.microsoft.com/office/drawing/2014/main" id="{D9D6A73A-DC49-44AF-AA9B-32F0E0309688}"/>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ادارات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راهنمايي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رانندگي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پليس</a:t>
            </a:r>
            <a:r>
              <a:rPr lang="fa-IR" sz="1800" b="0" i="0" u="none" strike="noStrike" dirty="0">
                <a:solidFill>
                  <a:srgbClr val="000000"/>
                </a:solidFill>
                <a:effectLst/>
                <a:latin typeface="B Nazanin" panose="00000400000000000000" pitchFamily="2" charset="-78"/>
                <a:cs typeface="B Nazanin" panose="00000400000000000000" pitchFamily="2" charset="-78"/>
              </a:rPr>
              <a:t> راه حسب مورد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مكلفند</a:t>
            </a:r>
            <a:r>
              <a:rPr lang="fa-IR" sz="1800" b="0" i="0" u="none" strike="noStrike" dirty="0">
                <a:solidFill>
                  <a:srgbClr val="000000"/>
                </a:solidFill>
                <a:effectLst/>
                <a:latin typeface="B Nazanin" panose="00000400000000000000" pitchFamily="2" charset="-78"/>
                <a:cs typeface="B Nazanin" panose="00000400000000000000" pitchFamily="2" charset="-78"/>
              </a:rPr>
              <a:t> علاوه بر ثبت </a:t>
            </a:r>
            <a:r>
              <a:rPr lang="fa-IR" sz="1800" b="0" i="0" u="none" strike="noStrike" dirty="0" err="1">
                <a:solidFill>
                  <a:srgbClr val="000000"/>
                </a:solidFill>
                <a:effectLst/>
                <a:latin typeface="B Nazanin" panose="00000400000000000000" pitchFamily="2" charset="-78"/>
                <a:cs typeface="B Nazanin" panose="00000400000000000000" pitchFamily="2" charset="-78"/>
              </a:rPr>
              <a:t>جزئيات</a:t>
            </a:r>
            <a:r>
              <a:rPr lang="fa-IR" sz="1800" b="0" i="0" u="none" strike="noStrike" dirty="0">
                <a:solidFill>
                  <a:srgbClr val="000000"/>
                </a:solidFill>
                <a:effectLst/>
                <a:latin typeface="B Nazanin" panose="00000400000000000000" pitchFamily="2" charset="-78"/>
                <a:cs typeface="B Nazanin" panose="00000400000000000000" pitchFamily="2" charset="-78"/>
              </a:rPr>
              <a:t> حادثه در سامانه جامع حوادث رانندگی</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نسخه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a:t>
            </a:r>
            <a:r>
              <a:rPr lang="fa-IR" sz="1800" b="0" i="0" u="none" strike="noStrike" dirty="0">
                <a:solidFill>
                  <a:srgbClr val="000000"/>
                </a:solidFill>
                <a:effectLst/>
                <a:latin typeface="B Nazanin" panose="00000400000000000000" pitchFamily="2" charset="-78"/>
                <a:cs typeface="B Nazanin" panose="00000400000000000000" pitchFamily="2" charset="-78"/>
              </a:rPr>
              <a:t> از آن را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و مسبب حادثه </a:t>
            </a:r>
            <a:r>
              <a:rPr lang="fa-IR" sz="1800" b="0" i="0" u="none" strike="noStrike" dirty="0" err="1">
                <a:solidFill>
                  <a:srgbClr val="000000"/>
                </a:solidFill>
                <a:effectLst/>
                <a:latin typeface="B Nazanin" panose="00000400000000000000" pitchFamily="2" charset="-78"/>
                <a:cs typeface="B Nazanin" panose="00000400000000000000" pitchFamily="2" charset="-78"/>
              </a:rPr>
              <a:t>تسليم</a:t>
            </a:r>
            <a:r>
              <a:rPr lang="fa-IR" sz="1800" b="0" i="0" u="none" strike="noStrike" dirty="0">
                <a:solidFill>
                  <a:srgbClr val="000000"/>
                </a:solidFill>
                <a:effectLst/>
                <a:latin typeface="B Nazanin" panose="00000400000000000000" pitchFamily="2" charset="-78"/>
                <a:cs typeface="B Nazanin" panose="00000400000000000000" pitchFamily="2" charset="-78"/>
              </a:rPr>
              <a:t> نموده، </a:t>
            </a:r>
            <a:r>
              <a:rPr lang="fa-IR" sz="1800" b="0" i="0" u="none" strike="noStrike" dirty="0" err="1">
                <a:solidFill>
                  <a:srgbClr val="000000"/>
                </a:solidFill>
                <a:effectLst/>
                <a:latin typeface="B Nazanin" panose="00000400000000000000" pitchFamily="2" charset="-78"/>
                <a:cs typeface="B Nazanin" panose="00000400000000000000" pitchFamily="2" charset="-78"/>
              </a:rPr>
              <a:t>رسيد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دريافت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نمايند</a:t>
            </a:r>
            <a:r>
              <a:rPr lang="fa-IR" sz="1800" b="0" i="0" u="none" strike="noStrike" dirty="0">
                <a:solidFill>
                  <a:srgbClr val="000000"/>
                </a:solidFill>
                <a:effectLst/>
                <a:latin typeface="B Nazanin" panose="00000400000000000000" pitchFamily="2" charset="-78"/>
                <a:cs typeface="B Nazanin" panose="00000400000000000000" pitchFamily="2" charset="-78"/>
              </a:rPr>
              <a:t>. عدم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تكليف</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مذكور</a:t>
            </a:r>
            <a:r>
              <a:rPr lang="fa-IR" sz="1800" b="0" i="0" u="none" strike="noStrike" dirty="0">
                <a:solidFill>
                  <a:srgbClr val="000000"/>
                </a:solidFill>
                <a:effectLst/>
                <a:latin typeface="B Nazanin" panose="00000400000000000000" pitchFamily="2" charset="-78"/>
                <a:cs typeface="B Nazanin" panose="00000400000000000000" pitchFamily="2" charset="-78"/>
              </a:rPr>
              <a:t> مستوجب</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مجازات مقرر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لغو دستور موضوع ماده 38 قانون جرائم </a:t>
            </a:r>
            <a:r>
              <a:rPr lang="fa-IR" sz="1800" b="0" i="0" u="none" strike="noStrike" dirty="0" err="1">
                <a:solidFill>
                  <a:srgbClr val="000000"/>
                </a:solidFill>
                <a:effectLst/>
                <a:latin typeface="B Nazanin" panose="00000400000000000000" pitchFamily="2" charset="-78"/>
                <a:cs typeface="B Nazanin" panose="00000400000000000000" pitchFamily="2" charset="-78"/>
              </a:rPr>
              <a:t>نيروهاي</a:t>
            </a:r>
            <a:r>
              <a:rPr lang="fa-IR" sz="1800" b="0" i="0" u="none" strike="noStrike" dirty="0">
                <a:solidFill>
                  <a:srgbClr val="000000"/>
                </a:solidFill>
                <a:effectLst/>
                <a:latin typeface="B Nazanin" panose="00000400000000000000" pitchFamily="2" charset="-78"/>
                <a:cs typeface="B Nazanin" panose="00000400000000000000" pitchFamily="2" charset="-78"/>
              </a:rPr>
              <a:t> مسلح است.</a:t>
            </a:r>
            <a:r>
              <a:rPr lang="fa-IR" dirty="0"/>
              <a:t> </a:t>
            </a:r>
            <a:endParaRPr lang="en-US" dirty="0"/>
          </a:p>
        </p:txBody>
      </p:sp>
    </p:spTree>
    <p:extLst>
      <p:ext uri="{BB962C8B-B14F-4D97-AF65-F5344CB8AC3E}">
        <p14:creationId xmlns:p14="http://schemas.microsoft.com/office/powerpoint/2010/main" val="6907509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EBBFC-32AF-4031-8552-3E9F9406CCE6}"/>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54)</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فراهم نمودن بانک های اطلاعاتی توسط نیروی انتظامی</a:t>
            </a:r>
            <a:r>
              <a:rPr lang="fa-IR" dirty="0"/>
              <a:t> </a:t>
            </a:r>
            <a:endParaRPr lang="en-US" dirty="0"/>
          </a:p>
        </p:txBody>
      </p:sp>
      <p:sp>
        <p:nvSpPr>
          <p:cNvPr id="3" name="Content Placeholder 2">
            <a:extLst>
              <a:ext uri="{FF2B5EF4-FFF2-40B4-BE49-F238E27FC236}">
                <a16:creationId xmlns:a16="http://schemas.microsoft.com/office/drawing/2014/main" id="{44A7B74B-8A61-4B00-A63F-714FBBAB27CB}"/>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نيروي انتظامي جمهوري اسلامي ايران مكلف است ظرف مدت سه ماه از تاريخ لازم الاجراء شدن اين قانون ترتيبي اتخاذ</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كند كه امكان دسترسي به بانكهاي اطلاعاتي آن نيرو در ارتباط با موضوعات مورد نياز از قبيل مشخصات وسايل نقليه و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دارندگان آنها </a:t>
            </a:r>
            <a:r>
              <a:rPr lang="fa-IR" sz="1800" b="0" i="0" u="none" strike="noStrike" dirty="0">
                <a:solidFill>
                  <a:srgbClr val="000000"/>
                </a:solidFill>
                <a:effectLst/>
                <a:latin typeface="B Nazanin" panose="00000400000000000000" pitchFamily="2" charset="-78"/>
                <a:cs typeface="B Nazanin" panose="00000400000000000000" pitchFamily="2" charset="-78"/>
              </a:rPr>
              <a:t>و گواهينامه هاي صادرشده و همچنين سوابق تخلفات و تصادفات رانندگان، از طريق سامانه هاي الكترونيكي به صورت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برخط براي </a:t>
            </a:r>
            <a:r>
              <a:rPr lang="fa-IR" sz="1800" b="0" i="0" u="none" strike="noStrike" dirty="0">
                <a:solidFill>
                  <a:srgbClr val="000000"/>
                </a:solidFill>
                <a:effectLst/>
                <a:latin typeface="B Nazanin" panose="00000400000000000000" pitchFamily="2" charset="-78"/>
                <a:cs typeface="B Nazanin" panose="00000400000000000000" pitchFamily="2" charset="-78"/>
              </a:rPr>
              <a:t>مراجع قضائي، صندوق و بيمه مركزي فراهم شود.</a:t>
            </a:r>
            <a:r>
              <a:rPr lang="fa-IR" dirty="0"/>
              <a:t> </a:t>
            </a:r>
            <a:endParaRPr lang="en-US" dirty="0"/>
          </a:p>
        </p:txBody>
      </p:sp>
    </p:spTree>
    <p:extLst>
      <p:ext uri="{BB962C8B-B14F-4D97-AF65-F5344CB8AC3E}">
        <p14:creationId xmlns:p14="http://schemas.microsoft.com/office/powerpoint/2010/main" val="14317079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C226-112F-4E4C-9062-360DE27BE4A1}"/>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55)</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فراهم نمودن بانک های اطلاعاتی توسط بیمه گران</a:t>
            </a:r>
            <a:r>
              <a:rPr lang="fa-IR" dirty="0"/>
              <a:t> </a:t>
            </a:r>
            <a:endParaRPr lang="en-US" dirty="0"/>
          </a:p>
        </p:txBody>
      </p:sp>
      <p:sp>
        <p:nvSpPr>
          <p:cNvPr id="3" name="Content Placeholder 2">
            <a:extLst>
              <a:ext uri="{FF2B5EF4-FFF2-40B4-BE49-F238E27FC236}">
                <a16:creationId xmlns:a16="http://schemas.microsoft.com/office/drawing/2014/main" id="{720D4A9C-D0B7-4664-B94A-0097F9BB3F4C}"/>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شركت هاي بيمه مجاز به فعاليت در رشته بيمه موضوع اين قانون مكلفند ظرف مدت سه ماه از تاريخ لازم الاجراءشدن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اين قانون با استفاده از سامانه هاي الكترونيكي امكان دسترسي به كليه اطلاعات مورد نياز بيمه مركزي در رابطه با بيمه نامه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هاي</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صادرشده </a:t>
            </a:r>
            <a:r>
              <a:rPr lang="fa-IR" sz="1800" b="0" i="0" u="none" strike="noStrike" dirty="0">
                <a:solidFill>
                  <a:srgbClr val="000000"/>
                </a:solidFill>
                <a:effectLst/>
                <a:latin typeface="B Nazanin" panose="00000400000000000000" pitchFamily="2" charset="-78"/>
                <a:cs typeface="B Nazanin" panose="00000400000000000000" pitchFamily="2" charset="-78"/>
              </a:rPr>
              <a:t>و خسارت هاي مربوط به آنها را به صورت برخط براي بيمه مركزي فراهم كنند.</a:t>
            </a:r>
            <a:r>
              <a:rPr lang="fa-IR" dirty="0"/>
              <a:t> </a:t>
            </a:r>
            <a:endParaRPr lang="en-US" dirty="0"/>
          </a:p>
        </p:txBody>
      </p:sp>
    </p:spTree>
    <p:extLst>
      <p:ext uri="{BB962C8B-B14F-4D97-AF65-F5344CB8AC3E}">
        <p14:creationId xmlns:p14="http://schemas.microsoft.com/office/powerpoint/2010/main" val="6310742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F828-34A8-4595-B69E-847DD8AA78F0}"/>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56)</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فراهم نمودن بانک های اطلاعاتی توسط بیمه مرکزی</a:t>
            </a:r>
            <a:r>
              <a:rPr lang="fa-IR" dirty="0"/>
              <a:t> </a:t>
            </a:r>
            <a:endParaRPr lang="en-US" dirty="0"/>
          </a:p>
        </p:txBody>
      </p:sp>
      <p:sp>
        <p:nvSpPr>
          <p:cNvPr id="3" name="Content Placeholder 2">
            <a:extLst>
              <a:ext uri="{FF2B5EF4-FFF2-40B4-BE49-F238E27FC236}">
                <a16:creationId xmlns:a16="http://schemas.microsoft.com/office/drawing/2014/main" id="{B8B5A953-A6D1-4A69-9D00-F3FEC9ED05EE}"/>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مكلف</a:t>
            </a:r>
            <a:r>
              <a:rPr lang="fa-IR" sz="1800" b="0" i="0" u="none" strike="noStrike" dirty="0">
                <a:solidFill>
                  <a:srgbClr val="000000"/>
                </a:solidFill>
                <a:effectLst/>
                <a:latin typeface="B Nazanin" panose="00000400000000000000" pitchFamily="2" charset="-78"/>
                <a:cs typeface="B Nazanin" panose="00000400000000000000" pitchFamily="2" charset="-78"/>
              </a:rPr>
              <a:t> است ظرف مدت شش ماه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تاريخ</a:t>
            </a:r>
            <a:r>
              <a:rPr lang="fa-IR" sz="1800" b="0" i="0" u="none" strike="noStrike" dirty="0">
                <a:solidFill>
                  <a:srgbClr val="000000"/>
                </a:solidFill>
                <a:effectLst/>
                <a:latin typeface="B Nazanin" panose="00000400000000000000" pitchFamily="2" charset="-78"/>
                <a:cs typeface="B Nazanin" panose="00000400000000000000" pitchFamily="2" charset="-78"/>
              </a:rPr>
              <a:t> لازم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الاجراءشدن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ترتيبي</a:t>
            </a:r>
            <a:r>
              <a:rPr lang="fa-IR" sz="1800" b="0" i="0" u="none" strike="noStrike" dirty="0">
                <a:solidFill>
                  <a:srgbClr val="000000"/>
                </a:solidFill>
                <a:effectLst/>
                <a:latin typeface="B Nazanin" panose="00000400000000000000" pitchFamily="2" charset="-78"/>
                <a:cs typeface="B Nazanin" panose="00000400000000000000" pitchFamily="2" charset="-78"/>
              </a:rPr>
              <a:t> اتخاذ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امكان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دسترسي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به اطلاعات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مذكور</a:t>
            </a:r>
            <a:r>
              <a:rPr lang="fa-IR" sz="1800" b="0" i="0" u="none" strike="noStrike" dirty="0">
                <a:solidFill>
                  <a:srgbClr val="000000"/>
                </a:solidFill>
                <a:effectLst/>
                <a:latin typeface="B Nazanin" panose="00000400000000000000" pitchFamily="2" charset="-78"/>
                <a:cs typeface="B Nazanin" panose="00000400000000000000" pitchFamily="2" charset="-78"/>
              </a:rPr>
              <a:t> در مواد 54 و 55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كليه</a:t>
            </a:r>
            <a:r>
              <a:rPr lang="fa-IR" sz="1800" b="0" i="0" u="none" strike="noStrike" dirty="0">
                <a:solidFill>
                  <a:srgbClr val="000000"/>
                </a:solidFill>
                <a:effectLst/>
                <a:latin typeface="B Nazanin" panose="00000400000000000000" pitchFamily="2" charset="-78"/>
                <a:cs typeface="B Nazanin" panose="00000400000000000000" pitchFamily="2" charset="-78"/>
              </a:rPr>
              <a:t> مراجع </a:t>
            </a:r>
            <a:r>
              <a:rPr lang="fa-IR" sz="1800" b="0" i="0" u="none" strike="noStrike" dirty="0" err="1">
                <a:solidFill>
                  <a:srgbClr val="000000"/>
                </a:solidFill>
                <a:effectLst/>
                <a:latin typeface="B Nazanin" panose="00000400000000000000" pitchFamily="2" charset="-78"/>
                <a:cs typeface="B Nazanin" panose="00000400000000000000" pitchFamily="2" charset="-78"/>
              </a:rPr>
              <a:t>قضائي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ذي</a:t>
            </a:r>
            <a:r>
              <a:rPr lang="fa-IR" sz="1800" b="0" i="0" u="none" strike="noStrike" dirty="0">
                <a:solidFill>
                  <a:srgbClr val="000000"/>
                </a:solidFill>
                <a:effectLst/>
                <a:latin typeface="B Nazanin" panose="00000400000000000000" pitchFamily="2" charset="-78"/>
                <a:cs typeface="B Nazanin" panose="00000400000000000000" pitchFamily="2" charset="-78"/>
              </a:rPr>
              <a:t> ربط، </a:t>
            </a:r>
            <a:r>
              <a:rPr lang="fa-IR" sz="1800" b="0" i="0" u="none" strike="noStrike" dirty="0" err="1">
                <a:solidFill>
                  <a:srgbClr val="000000"/>
                </a:solidFill>
                <a:effectLst/>
                <a:latin typeface="B Nazanin" panose="00000400000000000000" pitchFamily="2" charset="-78"/>
                <a:cs typeface="B Nazanin" panose="00000400000000000000" pitchFamily="2" charset="-78"/>
              </a:rPr>
              <a:t>نيروي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انتظامي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جمهوري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اسلامي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ايران</a:t>
            </a:r>
            <a:r>
              <a:rPr lang="fa-IR" sz="1800" b="0" i="0" u="none" strike="noStrike" dirty="0">
                <a:solidFill>
                  <a:srgbClr val="000000"/>
                </a:solidFill>
                <a:effectLst/>
                <a:latin typeface="B Nazanin" panose="00000400000000000000" pitchFamily="2" charset="-78"/>
                <a:cs typeface="B Nazanin" panose="00000400000000000000" pitchFamily="2" charset="-78"/>
              </a:rPr>
              <a:t> و صندوق فراهم شود.</a:t>
            </a:r>
            <a:r>
              <a:rPr lang="fa-IR" dirty="0"/>
              <a:t> </a:t>
            </a:r>
            <a:endParaRPr lang="en-US" dirty="0"/>
          </a:p>
        </p:txBody>
      </p:sp>
    </p:spTree>
    <p:extLst>
      <p:ext uri="{BB962C8B-B14F-4D97-AF65-F5344CB8AC3E}">
        <p14:creationId xmlns:p14="http://schemas.microsoft.com/office/powerpoint/2010/main" val="20799850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FF71-B3CB-4752-A173-05EE50D6CF45}"/>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57)</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نظارت بر حسن اجرای قوانین</a:t>
            </a:r>
            <a:r>
              <a:rPr lang="fa-IR" dirty="0"/>
              <a:t> </a:t>
            </a:r>
            <a:endParaRPr lang="en-US" dirty="0"/>
          </a:p>
        </p:txBody>
      </p:sp>
      <p:sp>
        <p:nvSpPr>
          <p:cNvPr id="3" name="Content Placeholder 2">
            <a:extLst>
              <a:ext uri="{FF2B5EF4-FFF2-40B4-BE49-F238E27FC236}">
                <a16:creationId xmlns:a16="http://schemas.microsoft.com/office/drawing/2014/main" id="{24F52E8C-08AF-4A41-8BBC-8AF562829F20}"/>
              </a:ext>
            </a:extLst>
          </p:cNvPr>
          <p:cNvSpPr>
            <a:spLocks noGrp="1"/>
          </p:cNvSpPr>
          <p:nvPr>
            <p:ph idx="1"/>
          </p:nvPr>
        </p:nvSpPr>
        <p:spPr/>
        <p:txBody>
          <a:bodyPr>
            <a:normAutofit fontScale="85000" lnSpcReduction="20000"/>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بر حسن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نظارت نموده و در صورت قصور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تخلف هر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اجراي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قانون، اقدامات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زير</a:t>
            </a:r>
            <a:r>
              <a:rPr lang="fa-IR" sz="1800" b="0" i="0" u="none" strike="noStrike" dirty="0">
                <a:solidFill>
                  <a:srgbClr val="000000"/>
                </a:solidFill>
                <a:effectLst/>
                <a:latin typeface="B Nazanin" panose="00000400000000000000" pitchFamily="2" charset="-78"/>
                <a:cs typeface="B Nazanin" panose="00000400000000000000" pitchFamily="2" charset="-78"/>
              </a:rPr>
              <a:t> را به عمل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آورد. اعمال موارد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زير</a:t>
            </a:r>
            <a:r>
              <a:rPr lang="fa-IR" sz="1800" b="0" i="0" u="none" strike="noStrike" dirty="0">
                <a:solidFill>
                  <a:srgbClr val="000000"/>
                </a:solidFill>
                <a:effectLst/>
                <a:latin typeface="B Nazanin" panose="00000400000000000000" pitchFamily="2" charset="-78"/>
                <a:cs typeface="B Nazanin" panose="00000400000000000000" pitchFamily="2" charset="-78"/>
              </a:rPr>
              <a:t> متناسب با نوع قصور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تخلف و تعدد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تكرار</a:t>
            </a:r>
            <a:r>
              <a:rPr lang="fa-IR" sz="1800" b="0" i="0" u="none" strike="noStrike" dirty="0">
                <a:solidFill>
                  <a:srgbClr val="000000"/>
                </a:solidFill>
                <a:effectLst/>
                <a:latin typeface="B Nazanin" panose="00000400000000000000" pitchFamily="2" charset="-78"/>
                <a:cs typeface="B Nazanin" panose="00000400000000000000" pitchFamily="2" charset="-78"/>
              </a:rPr>
              <a:t> آن به موجب </a:t>
            </a:r>
            <a:r>
              <a:rPr lang="fa-IR" sz="1800" b="0" i="0" u="none" strike="noStrike" dirty="0" err="1">
                <a:solidFill>
                  <a:srgbClr val="000000"/>
                </a:solidFill>
                <a:effectLst/>
                <a:latin typeface="B Nazanin" panose="00000400000000000000" pitchFamily="2" charset="-78"/>
                <a:cs typeface="B Nazanin" panose="00000400000000000000" pitchFamily="2" charset="-78"/>
              </a:rPr>
              <a:t>آيين</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است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پيشنهاد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شوراي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عالي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تصويب</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وزيران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رسد: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الف - </a:t>
            </a:r>
            <a:r>
              <a:rPr lang="fa-IR" sz="1800" b="0" i="0" u="none" strike="noStrike" dirty="0" err="1">
                <a:solidFill>
                  <a:srgbClr val="000000"/>
                </a:solidFill>
                <a:effectLst/>
                <a:latin typeface="B Nazanin" panose="00000400000000000000" pitchFamily="2" charset="-78"/>
                <a:cs typeface="B Nazanin" panose="00000400000000000000" pitchFamily="2" charset="-78"/>
              </a:rPr>
              <a:t>توبيخ</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كتبي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 - سلب </a:t>
            </a:r>
            <a:r>
              <a:rPr lang="fa-IR" sz="1800" b="0" i="0" u="none" strike="noStrike" dirty="0" err="1">
                <a:solidFill>
                  <a:srgbClr val="000000"/>
                </a:solidFill>
                <a:effectLst/>
                <a:latin typeface="B Nazanin" panose="00000400000000000000" pitchFamily="2" charset="-78"/>
                <a:cs typeface="B Nazanin" panose="00000400000000000000" pitchFamily="2" charset="-78"/>
              </a:rPr>
              <a:t>صلاحيت</a:t>
            </a:r>
            <a:r>
              <a:rPr lang="fa-IR" sz="1800" b="0" i="0" u="none" strike="noStrike" dirty="0">
                <a:solidFill>
                  <a:srgbClr val="000000"/>
                </a:solidFill>
                <a:effectLst/>
                <a:latin typeface="B Nazanin" panose="00000400000000000000" pitchFamily="2" charset="-78"/>
                <a:cs typeface="B Nazanin" panose="00000400000000000000" pitchFamily="2" charset="-78"/>
              </a:rPr>
              <a:t> حرفه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a:t>
            </a:r>
            <a:r>
              <a:rPr lang="fa-IR" sz="1800" b="0" i="0" u="none" strike="noStrike" dirty="0">
                <a:solidFill>
                  <a:srgbClr val="000000"/>
                </a:solidFill>
                <a:effectLst/>
                <a:latin typeface="B Nazanin" panose="00000400000000000000" pitchFamily="2" charset="-78"/>
                <a:cs typeface="B Nazanin" panose="00000400000000000000" pitchFamily="2" charset="-78"/>
              </a:rPr>
              <a:t> مسؤول </a:t>
            </a:r>
            <a:r>
              <a:rPr lang="fa-IR" sz="1800" b="0" i="0" u="none" strike="noStrike" dirty="0" err="1">
                <a:solidFill>
                  <a:srgbClr val="000000"/>
                </a:solidFill>
                <a:effectLst/>
                <a:latin typeface="B Nazanin" panose="00000400000000000000" pitchFamily="2" charset="-78"/>
                <a:cs typeface="B Nazanin" panose="00000400000000000000" pitchFamily="2" charset="-78"/>
              </a:rPr>
              <a:t>فني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معاون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فني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مديرعامل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حداكثر</a:t>
            </a:r>
            <a:r>
              <a:rPr lang="fa-IR" sz="1800" b="0" i="0" u="none" strike="noStrike" dirty="0">
                <a:solidFill>
                  <a:srgbClr val="000000"/>
                </a:solidFill>
                <a:effectLst/>
                <a:latin typeface="B Nazanin" panose="00000400000000000000" pitchFamily="2" charset="-78"/>
                <a:cs typeface="B Nazanin" panose="00000400000000000000" pitchFamily="2" charset="-78"/>
              </a:rPr>
              <a:t> پنج سال با</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شوراي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عالي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 - سلب </a:t>
            </a:r>
            <a:r>
              <a:rPr lang="fa-IR" sz="1800" b="0" i="0" u="none" strike="noStrike" dirty="0" err="1">
                <a:solidFill>
                  <a:srgbClr val="000000"/>
                </a:solidFill>
                <a:effectLst/>
                <a:latin typeface="B Nazanin" panose="00000400000000000000" pitchFamily="2" charset="-78"/>
                <a:cs typeface="B Nazanin" panose="00000400000000000000" pitchFamily="2" charset="-78"/>
              </a:rPr>
              <a:t>صلاحيت</a:t>
            </a:r>
            <a:r>
              <a:rPr lang="fa-IR" sz="1800" b="0" i="0" u="none" strike="noStrike" dirty="0">
                <a:solidFill>
                  <a:srgbClr val="000000"/>
                </a:solidFill>
                <a:effectLst/>
                <a:latin typeface="B Nazanin" panose="00000400000000000000" pitchFamily="2" charset="-78"/>
                <a:cs typeface="B Nazanin" panose="00000400000000000000" pitchFamily="2" charset="-78"/>
              </a:rPr>
              <a:t> افراد موضوع بند)ب( به طور دائم با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شوراي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عالي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ت - </a:t>
            </a:r>
            <a:r>
              <a:rPr lang="fa-IR" sz="1800" b="0" i="0" u="none" strike="noStrike" dirty="0" err="1">
                <a:solidFill>
                  <a:srgbClr val="000000"/>
                </a:solidFill>
                <a:effectLst/>
                <a:latin typeface="B Nazanin" panose="00000400000000000000" pitchFamily="2" charset="-78"/>
                <a:cs typeface="B Nazanin" panose="00000400000000000000" pitchFamily="2" charset="-78"/>
              </a:rPr>
              <a:t>محكوم</a:t>
            </a:r>
            <a:r>
              <a:rPr lang="fa-IR" sz="1800" b="0" i="0" u="none" strike="noStrike" dirty="0">
                <a:solidFill>
                  <a:srgbClr val="000000"/>
                </a:solidFill>
                <a:effectLst/>
                <a:latin typeface="B Nazanin" panose="00000400000000000000" pitchFamily="2" charset="-78"/>
                <a:cs typeface="B Nazanin" panose="00000400000000000000" pitchFamily="2" charset="-78"/>
              </a:rPr>
              <a:t> نمودن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به پرداخت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جريمه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نقدي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حداكثر</a:t>
            </a:r>
            <a:r>
              <a:rPr lang="fa-IR" sz="1800" b="0" i="0" u="none" strike="noStrike" dirty="0">
                <a:solidFill>
                  <a:srgbClr val="000000"/>
                </a:solidFill>
                <a:effectLst/>
                <a:latin typeface="B Nazanin" panose="00000400000000000000" pitchFamily="2" charset="-78"/>
                <a:cs typeface="B Nazanin" panose="00000400000000000000" pitchFamily="2" charset="-78"/>
              </a:rPr>
              <a:t> تا مبلغ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بيست</a:t>
            </a:r>
            <a:r>
              <a:rPr lang="fa-IR" sz="1800" b="0" i="0" u="none" strike="noStrike" dirty="0">
                <a:solidFill>
                  <a:srgbClr val="000000"/>
                </a:solidFill>
                <a:effectLst/>
                <a:latin typeface="B Nazanin" panose="00000400000000000000" pitchFamily="2" charset="-78"/>
                <a:cs typeface="B Nazanin" panose="00000400000000000000" pitchFamily="2" charset="-78"/>
              </a:rPr>
              <a:t> برابر حداقل تعهدات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بدني</a:t>
            </a:r>
            <a:r>
              <a:rPr lang="fa-IR" sz="1800" b="0" i="0" u="none" strike="noStrike" dirty="0">
                <a:solidFill>
                  <a:srgbClr val="000000"/>
                </a:solidFill>
                <a:effectLst/>
                <a:latin typeface="B Nazanin" panose="00000400000000000000" pitchFamily="2" charset="-78"/>
                <a:cs typeface="B Nazanin" panose="00000400000000000000" pitchFamily="2" charset="-78"/>
              </a:rPr>
              <a:t> موضوع ماده 8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قانون در زمان پرداخت</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ث -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تعليق</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فعاليت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چند رشته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حداكثر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سال با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شوراي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عالي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ج - لغو پروانه </a:t>
            </a:r>
            <a:r>
              <a:rPr lang="fa-IR" sz="1800" b="0" i="0" u="none" strike="noStrike" dirty="0" err="1">
                <a:solidFill>
                  <a:srgbClr val="000000"/>
                </a:solidFill>
                <a:effectLst/>
                <a:latin typeface="B Nazanin" panose="00000400000000000000" pitchFamily="2" charset="-78"/>
                <a:cs typeface="B Nazanin" panose="00000400000000000000" pitchFamily="2" charset="-78"/>
              </a:rPr>
              <a:t>فعاليت</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چند رشته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به طور دائم با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شوراي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عالي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در صورت سلب </a:t>
            </a:r>
            <a:r>
              <a:rPr lang="fa-IR" sz="1800" b="0" i="0" u="none" strike="noStrike" dirty="0" err="1">
                <a:solidFill>
                  <a:srgbClr val="000000"/>
                </a:solidFill>
                <a:effectLst/>
                <a:latin typeface="B Nazanin" panose="00000400000000000000" pitchFamily="2" charset="-78"/>
                <a:cs typeface="B Nazanin" panose="00000400000000000000" pitchFamily="2" charset="-78"/>
              </a:rPr>
              <a:t>صلاحيت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اكثريت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حسب اعلام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با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شوراي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عالي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تواند </a:t>
            </a:r>
            <a:r>
              <a:rPr lang="fa-IR" sz="1800" b="0" i="0" u="none" strike="noStrike" dirty="0" err="1">
                <a:solidFill>
                  <a:srgbClr val="000000"/>
                </a:solidFill>
                <a:effectLst/>
                <a:latin typeface="B Nazanin" panose="00000400000000000000" pitchFamily="2" charset="-78"/>
                <a:cs typeface="B Nazanin" panose="00000400000000000000" pitchFamily="2" charset="-78"/>
              </a:rPr>
              <a:t>براي</a:t>
            </a:r>
            <a:r>
              <a:rPr lang="fa-IR" sz="1800" b="0" i="0" u="none" strike="noStrike" dirty="0">
                <a:solidFill>
                  <a:srgbClr val="000000"/>
                </a:solidFill>
                <a:effectLst/>
                <a:latin typeface="B Nazanin" panose="00000400000000000000" pitchFamily="2" charset="-78"/>
                <a:cs typeface="B Nazanin" panose="00000400000000000000" pitchFamily="2" charset="-78"/>
              </a:rPr>
              <a:t> اداره امور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فرد واجد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شرايطي</a:t>
            </a:r>
            <a:r>
              <a:rPr lang="fa-IR" sz="1800" b="0" i="0" u="none" strike="noStrike" dirty="0">
                <a:solidFill>
                  <a:srgbClr val="000000"/>
                </a:solidFill>
                <a:effectLst/>
                <a:latin typeface="B Nazanin" panose="00000400000000000000" pitchFamily="2" charset="-78"/>
                <a:cs typeface="B Nazanin" panose="00000400000000000000" pitchFamily="2" charset="-78"/>
              </a:rPr>
              <a:t> را به عنوان سرپرست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تا زمان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تعيين</a:t>
            </a:r>
            <a:r>
              <a:rPr lang="fa-IR" sz="1800" b="0" i="0" u="none" strike="noStrike" dirty="0">
                <a:solidFill>
                  <a:srgbClr val="000000"/>
                </a:solidFill>
                <a:effectLst/>
                <a:latin typeface="B Nazanin" panose="00000400000000000000" pitchFamily="2" charset="-78"/>
                <a:cs typeface="B Nazanin" panose="00000400000000000000" pitchFamily="2" charset="-78"/>
              </a:rPr>
              <a:t>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اعضاي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جديد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مديره</a:t>
            </a:r>
            <a:r>
              <a:rPr lang="fa-IR" sz="1800" b="0" i="0" u="none" strike="noStrike" dirty="0">
                <a:solidFill>
                  <a:srgbClr val="000000"/>
                </a:solidFill>
                <a:effectLst/>
                <a:latin typeface="B Nazanin" panose="00000400000000000000" pitchFamily="2" charset="-78"/>
                <a:cs typeface="B Nazanin" panose="00000400000000000000" pitchFamily="2" charset="-78"/>
              </a:rPr>
              <a:t> منصوب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صاحبان سهام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)مجمع( موظفند </a:t>
            </a:r>
            <a:r>
              <a:rPr lang="fa-IR" sz="1800" b="0" i="0" u="none" strike="noStrike" dirty="0" err="1">
                <a:solidFill>
                  <a:srgbClr val="000000"/>
                </a:solidFill>
                <a:effectLst/>
                <a:latin typeface="B Nazanin" panose="00000400000000000000" pitchFamily="2" charset="-78"/>
                <a:cs typeface="B Nazanin" panose="00000400000000000000" pitchFamily="2" charset="-78"/>
              </a:rPr>
              <a:t>حداكثر</a:t>
            </a:r>
            <a:r>
              <a:rPr lang="fa-IR" sz="1800" b="0" i="0" u="none" strike="noStrike" dirty="0">
                <a:solidFill>
                  <a:srgbClr val="000000"/>
                </a:solidFill>
                <a:effectLst/>
                <a:latin typeface="B Nazanin" panose="00000400000000000000" pitchFamily="2" charset="-78"/>
                <a:cs typeface="B Nazanin" panose="00000400000000000000" pitchFamily="2" charset="-78"/>
              </a:rPr>
              <a:t> ظرف مدت </a:t>
            </a:r>
            <a:r>
              <a:rPr lang="fa-IR" sz="1800" b="0" i="0" u="none" strike="noStrike" dirty="0" err="1">
                <a:solidFill>
                  <a:srgbClr val="000000"/>
                </a:solidFill>
                <a:effectLst/>
                <a:latin typeface="B Nazanin" panose="00000400000000000000" pitchFamily="2" charset="-78"/>
                <a:cs typeface="B Nazanin" panose="00000400000000000000" pitchFamily="2" charset="-78"/>
              </a:rPr>
              <a:t>يك</a:t>
            </a:r>
            <a:r>
              <a:rPr lang="fa-IR" sz="1800" b="0" i="0" u="none" strike="noStrike" dirty="0">
                <a:solidFill>
                  <a:srgbClr val="000000"/>
                </a:solidFill>
                <a:effectLst/>
                <a:latin typeface="B Nazanin" panose="00000400000000000000" pitchFamily="2" charset="-78"/>
                <a:cs typeface="B Nazanin" panose="00000400000000000000" pitchFamily="2" charset="-78"/>
              </a:rPr>
              <a:t> ماه </a:t>
            </a:r>
            <a:r>
              <a:rPr lang="fa-IR" sz="1800" b="0" i="0" u="none" strike="noStrike" dirty="0" err="1">
                <a:solidFill>
                  <a:srgbClr val="000000"/>
                </a:solidFill>
                <a:effectLst/>
                <a:latin typeface="B Nazanin" panose="00000400000000000000" pitchFamily="2" charset="-78"/>
                <a:cs typeface="B Nazanin" panose="00000400000000000000" pitchFamily="2" charset="-78"/>
              </a:rPr>
              <a:t>اعضاي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جديد</a:t>
            </a:r>
            <a:r>
              <a:rPr lang="fa-IR" sz="1800" b="0" i="0" u="none" strike="noStrike" dirty="0">
                <a:solidFill>
                  <a:srgbClr val="000000"/>
                </a:solidFill>
                <a:effectLst/>
                <a:latin typeface="B Nazanin" panose="00000400000000000000" pitchFamily="2" charset="-78"/>
                <a:cs typeface="B Nazanin" panose="00000400000000000000" pitchFamily="2" charset="-78"/>
              </a:rPr>
              <a:t> خود را </a:t>
            </a:r>
            <a:r>
              <a:rPr lang="fa-IR" sz="1800" b="0" i="0" u="none" strike="noStrike" dirty="0" err="1">
                <a:solidFill>
                  <a:srgbClr val="000000"/>
                </a:solidFill>
                <a:effectLst/>
                <a:latin typeface="B Nazanin" panose="00000400000000000000" pitchFamily="2" charset="-78"/>
                <a:cs typeface="B Nazanin" panose="00000400000000000000" pitchFamily="2" charset="-78"/>
              </a:rPr>
              <a:t>معرفي</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كنند</a:t>
            </a:r>
            <a:r>
              <a:rPr lang="fa-IR" sz="1800" b="0" i="0" u="none" strike="noStrike" dirty="0">
                <a:solidFill>
                  <a:srgbClr val="000000"/>
                </a:solidFill>
                <a:effectLst/>
                <a:latin typeface="B Nazanin" panose="00000400000000000000" pitchFamily="2" charset="-78"/>
                <a:cs typeface="B Nazanin" panose="00000400000000000000" pitchFamily="2" charset="-78"/>
              </a:rPr>
              <a:t> تا پس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تأييد</a:t>
            </a:r>
            <a:r>
              <a:rPr lang="fa-IR" sz="1800" b="0" i="0" u="none" strike="noStrike" dirty="0">
                <a:solidFill>
                  <a:srgbClr val="000000"/>
                </a:solidFill>
                <a:effectLst/>
                <a:latin typeface="B Nazanin" panose="00000400000000000000" pitchFamily="2" charset="-78"/>
                <a:cs typeface="B Nazanin" panose="00000400000000000000" pitchFamily="2" charset="-78"/>
              </a:rPr>
              <a:t> توسط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جايگزين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اعضاي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قبلي</a:t>
            </a:r>
            <a:r>
              <a:rPr lang="fa-IR" sz="1800" b="0" i="0" u="none" strike="noStrike" dirty="0">
                <a:solidFill>
                  <a:srgbClr val="000000"/>
                </a:solidFill>
                <a:effectLst/>
                <a:latin typeface="B Nazanin" panose="00000400000000000000" pitchFamily="2" charset="-78"/>
                <a:cs typeface="B Nazanin" panose="00000400000000000000" pitchFamily="2" charset="-78"/>
              </a:rPr>
              <a:t> سلب </a:t>
            </a:r>
            <a:r>
              <a:rPr lang="fa-IR" sz="1800" b="0" i="0" u="none" strike="noStrike" dirty="0" err="1">
                <a:solidFill>
                  <a:srgbClr val="000000"/>
                </a:solidFill>
                <a:effectLst/>
                <a:latin typeface="B Nazanin" panose="00000400000000000000" pitchFamily="2" charset="-78"/>
                <a:cs typeface="B Nazanin" panose="00000400000000000000" pitchFamily="2" charset="-78"/>
              </a:rPr>
              <a:t>صلاحيت</a:t>
            </a:r>
            <a:r>
              <a:rPr lang="fa-IR" sz="1800" b="0" i="0" u="none" strike="noStrike" dirty="0">
                <a:solidFill>
                  <a:srgbClr val="000000"/>
                </a:solidFill>
                <a:effectLst/>
                <a:latin typeface="B Nazanin" panose="00000400000000000000" pitchFamily="2" charset="-78"/>
                <a:cs typeface="B Nazanin" panose="00000400000000000000" pitchFamily="2" charset="-78"/>
              </a:rPr>
              <a:t> شده شوند و براساس قانون تجارت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را اداره</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كنند</a:t>
            </a:r>
            <a:r>
              <a:rPr lang="fa-IR" sz="1800" b="0" i="0" u="none" strike="noStrike" dirty="0">
                <a:solidFill>
                  <a:srgbClr val="000000"/>
                </a:solidFill>
                <a:effectLst/>
                <a:latin typeface="B Nazanin" panose="00000400000000000000" pitchFamily="2" charset="-78"/>
                <a:cs typeface="B Nazanin" panose="00000400000000000000" pitchFamily="2" charset="-78"/>
              </a:rPr>
              <a:t>. سرپرست </a:t>
            </a:r>
            <a:r>
              <a:rPr lang="fa-IR" sz="1800" b="0" i="0" u="none" strike="noStrike" dirty="0" err="1">
                <a:solidFill>
                  <a:srgbClr val="000000"/>
                </a:solidFill>
                <a:effectLst/>
                <a:latin typeface="B Nazanin" panose="00000400000000000000" pitchFamily="2" charset="-78"/>
                <a:cs typeface="B Nazanin" panose="00000400000000000000" pitchFamily="2" charset="-78"/>
              </a:rPr>
              <a:t>جديد</a:t>
            </a:r>
            <a:r>
              <a:rPr lang="fa-IR" sz="1800" b="0" i="0" u="none" strike="noStrike" dirty="0">
                <a:solidFill>
                  <a:srgbClr val="000000"/>
                </a:solidFill>
                <a:effectLst/>
                <a:latin typeface="B Nazanin" panose="00000400000000000000" pitchFamily="2" charset="-78"/>
                <a:cs typeface="B Nazanin" panose="00000400000000000000" pitchFamily="2" charset="-78"/>
              </a:rPr>
              <a:t> منصوب تا زمان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جايگزيني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اعضاي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جديد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داراي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اختيارات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هيأت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است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مسئوليت</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كليه</a:t>
            </a:r>
            <a:r>
              <a:rPr lang="fa-IR" sz="1800" b="0" i="0" u="none" strike="noStrike" dirty="0">
                <a:solidFill>
                  <a:srgbClr val="000000"/>
                </a:solidFill>
                <a:effectLst/>
                <a:latin typeface="B Nazanin" panose="00000400000000000000" pitchFamily="2" charset="-78"/>
                <a:cs typeface="B Nazanin" panose="00000400000000000000" pitchFamily="2" charset="-78"/>
              </a:rPr>
              <a:t> اقدامات او برعهده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است. حقوق و </a:t>
            </a:r>
            <a:r>
              <a:rPr lang="fa-IR" sz="1800" b="0" i="0" u="none" strike="noStrike" dirty="0" err="1">
                <a:solidFill>
                  <a:srgbClr val="000000"/>
                </a:solidFill>
                <a:effectLst/>
                <a:latin typeface="B Nazanin" panose="00000400000000000000" pitchFamily="2" charset="-78"/>
                <a:cs typeface="B Nazanin" panose="00000400000000000000" pitchFamily="2" charset="-78"/>
              </a:rPr>
              <a:t>مزاياي</a:t>
            </a:r>
            <a:r>
              <a:rPr lang="fa-IR" sz="1800" b="0" i="0" u="none" strike="noStrike" dirty="0">
                <a:solidFill>
                  <a:srgbClr val="000000"/>
                </a:solidFill>
                <a:effectLst/>
                <a:latin typeface="B Nazanin" panose="00000400000000000000" pitchFamily="2" charset="-78"/>
                <a:cs typeface="B Nazanin" panose="00000400000000000000" pitchFamily="2" charset="-78"/>
              </a:rPr>
              <a:t> سرپرست منصوب تا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تعيين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مديرعامل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حداكثر</a:t>
            </a:r>
            <a:r>
              <a:rPr lang="fa-IR" sz="1800" b="0" i="0" u="none" strike="noStrike" dirty="0">
                <a:solidFill>
                  <a:srgbClr val="000000"/>
                </a:solidFill>
                <a:effectLst/>
                <a:latin typeface="B Nazanin" panose="00000400000000000000" pitchFamily="2" charset="-78"/>
                <a:cs typeface="B Nazanin" panose="00000400000000000000" pitchFamily="2" charset="-78"/>
              </a:rPr>
              <a:t> سه ماه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ميباشد</a:t>
            </a:r>
            <a:r>
              <a:rPr lang="fa-IR" sz="1800" b="0" i="0" u="none" strike="noStrike" dirty="0">
                <a:solidFill>
                  <a:srgbClr val="000000"/>
                </a:solidFill>
                <a:effectLst/>
                <a:latin typeface="B Nazanin" panose="00000400000000000000" pitchFamily="2" charset="-78"/>
                <a:cs typeface="B Nazanin" panose="00000400000000000000" pitchFamily="2" charset="-78"/>
              </a:rPr>
              <a:t> توسط</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مركزي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پيشنهاد</a:t>
            </a:r>
            <a:r>
              <a:rPr lang="fa-IR" sz="1800" b="0" i="0" u="none" strike="noStrike" dirty="0">
                <a:solidFill>
                  <a:srgbClr val="000000"/>
                </a:solidFill>
                <a:effectLst/>
                <a:latin typeface="B Nazanin" panose="00000400000000000000" pitchFamily="2" charset="-78"/>
                <a:cs typeface="B Nazanin" panose="00000400000000000000" pitchFamily="2" charset="-78"/>
              </a:rPr>
              <a:t> و پس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تصويب</a:t>
            </a:r>
            <a:r>
              <a:rPr lang="fa-IR" sz="1800" b="0" i="0" u="none" strike="noStrike" dirty="0">
                <a:solidFill>
                  <a:srgbClr val="000000"/>
                </a:solidFill>
                <a:effectLst/>
                <a:latin typeface="B Nazanin" panose="00000400000000000000" pitchFamily="2" charset="-78"/>
                <a:cs typeface="B Nazanin" panose="00000400000000000000" pitchFamily="2" charset="-78"/>
              </a:rPr>
              <a:t> مجمع </a:t>
            </a:r>
            <a:r>
              <a:rPr lang="fa-IR" sz="1800" b="0" i="0" u="none" strike="noStrike" dirty="0" err="1">
                <a:solidFill>
                  <a:srgbClr val="000000"/>
                </a:solidFill>
                <a:effectLst/>
                <a:latin typeface="B Nazanin" panose="00000400000000000000" pitchFamily="2" charset="-78"/>
                <a:cs typeface="B Nazanin" panose="00000400000000000000" pitchFamily="2" charset="-78"/>
              </a:rPr>
              <a:t>شركت</a:t>
            </a:r>
            <a:r>
              <a:rPr lang="fa-IR" sz="1800" b="0" i="0" u="none" strike="noStrike" dirty="0">
                <a:solidFill>
                  <a:srgbClr val="000000"/>
                </a:solidFill>
                <a:effectLst/>
                <a:latin typeface="B Nazanin" panose="00000400000000000000" pitchFamily="2" charset="-78"/>
                <a:cs typeface="B Nazanin" panose="00000400000000000000" pitchFamily="2" charset="-78"/>
              </a:rPr>
              <a:t> به سرپرست منصوب پرداخت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a:t>
            </a:r>
            <a:r>
              <a:rPr lang="fa-IR" dirty="0"/>
              <a:t> </a:t>
            </a:r>
            <a:endParaRPr lang="en-US" dirty="0"/>
          </a:p>
        </p:txBody>
      </p:sp>
    </p:spTree>
    <p:extLst>
      <p:ext uri="{BB962C8B-B14F-4D97-AF65-F5344CB8AC3E}">
        <p14:creationId xmlns:p14="http://schemas.microsoft.com/office/powerpoint/2010/main" val="17943378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C74A-BB50-45E9-9A24-E26570CF7FA6}"/>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58)</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نظارت بیمه مرکزی بر ذخایر شرکت های بیمه</a:t>
            </a:r>
            <a:r>
              <a:rPr lang="fa-IR" dirty="0"/>
              <a:t> </a:t>
            </a:r>
            <a:endParaRPr lang="en-US" dirty="0"/>
          </a:p>
        </p:txBody>
      </p:sp>
      <p:sp>
        <p:nvSpPr>
          <p:cNvPr id="3" name="Content Placeholder 2">
            <a:extLst>
              <a:ext uri="{FF2B5EF4-FFF2-40B4-BE49-F238E27FC236}">
                <a16:creationId xmlns:a16="http://schemas.microsoft.com/office/drawing/2014/main" id="{FC3D64D4-B635-4868-9532-04BC2F03A70B}"/>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بيمه مركزي مكلف است مطابق مقررات مربوط بر اجراي تعهدات شركت هاي بيمه و نحوه محاسبه ذخاير آنها در رشته</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بيمه شخص ثالث نظارت نموده و از كفايت ذخاير مذكور جهت ايفاي تعهدات آتي شركت هاي بيمه اطمينان حاصل كند.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شركت</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هاي </a:t>
            </a:r>
            <a:r>
              <a:rPr lang="fa-IR" sz="1800" b="0" i="0" u="none" strike="noStrike" dirty="0">
                <a:solidFill>
                  <a:srgbClr val="000000"/>
                </a:solidFill>
                <a:effectLst/>
                <a:latin typeface="B Nazanin" panose="00000400000000000000" pitchFamily="2" charset="-78"/>
                <a:cs typeface="B Nazanin" panose="00000400000000000000" pitchFamily="2" charset="-78"/>
              </a:rPr>
              <a:t>بيمه مكلفند ذخاير تأييدشده از سوي بيمه مركزي را در دفاتر و صورت هاي مالي خود، مطابق دستورالعمل بيمه مركزي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ثبت كنند</a:t>
            </a:r>
            <a:r>
              <a:rPr lang="fa-IR" sz="1800" b="0" i="0" u="none" strike="noStrike" dirty="0">
                <a:solidFill>
                  <a:srgbClr val="000000"/>
                </a:solidFill>
                <a:effectLst/>
                <a:latin typeface="B Nazanin" panose="00000400000000000000" pitchFamily="2" charset="-78"/>
                <a:cs typeface="B Nazanin" panose="00000400000000000000" pitchFamily="2" charset="-78"/>
              </a:rPr>
              <a:t>.</a:t>
            </a:r>
            <a:r>
              <a:rPr lang="fa-IR" dirty="0"/>
              <a:t> </a:t>
            </a:r>
            <a:endParaRPr lang="en-US" dirty="0"/>
          </a:p>
        </p:txBody>
      </p:sp>
    </p:spTree>
    <p:extLst>
      <p:ext uri="{BB962C8B-B14F-4D97-AF65-F5344CB8AC3E}">
        <p14:creationId xmlns:p14="http://schemas.microsoft.com/office/powerpoint/2010/main" val="11986073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C299-6DF8-4880-90FC-D578EBC5F01E}"/>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59)</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عدم پرداخت حقوق قانونی صندوق از سوی بیمه گر </a:t>
            </a:r>
            <a:endParaRPr lang="en-US" dirty="0"/>
          </a:p>
        </p:txBody>
      </p:sp>
      <p:sp>
        <p:nvSpPr>
          <p:cNvPr id="3" name="Content Placeholder 2">
            <a:extLst>
              <a:ext uri="{FF2B5EF4-FFF2-40B4-BE49-F238E27FC236}">
                <a16:creationId xmlns:a16="http://schemas.microsoft.com/office/drawing/2014/main" id="{A2EB3A60-D441-4544-8B0A-2E23A1AB02F4}"/>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عدم پرداخت حقوق </a:t>
            </a:r>
            <a:r>
              <a:rPr lang="fa-IR" sz="1800" b="0" i="0" u="none" strike="noStrike" dirty="0" err="1">
                <a:solidFill>
                  <a:srgbClr val="000000"/>
                </a:solidFill>
                <a:effectLst/>
                <a:latin typeface="B Nazanin" panose="00000400000000000000" pitchFamily="2" charset="-78"/>
                <a:cs typeface="B Nazanin" panose="00000400000000000000" pitchFamily="2" charset="-78"/>
              </a:rPr>
              <a:t>قانوني</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سوي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نمايندگي</a:t>
            </a:r>
            <a:r>
              <a:rPr lang="fa-IR" sz="1800" b="0" i="0" u="none" strike="noStrike" dirty="0">
                <a:solidFill>
                  <a:srgbClr val="000000"/>
                </a:solidFill>
                <a:effectLst/>
                <a:latin typeface="B Nazanin" panose="00000400000000000000" pitchFamily="2" charset="-78"/>
                <a:cs typeface="B Nazanin" panose="00000400000000000000" pitchFamily="2" charset="-78"/>
              </a:rPr>
              <a:t> آنان، مصرف </a:t>
            </a:r>
            <a:r>
              <a:rPr lang="fa-IR" sz="1800" b="0" i="0" u="none" strike="noStrike" dirty="0" err="1">
                <a:solidFill>
                  <a:srgbClr val="000000"/>
                </a:solidFill>
                <a:effectLst/>
                <a:latin typeface="B Nazanin" panose="00000400000000000000" pitchFamily="2" charset="-78"/>
                <a:cs typeface="B Nazanin" panose="00000400000000000000" pitchFamily="2" charset="-78"/>
              </a:rPr>
              <a:t>درآمدهاي</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غير</a:t>
            </a:r>
            <a:r>
              <a:rPr lang="fa-IR" sz="1800" b="0" i="0" u="none" strike="noStrike" dirty="0">
                <a:solidFill>
                  <a:srgbClr val="000000"/>
                </a:solidFill>
                <a:effectLst/>
                <a:latin typeface="B Nazanin" panose="00000400000000000000" pitchFamily="2" charset="-78"/>
                <a:cs typeface="B Nazanin" panose="00000400000000000000" pitchFamily="2" charset="-78"/>
              </a:rPr>
              <a:t> از موارد </a:t>
            </a:r>
            <a:r>
              <a:rPr lang="fa-IR" sz="1800" b="0" i="0" u="none" strike="noStrike" dirty="0" err="1">
                <a:solidFill>
                  <a:srgbClr val="000000"/>
                </a:solidFill>
                <a:effectLst/>
                <a:latin typeface="B Nazanin" panose="00000400000000000000" pitchFamily="2" charset="-78"/>
                <a:cs typeface="B Nazanin" panose="00000400000000000000" pitchFamily="2" charset="-78"/>
              </a:rPr>
              <a:t>مصرح</a:t>
            </a:r>
            <a:r>
              <a:rPr lang="fa-IR" sz="1800" b="0" i="0" u="none" strike="noStrike" dirty="0">
                <a:solidFill>
                  <a:srgbClr val="000000"/>
                </a:solidFill>
                <a:effectLst/>
                <a:latin typeface="B Nazanin" panose="00000400000000000000" pitchFamily="2" charset="-78"/>
                <a:cs typeface="B Nazanin" panose="00000400000000000000" pitchFamily="2" charset="-78"/>
              </a:rPr>
              <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قانوني</a:t>
            </a:r>
            <a:r>
              <a:rPr lang="fa-IR" sz="1800" b="0" i="0" u="none" strike="noStrike" dirty="0">
                <a:solidFill>
                  <a:srgbClr val="000000"/>
                </a:solidFill>
                <a:effectLst/>
                <a:latin typeface="B Nazanin" panose="00000400000000000000" pitchFamily="2" charset="-78"/>
                <a:cs typeface="B Nazanin" panose="00000400000000000000" pitchFamily="2" charset="-78"/>
              </a:rPr>
              <a:t> علاوه بر تخلف </a:t>
            </a:r>
            <a:r>
              <a:rPr lang="fa-IR" sz="1800" b="0" i="0" u="none" strike="noStrike" dirty="0" err="1">
                <a:solidFill>
                  <a:srgbClr val="000000"/>
                </a:solidFill>
                <a:effectLst/>
                <a:latin typeface="B Nazanin" panose="00000400000000000000" pitchFamily="2" charset="-78"/>
                <a:cs typeface="B Nazanin" panose="00000400000000000000" pitchFamily="2" charset="-78"/>
              </a:rPr>
              <a:t>اداري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انتظامي</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حكم</a:t>
            </a:r>
            <a:r>
              <a:rPr lang="fa-IR" sz="1800" b="0" i="0" u="none" strike="noStrike" dirty="0">
                <a:solidFill>
                  <a:srgbClr val="000000"/>
                </a:solidFill>
                <a:effectLst/>
                <a:latin typeface="B Nazanin" panose="00000400000000000000" pitchFamily="2" charset="-78"/>
                <a:cs typeface="B Nazanin" panose="00000400000000000000" pitchFamily="2" charset="-78"/>
              </a:rPr>
              <a:t> دخل و تصرف در وجوه </a:t>
            </a:r>
            <a:r>
              <a:rPr lang="fa-IR" sz="1800" b="0" i="0" u="none" strike="noStrike" dirty="0" err="1">
                <a:solidFill>
                  <a:srgbClr val="000000"/>
                </a:solidFill>
                <a:effectLst/>
                <a:latin typeface="B Nazanin" panose="00000400000000000000" pitchFamily="2" charset="-78"/>
                <a:cs typeface="B Nazanin" panose="00000400000000000000" pitchFamily="2" charset="-78"/>
              </a:rPr>
              <a:t>عمومي</a:t>
            </a:r>
            <a:r>
              <a:rPr lang="fa-IR" sz="1800" b="0" i="0" u="none" strike="noStrike" dirty="0">
                <a:solidFill>
                  <a:srgbClr val="000000"/>
                </a:solidFill>
                <a:effectLst/>
                <a:latin typeface="B Nazanin" panose="00000400000000000000" pitchFamily="2" charset="-78"/>
                <a:cs typeface="B Nazanin" panose="00000400000000000000" pitchFamily="2" charset="-78"/>
              </a:rPr>
              <a:t> است.</a:t>
            </a:r>
            <a:r>
              <a:rPr lang="fa-IR" dirty="0"/>
              <a:t> </a:t>
            </a:r>
            <a:endParaRPr lang="en-US" dirty="0"/>
          </a:p>
        </p:txBody>
      </p:sp>
    </p:spTree>
    <p:extLst>
      <p:ext uri="{BB962C8B-B14F-4D97-AF65-F5344CB8AC3E}">
        <p14:creationId xmlns:p14="http://schemas.microsoft.com/office/powerpoint/2010/main" val="13311277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1E0C-95B3-4041-B1A2-29E762541BDB}"/>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60)</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فروش بیمه نامه بدون مجوز قانونی</a:t>
            </a:r>
            <a:r>
              <a:rPr lang="fa-IR" dirty="0"/>
              <a:t> </a:t>
            </a:r>
            <a:endParaRPr lang="en-US" dirty="0"/>
          </a:p>
        </p:txBody>
      </p:sp>
      <p:sp>
        <p:nvSpPr>
          <p:cNvPr id="3" name="Content Placeholder 2">
            <a:extLst>
              <a:ext uri="{FF2B5EF4-FFF2-40B4-BE49-F238E27FC236}">
                <a16:creationId xmlns:a16="http://schemas.microsoft.com/office/drawing/2014/main" id="{BC314215-F9A4-4075-823A-F23B886ABFA3}"/>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فروش هر نوع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مبادرت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عمليات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گري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نمايندگي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بدون مجوز </a:t>
            </a:r>
            <a:r>
              <a:rPr lang="fa-IR" sz="1800" b="0" i="0" u="none" strike="noStrike" dirty="0" err="1">
                <a:solidFill>
                  <a:srgbClr val="000000"/>
                </a:solidFill>
                <a:effectLst/>
                <a:latin typeface="B Nazanin" panose="00000400000000000000" pitchFamily="2" charset="-78"/>
                <a:cs typeface="B Nazanin" panose="00000400000000000000" pitchFamily="2" charset="-78"/>
              </a:rPr>
              <a:t>قانوني</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حكم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كلاهبرداري</a:t>
            </a:r>
            <a:r>
              <a:rPr lang="fa-IR" sz="1800" b="0" i="0" u="none" strike="noStrike" dirty="0">
                <a:solidFill>
                  <a:srgbClr val="000000"/>
                </a:solidFill>
                <a:effectLst/>
                <a:latin typeface="B Nazanin" panose="00000400000000000000" pitchFamily="2" charset="-78"/>
                <a:cs typeface="B Nazanin" panose="00000400000000000000" pitchFamily="2" charset="-78"/>
              </a:rPr>
              <a:t> است</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و </a:t>
            </a:r>
            <a:r>
              <a:rPr lang="fa-IR" sz="1800" b="0" i="0" u="none" strike="noStrike" dirty="0" err="1">
                <a:solidFill>
                  <a:srgbClr val="000000"/>
                </a:solidFill>
                <a:effectLst/>
                <a:latin typeface="B Nazanin" panose="00000400000000000000" pitchFamily="2" charset="-78"/>
                <a:cs typeface="B Nazanin" panose="00000400000000000000" pitchFamily="2" charset="-78"/>
              </a:rPr>
              <a:t>مرتكب</a:t>
            </a:r>
            <a:r>
              <a:rPr lang="fa-IR" sz="1800" b="0" i="0" u="none" strike="noStrike" dirty="0">
                <a:solidFill>
                  <a:srgbClr val="000000"/>
                </a:solidFill>
                <a:effectLst/>
                <a:latin typeface="B Nazanin" panose="00000400000000000000" pitchFamily="2" charset="-78"/>
                <a:cs typeface="B Nazanin" panose="00000400000000000000" pitchFamily="2" charset="-78"/>
              </a:rPr>
              <a:t> علاوه بر مجازات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كلاهبرداري</a:t>
            </a:r>
            <a:r>
              <a:rPr lang="fa-IR" sz="1800" b="0" i="0" u="none" strike="noStrike" dirty="0">
                <a:solidFill>
                  <a:srgbClr val="000000"/>
                </a:solidFill>
                <a:effectLst/>
                <a:latin typeface="B Nazanin" panose="00000400000000000000" pitchFamily="2" charset="-78"/>
                <a:cs typeface="B Nazanin" panose="00000400000000000000" pitchFamily="2" charset="-78"/>
              </a:rPr>
              <a:t>، ضامن جبران خسارت وارده حسب مورد به </a:t>
            </a:r>
            <a:r>
              <a:rPr lang="fa-IR" sz="1800" b="0" i="0" u="none" strike="noStrike" dirty="0" err="1">
                <a:solidFill>
                  <a:srgbClr val="000000"/>
                </a:solidFill>
                <a:effectLst/>
                <a:latin typeface="B Nazanin" panose="00000400000000000000" pitchFamily="2" charset="-78"/>
                <a:cs typeface="B Nazanin" panose="00000400000000000000" pitchFamily="2" charset="-78"/>
              </a:rPr>
              <a:t>زيان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ديده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صندوق به نرخ روز جبران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باشد.</a:t>
            </a:r>
            <a:r>
              <a:rPr lang="fa-IR" dirty="0"/>
              <a:t> </a:t>
            </a:r>
            <a:endParaRPr lang="en-US" dirty="0"/>
          </a:p>
        </p:txBody>
      </p:sp>
    </p:spTree>
    <p:extLst>
      <p:ext uri="{BB962C8B-B14F-4D97-AF65-F5344CB8AC3E}">
        <p14:creationId xmlns:p14="http://schemas.microsoft.com/office/powerpoint/2010/main" val="35972790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EC0D-3380-45E0-89DC-18D329F3A60C}"/>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61)</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دریافت وجه بابت خسارت با انجام اعمال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متقلبانه</a:t>
            </a:r>
            <a:r>
              <a:rPr lang="fa-IR" dirty="0"/>
              <a:t> </a:t>
            </a:r>
            <a:endParaRPr lang="en-US" dirty="0"/>
          </a:p>
        </p:txBody>
      </p:sp>
      <p:sp>
        <p:nvSpPr>
          <p:cNvPr id="3" name="Content Placeholder 2">
            <a:extLst>
              <a:ext uri="{FF2B5EF4-FFF2-40B4-BE49-F238E27FC236}">
                <a16:creationId xmlns:a16="http://schemas.microsoft.com/office/drawing/2014/main" id="{3CA35E8F-3B97-429A-8EE0-0E868BB19312}"/>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هركس</a:t>
            </a:r>
            <a:r>
              <a:rPr lang="fa-IR" sz="1800" b="0" i="0" u="none" strike="noStrike" dirty="0">
                <a:solidFill>
                  <a:srgbClr val="000000"/>
                </a:solidFill>
                <a:effectLst/>
                <a:latin typeface="B Nazanin" panose="00000400000000000000" pitchFamily="2" charset="-78"/>
                <a:cs typeface="B Nazanin" panose="00000400000000000000" pitchFamily="2" charset="-78"/>
              </a:rPr>
              <a:t> با انجام اعمال </a:t>
            </a:r>
            <a:r>
              <a:rPr lang="fa-IR" sz="1800" b="0" i="0" u="none" strike="noStrike" dirty="0" err="1">
                <a:solidFill>
                  <a:srgbClr val="000000"/>
                </a:solidFill>
                <a:effectLst/>
                <a:latin typeface="B Nazanin" panose="00000400000000000000" pitchFamily="2" charset="-78"/>
                <a:cs typeface="B Nazanin" panose="00000400000000000000" pitchFamily="2" charset="-78"/>
              </a:rPr>
              <a:t>متقلبانه</a:t>
            </a:r>
            <a:r>
              <a:rPr lang="fa-IR" sz="1800" b="0" i="0" u="none" strike="noStrike" dirty="0">
                <a:solidFill>
                  <a:srgbClr val="000000"/>
                </a:solidFill>
                <a:effectLst/>
                <a:latin typeface="B Nazanin" panose="00000400000000000000" pitchFamily="2" charset="-78"/>
                <a:cs typeface="B Nazanin" panose="00000400000000000000" pitchFamily="2" charset="-78"/>
              </a:rPr>
              <a:t> مانند صحنه </a:t>
            </a:r>
            <a:r>
              <a:rPr lang="fa-IR" sz="1800" b="0" i="0" u="none" strike="noStrike" dirty="0" err="1">
                <a:solidFill>
                  <a:srgbClr val="000000"/>
                </a:solidFill>
                <a:effectLst/>
                <a:latin typeface="B Nazanin" panose="00000400000000000000" pitchFamily="2" charset="-78"/>
                <a:cs typeface="B Nazanin" panose="00000400000000000000" pitchFamily="2" charset="-78"/>
              </a:rPr>
              <a:t>سازي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صوري</a:t>
            </a:r>
            <a:r>
              <a:rPr lang="fa-IR" sz="1800" b="0" i="0" u="none" strike="noStrike" dirty="0">
                <a:solidFill>
                  <a:srgbClr val="000000"/>
                </a:solidFill>
                <a:effectLst/>
                <a:latin typeface="B Nazanin" panose="00000400000000000000" pitchFamily="2" charset="-78"/>
                <a:cs typeface="B Nazanin" panose="00000400000000000000" pitchFamily="2" charset="-78"/>
              </a:rPr>
              <a:t> تصادف،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تعويض</a:t>
            </a:r>
            <a:r>
              <a:rPr lang="fa-IR" sz="1800" b="0" i="0" u="none" strike="noStrike" dirty="0">
                <a:solidFill>
                  <a:srgbClr val="000000"/>
                </a:solidFill>
                <a:effectLst/>
                <a:latin typeface="B Nazanin" panose="00000400000000000000" pitchFamily="2" charset="-78"/>
                <a:cs typeface="B Nazanin" panose="00000400000000000000" pitchFamily="2" charset="-78"/>
              </a:rPr>
              <a:t> خودرو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ايجاد</a:t>
            </a:r>
            <a:r>
              <a:rPr lang="fa-IR" sz="1800" b="0" i="0" u="none" strike="noStrike" dirty="0">
                <a:solidFill>
                  <a:srgbClr val="000000"/>
                </a:solidFill>
                <a:effectLst/>
                <a:latin typeface="B Nazanin" panose="00000400000000000000" pitchFamily="2" charset="-78"/>
                <a:cs typeface="B Nazanin" panose="00000400000000000000" pitchFamily="2" charset="-78"/>
              </a:rPr>
              <a:t> 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عمدي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وجوهي</a:t>
            </a:r>
            <a:r>
              <a:rPr lang="fa-IR" sz="1800" b="0" i="0" u="none" strike="noStrike" dirty="0">
                <a:solidFill>
                  <a:srgbClr val="000000"/>
                </a:solidFill>
                <a:effectLst/>
                <a:latin typeface="B Nazanin" panose="00000400000000000000" pitchFamily="2" charset="-78"/>
                <a:cs typeface="B Nazanin" panose="00000400000000000000" pitchFamily="2" charset="-78"/>
              </a:rPr>
              <a:t> را بابت</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خسارت </a:t>
            </a:r>
            <a:r>
              <a:rPr lang="fa-IR" sz="1800" b="0" i="0" u="none" strike="noStrike" dirty="0" err="1">
                <a:solidFill>
                  <a:srgbClr val="000000"/>
                </a:solidFill>
                <a:effectLst/>
                <a:latin typeface="B Nazanin" panose="00000400000000000000" pitchFamily="2" charset="-78"/>
                <a:cs typeface="B Nazanin" panose="00000400000000000000" pitchFamily="2" charset="-78"/>
              </a:rPr>
              <a:t>دريافت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به حبس </a:t>
            </a:r>
            <a:r>
              <a:rPr lang="fa-IR" sz="1800" b="0" i="0" u="none" strike="noStrike" dirty="0" err="1">
                <a:solidFill>
                  <a:srgbClr val="000000"/>
                </a:solidFill>
                <a:effectLst/>
                <a:latin typeface="B Nazanin" panose="00000400000000000000" pitchFamily="2" charset="-78"/>
                <a:cs typeface="B Nazanin" panose="00000400000000000000" pitchFamily="2" charset="-78"/>
              </a:rPr>
              <a:t>تعزيري</a:t>
            </a:r>
            <a:r>
              <a:rPr lang="fa-IR" sz="1800" b="0" i="0" u="none" strike="noStrike" dirty="0">
                <a:solidFill>
                  <a:srgbClr val="000000"/>
                </a:solidFill>
                <a:effectLst/>
                <a:latin typeface="B Nazanin" panose="00000400000000000000" pitchFamily="2" charset="-78"/>
                <a:cs typeface="B Nazanin" panose="00000400000000000000" pitchFamily="2" charset="-78"/>
              </a:rPr>
              <a:t> درجه شش و </a:t>
            </a:r>
            <a:r>
              <a:rPr lang="fa-IR" sz="1800" b="0" i="0" u="none" strike="noStrike" dirty="0" err="1">
                <a:solidFill>
                  <a:srgbClr val="000000"/>
                </a:solidFill>
                <a:effectLst/>
                <a:latin typeface="B Nazanin" panose="00000400000000000000" pitchFamily="2" charset="-78"/>
                <a:cs typeface="B Nazanin" panose="00000400000000000000" pitchFamily="2" charset="-78"/>
              </a:rPr>
              <a:t>جزاي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نقدي</a:t>
            </a:r>
            <a:r>
              <a:rPr lang="fa-IR" sz="1800" b="0" i="0" u="none" strike="noStrike" dirty="0">
                <a:solidFill>
                  <a:srgbClr val="000000"/>
                </a:solidFill>
                <a:effectLst/>
                <a:latin typeface="B Nazanin" panose="00000400000000000000" pitchFamily="2" charset="-78"/>
                <a:cs typeface="B Nazanin" panose="00000400000000000000" pitchFamily="2" charset="-78"/>
              </a:rPr>
              <a:t> معادل دو برابر وجوه </a:t>
            </a:r>
            <a:r>
              <a:rPr lang="fa-IR" sz="1800" b="0" i="0" u="none" strike="noStrike" dirty="0" err="1">
                <a:solidFill>
                  <a:srgbClr val="000000"/>
                </a:solidFill>
                <a:effectLst/>
                <a:latin typeface="B Nazanin" panose="00000400000000000000" pitchFamily="2" charset="-78"/>
                <a:cs typeface="B Nazanin" panose="00000400000000000000" pitchFamily="2" charset="-78"/>
              </a:rPr>
              <a:t>دريافتي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محكوم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شروع به جرم</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مندرج در اين ماده علاوه بر مجازات مقرر براي شروع به جرم در قانون مجازات اسلامي، مستوجب جزاي نقدي درجه پنج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ميباشد</a:t>
            </a:r>
            <a:r>
              <a:rPr lang="fa-IR" sz="1800" b="0" i="0" u="none" strike="noStrike" dirty="0">
                <a:solidFill>
                  <a:srgbClr val="000000"/>
                </a:solidFill>
                <a:effectLst/>
                <a:latin typeface="B Nazanin" panose="00000400000000000000" pitchFamily="2" charset="-78"/>
                <a:cs typeface="B Nazanin" panose="00000400000000000000" pitchFamily="2" charset="-78"/>
              </a:rPr>
              <a:t>.</a:t>
            </a:r>
            <a:r>
              <a:rPr lang="fa-IR" dirty="0"/>
              <a:t> </a:t>
            </a:r>
            <a:endParaRPr lang="en-US" dirty="0"/>
          </a:p>
        </p:txBody>
      </p:sp>
    </p:spTree>
    <p:extLst>
      <p:ext uri="{BB962C8B-B14F-4D97-AF65-F5344CB8AC3E}">
        <p14:creationId xmlns:p14="http://schemas.microsoft.com/office/powerpoint/2010/main" val="2725740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cs typeface="B Nazanin" panose="00000400000000000000" pitchFamily="2" charset="-78"/>
              </a:rPr>
              <a:t>بیمه شخص ثالث</a:t>
            </a:r>
            <a:br>
              <a:rPr lang="fa-IR" dirty="0">
                <a:cs typeface="B Nazanin" panose="00000400000000000000" pitchFamily="2" charset="-78"/>
              </a:rPr>
            </a:br>
            <a:r>
              <a:rPr lang="fa-IR" dirty="0">
                <a:cs typeface="B Nazanin" panose="00000400000000000000" pitchFamily="2" charset="-78"/>
              </a:rPr>
              <a:t/>
            </a:r>
            <a:br>
              <a:rPr lang="fa-IR" dirty="0">
                <a:cs typeface="B Nazanin" panose="00000400000000000000" pitchFamily="2" charset="-78"/>
              </a:rPr>
            </a:br>
            <a:endParaRPr lang="fa-IR" dirty="0">
              <a:cs typeface="B Nazanin" panose="00000400000000000000" pitchFamily="2" charset="-78"/>
            </a:endParaRPr>
          </a:p>
        </p:txBody>
      </p:sp>
      <p:sp>
        <p:nvSpPr>
          <p:cNvPr id="3" name="Content Placeholder 2"/>
          <p:cNvSpPr>
            <a:spLocks noGrp="1"/>
          </p:cNvSpPr>
          <p:nvPr>
            <p:ph idx="1"/>
          </p:nvPr>
        </p:nvSpPr>
        <p:spPr>
          <a:xfrm>
            <a:off x="838200" y="1263535"/>
            <a:ext cx="10515600" cy="4913428"/>
          </a:xfrm>
        </p:spPr>
        <p:txBody>
          <a:bodyPr>
            <a:normAutofit fontScale="85000" lnSpcReduction="20000"/>
          </a:bodyPr>
          <a:lstStyle/>
          <a:p>
            <a:pPr marL="0" indent="0" algn="r">
              <a:buNone/>
            </a:pPr>
            <a:r>
              <a:rPr lang="fa-IR" dirty="0">
                <a:cs typeface="B Nazanin" panose="00000400000000000000" pitchFamily="2" charset="-78"/>
              </a:rPr>
              <a:t>بیمه شخص ثالث چیست ؟</a:t>
            </a:r>
          </a:p>
          <a:p>
            <a:pPr marL="0" indent="0" algn="r">
              <a:buNone/>
            </a:pPr>
            <a:r>
              <a:rPr lang="fa-IR" dirty="0">
                <a:cs typeface="B Nazanin" panose="00000400000000000000" pitchFamily="2" charset="-78"/>
              </a:rPr>
              <a:t>همان‌طور که از نام آن مشخص است، این بیمه خسارات تصادفات رانندگی را برای شخص ثالث جبران می‌کند. در </a:t>
            </a:r>
            <a:r>
              <a:rPr lang="fa-IR" dirty="0" smtClean="0">
                <a:cs typeface="B Nazanin" panose="00000400000000000000" pitchFamily="2" charset="-78"/>
              </a:rPr>
              <a:t>بیمه </a:t>
            </a:r>
            <a:r>
              <a:rPr lang="fa-IR" dirty="0">
                <a:cs typeface="B Nazanin" panose="00000400000000000000" pitchFamily="2" charset="-78"/>
              </a:rPr>
              <a:t>شخص ثالث، راننده وسیله نقلیه یا بیمه‌گزار، شخص اول، شرکت بیمه یا بیمه‌گر، شخص دوم یا ثانی و افراد زیان‌دیده در حوادث رانندگی، شخص ثالث در نظر گرفته می‌شوند؛ شخص ثالث به فردی گفته می‌شود که در حادثه تصادف، دچار خسارت مالی، جانی یا صدمه می‌شود. دارنده خودرو ملزم است خسارت وارد شده را جبران کند. این خسارات ناگهانی، ممکن است هزینه زیادی برای صاحب خودرو در بر داشته باشد. شرکت‌های بیمه، با دریافت مبالغی به صورت قسطی، این خسارت را یکجا به فرد زیان‌دیده پرداخت می‌کنند.</a:t>
            </a:r>
          </a:p>
          <a:p>
            <a:pPr marL="0" indent="0" algn="r">
              <a:buNone/>
            </a:pPr>
            <a:r>
              <a:rPr lang="fa-IR" dirty="0">
                <a:cs typeface="B Nazanin" panose="00000400000000000000" pitchFamily="2" charset="-78"/>
              </a:rPr>
              <a:t>معمولاً‌ حوادث‌ زیان‌بار ناشی‌ از تصادفات‌ رانندگی‌، در یکی از حالت‌‌های زیر است:</a:t>
            </a:r>
          </a:p>
          <a:p>
            <a:pPr marL="0" indent="0" algn="r">
              <a:buNone/>
            </a:pPr>
            <a:r>
              <a:rPr lang="fa-IR" dirty="0">
                <a:cs typeface="B Nazanin" panose="00000400000000000000" pitchFamily="2" charset="-78"/>
              </a:rPr>
              <a:t>راننده‌ مقصر است‌ و زیان‌دیدۀ مالی‌ یا جانی‌ بی‌تقصیر است.</a:t>
            </a:r>
          </a:p>
          <a:p>
            <a:pPr marL="0" indent="0" algn="r">
              <a:buNone/>
            </a:pPr>
            <a:r>
              <a:rPr lang="fa-IR" dirty="0">
                <a:cs typeface="B Nazanin" panose="00000400000000000000" pitchFamily="2" charset="-78"/>
              </a:rPr>
              <a:t>حالت دوم، زیان‌دیده‌ مقصر است‌ و راننده‌ بی‌تقصیر است.</a:t>
            </a:r>
          </a:p>
          <a:p>
            <a:pPr marL="0" indent="0" algn="r">
              <a:buNone/>
            </a:pPr>
            <a:r>
              <a:rPr lang="fa-IR" dirty="0">
                <a:cs typeface="B Nazanin" panose="00000400000000000000" pitchFamily="2" charset="-78"/>
              </a:rPr>
              <a:t>حالت سوم، راننده‌ و زیان‌دیده‌ هر دو در ایجاد حادثه‌ مقصر هستند.</a:t>
            </a:r>
          </a:p>
          <a:p>
            <a:pPr marL="0" indent="0" algn="r">
              <a:buNone/>
            </a:pPr>
            <a:r>
              <a:rPr lang="fa-IR" dirty="0">
                <a:cs typeface="B Nazanin" panose="00000400000000000000" pitchFamily="2" charset="-78"/>
              </a:rPr>
              <a:t>تشخیص‌ هر یک‌ از حالت گفته شده،‌ صرفاً بر عهده مقامات‌ صلاحیت‌دار راهنمایی‌ و رانندگی‌ است‌. در صورت‌ توافق نداشتن زیان‌دیده‌ با مقصر حادثه‌، نتیجه‌گیری‌ از حادثه‌ بر اساس‌ گزارش‌ مأموران‌ انتظامی،‌ با محاکم‌ قضایی‌ است‌.</a:t>
            </a:r>
          </a:p>
          <a:p>
            <a:pPr marL="0" indent="0" algn="r">
              <a:buNone/>
            </a:pPr>
            <a:r>
              <a:rPr lang="fa-IR" dirty="0">
                <a:cs typeface="B Nazanin" panose="00000400000000000000" pitchFamily="2" charset="-78"/>
              </a:rPr>
              <a:t>در صورتی که مسلم شود صاحب خودرو مقصر بوده است، راننده ملزم به پرداخت هزینه و زیان‌دیده محق دریافت آن است.</a:t>
            </a:r>
          </a:p>
          <a:p>
            <a:pPr marL="0" indent="0" algn="r">
              <a:buNone/>
            </a:pPr>
            <a:r>
              <a:rPr lang="fa-IR" dirty="0">
                <a:cs typeface="B Nazanin" panose="00000400000000000000" pitchFamily="2" charset="-78"/>
              </a:rPr>
              <a:t>خسارت‌هایی که در بیمۀ شخص ثالث به زیان‌دیدگان حادثه پرداخت می‌شود:</a:t>
            </a:r>
          </a:p>
          <a:p>
            <a:pPr marL="0" indent="0" algn="r">
              <a:buNone/>
            </a:pPr>
            <a:r>
              <a:rPr lang="fa-IR" dirty="0">
                <a:cs typeface="B Nazanin" panose="00000400000000000000" pitchFamily="2" charset="-78"/>
              </a:rPr>
              <a:t>خسارات مالی بیمه شخص ثالث</a:t>
            </a:r>
          </a:p>
          <a:p>
            <a:pPr marL="0" indent="0" algn="r">
              <a:buNone/>
            </a:pPr>
            <a:r>
              <a:rPr lang="fa-IR" dirty="0">
                <a:cs typeface="B Nazanin" panose="00000400000000000000" pitchFamily="2" charset="-78"/>
              </a:rPr>
              <a:t>خسارت‌های جانی بیمه شخص ثالث</a:t>
            </a:r>
          </a:p>
          <a:p>
            <a:pPr marL="0" indent="0" algn="r">
              <a:buNone/>
            </a:pPr>
            <a:r>
              <a:rPr lang="fa-IR" dirty="0">
                <a:cs typeface="B Nazanin" panose="00000400000000000000" pitchFamily="2" charset="-78"/>
              </a:rPr>
              <a:t>دیه فوت شخص ثالث به سبب حوادث مشمول بیمه‌نامه</a:t>
            </a:r>
          </a:p>
          <a:p>
            <a:pPr marL="0" indent="0" algn="r">
              <a:buNone/>
            </a:pPr>
            <a:r>
              <a:rPr lang="fa-IR" dirty="0">
                <a:cs typeface="B Nazanin" panose="00000400000000000000" pitchFamily="2" charset="-78"/>
              </a:rPr>
              <a:t>دیه ناشی از صدمه، شکستگی، نقص عضو و از کار افتادگی (جزئی یا کلی و موقت یا دائمی).</a:t>
            </a:r>
          </a:p>
          <a:p>
            <a:pPr marL="0" indent="0" algn="r">
              <a:buNone/>
            </a:pPr>
            <a:endParaRPr lang="fa-IR" dirty="0"/>
          </a:p>
        </p:txBody>
      </p:sp>
    </p:spTree>
    <p:extLst>
      <p:ext uri="{BB962C8B-B14F-4D97-AF65-F5344CB8AC3E}">
        <p14:creationId xmlns:p14="http://schemas.microsoft.com/office/powerpoint/2010/main" val="3979777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7F60-95DE-468B-9B44-B0A58595925E}"/>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62)</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معرفی شخصی خلاف واقع به عنوان راننده مسبب حادثه</a:t>
            </a:r>
            <a:r>
              <a:rPr lang="fa-IR" dirty="0"/>
              <a:t> </a:t>
            </a:r>
            <a:endParaRPr lang="en-US" dirty="0"/>
          </a:p>
        </p:txBody>
      </p:sp>
      <p:sp>
        <p:nvSpPr>
          <p:cNvPr id="3" name="Content Placeholder 2">
            <a:extLst>
              <a:ext uri="{FF2B5EF4-FFF2-40B4-BE49-F238E27FC236}">
                <a16:creationId xmlns:a16="http://schemas.microsoft.com/office/drawing/2014/main" id="{BA9BA181-7B5A-4E08-8E1E-6372E70AE983}"/>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هرگاه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شخصي</a:t>
            </a:r>
            <a:r>
              <a:rPr lang="fa-IR" sz="1800" b="0" i="0" u="none" strike="noStrike" dirty="0">
                <a:solidFill>
                  <a:srgbClr val="000000"/>
                </a:solidFill>
                <a:effectLst/>
                <a:latin typeface="B Nazanin" panose="00000400000000000000" pitchFamily="2" charset="-78"/>
                <a:cs typeface="B Nazanin" panose="00000400000000000000" pitchFamily="2" charset="-78"/>
              </a:rPr>
              <a:t> برخلاف واقع خود را به عنوان راننده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وسيله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مسبب حادثه </a:t>
            </a:r>
            <a:r>
              <a:rPr lang="fa-IR" sz="1800" b="0" i="0" u="none" strike="noStrike" dirty="0" err="1">
                <a:solidFill>
                  <a:srgbClr val="000000"/>
                </a:solidFill>
                <a:effectLst/>
                <a:latin typeface="B Nazanin" panose="00000400000000000000" pitchFamily="2" charset="-78"/>
                <a:cs typeface="B Nazanin" panose="00000400000000000000" pitchFamily="2" charset="-78"/>
              </a:rPr>
              <a:t>معرفي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كند</a:t>
            </a:r>
            <a:r>
              <a:rPr lang="fa-IR" sz="1800" b="0" i="0" u="none" strike="noStrike" dirty="0">
                <a:solidFill>
                  <a:srgbClr val="000000"/>
                </a:solidFill>
                <a:effectLst/>
                <a:latin typeface="B Nazanin" panose="00000400000000000000" pitchFamily="2" charset="-78"/>
                <a:cs typeface="B Nazanin" panose="00000400000000000000" pitchFamily="2" charset="-78"/>
              </a:rPr>
              <a:t> به مجازات حبس درجه هفت</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err="1">
                <a:solidFill>
                  <a:srgbClr val="000000"/>
                </a:solidFill>
                <a:effectLst/>
                <a:latin typeface="B Nazanin" panose="00000400000000000000" pitchFamily="2" charset="-78"/>
                <a:cs typeface="B Nazanin" panose="00000400000000000000" pitchFamily="2" charset="-78"/>
              </a:rPr>
              <a:t>محكوم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راننده </a:t>
            </a:r>
            <a:r>
              <a:rPr lang="fa-IR" sz="1800" b="0" i="0" u="none" strike="noStrike" dirty="0" err="1">
                <a:solidFill>
                  <a:srgbClr val="000000"/>
                </a:solidFill>
                <a:effectLst/>
                <a:latin typeface="B Nazanin" panose="00000400000000000000" pitchFamily="2" charset="-78"/>
                <a:cs typeface="B Nazanin" panose="00000400000000000000" pitchFamily="2" charset="-78"/>
              </a:rPr>
              <a:t>نيز</a:t>
            </a:r>
            <a:r>
              <a:rPr lang="fa-IR" sz="1800" b="0" i="0" u="none" strike="noStrike" dirty="0">
                <a:solidFill>
                  <a:srgbClr val="000000"/>
                </a:solidFill>
                <a:effectLst/>
                <a:latin typeface="B Nazanin" panose="00000400000000000000" pitchFamily="2" charset="-78"/>
                <a:cs typeface="B Nazanin" panose="00000400000000000000" pitchFamily="2" charset="-78"/>
              </a:rPr>
              <a:t> چنانچه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امر </a:t>
            </a:r>
            <a:r>
              <a:rPr lang="fa-IR" sz="1800" b="0" i="0" u="none" strike="noStrike" dirty="0" err="1">
                <a:solidFill>
                  <a:srgbClr val="000000"/>
                </a:solidFill>
                <a:effectLst/>
                <a:latin typeface="B Nazanin" panose="00000400000000000000" pitchFamily="2" charset="-78"/>
                <a:cs typeface="B Nazanin" panose="00000400000000000000" pitchFamily="2" charset="-78"/>
              </a:rPr>
              <a:t>تباني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كرده</a:t>
            </a:r>
            <a:r>
              <a:rPr lang="fa-IR" sz="1800" b="0" i="0" u="none" strike="noStrike" dirty="0">
                <a:solidFill>
                  <a:srgbClr val="000000"/>
                </a:solidFill>
                <a:effectLst/>
                <a:latin typeface="B Nazanin" panose="00000400000000000000" pitchFamily="2" charset="-78"/>
                <a:cs typeface="B Nazanin" panose="00000400000000000000" pitchFamily="2" charset="-78"/>
              </a:rPr>
              <a:t> باشد به مجازات </a:t>
            </a:r>
            <a:r>
              <a:rPr lang="fa-IR" sz="1800" b="0" i="0" u="none" strike="noStrike" dirty="0" err="1">
                <a:solidFill>
                  <a:srgbClr val="000000"/>
                </a:solidFill>
                <a:effectLst/>
                <a:latin typeface="B Nazanin" panose="00000400000000000000" pitchFamily="2" charset="-78"/>
                <a:cs typeface="B Nazanin" panose="00000400000000000000" pitchFamily="2" charset="-78"/>
              </a:rPr>
              <a:t>مذكور</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محكوم</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a:t>
            </a:r>
            <a:r>
              <a:rPr lang="fa-IR" dirty="0"/>
              <a:t> </a:t>
            </a:r>
            <a:endParaRPr lang="en-US" dirty="0"/>
          </a:p>
        </p:txBody>
      </p:sp>
    </p:spTree>
    <p:extLst>
      <p:ext uri="{BB962C8B-B14F-4D97-AF65-F5344CB8AC3E}">
        <p14:creationId xmlns:p14="http://schemas.microsoft.com/office/powerpoint/2010/main" val="16375422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CA2F-F20E-48BD-BCB2-C128945B160B}"/>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63)</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مسئولیت مسبب حادثه مشمول تعهدات بیمه گر </a:t>
            </a:r>
            <a:endParaRPr lang="en-US" dirty="0"/>
          </a:p>
        </p:txBody>
      </p:sp>
      <p:sp>
        <p:nvSpPr>
          <p:cNvPr id="3" name="Content Placeholder 2">
            <a:extLst>
              <a:ext uri="{FF2B5EF4-FFF2-40B4-BE49-F238E27FC236}">
                <a16:creationId xmlns:a16="http://schemas.microsoft.com/office/drawing/2014/main" id="{B84BD041-C7C9-4E13-9EE0-1D892A06DD13}"/>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در صورتي كه مسؤوليت مسبب حادثه مشمول تعهدات بيمه گر باشد، جز در موارد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مطرح شده در </a:t>
            </a:r>
            <a:r>
              <a:rPr lang="fa-IR" sz="1800" b="0" i="0" u="none" strike="noStrike" dirty="0">
                <a:solidFill>
                  <a:srgbClr val="000000"/>
                </a:solidFill>
                <a:effectLst/>
                <a:latin typeface="B Nazanin" panose="00000400000000000000" pitchFamily="2" charset="-78"/>
                <a:cs typeface="B Nazanin" panose="00000400000000000000" pitchFamily="2" charset="-78"/>
              </a:rPr>
              <a:t>ماده 15 اين قانون،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مقررات مربوط به نحوه اجراي محكوميت هاي مالي در خصوص وي قابل اجراء نيست.</a:t>
            </a:r>
            <a:r>
              <a:rPr lang="fa-IR" dirty="0"/>
              <a:t> </a:t>
            </a:r>
            <a:endParaRPr lang="en-US" dirty="0"/>
          </a:p>
        </p:txBody>
      </p:sp>
    </p:spTree>
    <p:extLst>
      <p:ext uri="{BB962C8B-B14F-4D97-AF65-F5344CB8AC3E}">
        <p14:creationId xmlns:p14="http://schemas.microsoft.com/office/powerpoint/2010/main" val="30145807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AB6F-7F68-4804-B129-FB983A66B7C8}"/>
              </a:ext>
            </a:extLst>
          </p:cNvPr>
          <p:cNvSpPr>
            <a:spLocks noGrp="1"/>
          </p:cNvSpPr>
          <p:nvPr>
            <p:ph type="title"/>
          </p:nvPr>
        </p:nvSpPr>
        <p:spPr/>
        <p:txBody>
          <a:bodyPr>
            <a:normAutofit fontScale="90000"/>
          </a:bodyPr>
          <a:lstStyle/>
          <a:p>
            <a:pPr algn="r"/>
            <a:r>
              <a:rPr lang="fa-IR" sz="2400" dirty="0">
                <a:solidFill>
                  <a:srgbClr val="000000"/>
                </a:solidFill>
                <a:latin typeface="B Nazanin" panose="00000400000000000000" pitchFamily="2" charset="-78"/>
                <a:cs typeface="B Nazanin" panose="00000400000000000000" pitchFamily="2" charset="-78"/>
              </a:rPr>
              <a:t>ماده 64)</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آیین نامه های اجرایی</a:t>
            </a:r>
            <a:r>
              <a:rPr lang="fa-IR" dirty="0"/>
              <a:t> </a:t>
            </a:r>
            <a:br>
              <a:rPr lang="fa-IR" dirty="0"/>
            </a:br>
            <a:r>
              <a:rPr lang="fa-IR" dirty="0"/>
              <a:t/>
            </a:r>
            <a:br>
              <a:rPr lang="fa-IR" dirty="0"/>
            </a:br>
            <a:r>
              <a:rPr lang="fa-IR" dirty="0"/>
              <a:t/>
            </a:r>
            <a:br>
              <a:rPr lang="fa-IR" dirty="0"/>
            </a:br>
            <a:r>
              <a:rPr lang="fa-IR" dirty="0"/>
              <a:t/>
            </a:r>
            <a:br>
              <a:rPr lang="fa-IR" dirty="0"/>
            </a:br>
            <a:r>
              <a:rPr lang="fa-IR" dirty="0"/>
              <a:t/>
            </a:r>
            <a:br>
              <a:rPr lang="fa-IR" dirty="0"/>
            </a:br>
            <a:r>
              <a:rPr lang="fa-IR" dirty="0"/>
              <a:t/>
            </a:r>
            <a:br>
              <a:rPr lang="fa-IR" dirty="0"/>
            </a:br>
            <a:r>
              <a:rPr lang="fa-IR" dirty="0"/>
              <a:t/>
            </a:r>
            <a:br>
              <a:rPr lang="fa-IR" dirty="0"/>
            </a:br>
            <a:r>
              <a:rPr lang="fa-IR" dirty="0"/>
              <a:t/>
            </a:r>
            <a:br>
              <a:rPr lang="fa-IR" dirty="0"/>
            </a:br>
            <a:endParaRPr lang="en-US" dirty="0"/>
          </a:p>
        </p:txBody>
      </p:sp>
      <p:sp>
        <p:nvSpPr>
          <p:cNvPr id="3" name="Content Placeholder 2">
            <a:extLst>
              <a:ext uri="{FF2B5EF4-FFF2-40B4-BE49-F238E27FC236}">
                <a16:creationId xmlns:a16="http://schemas.microsoft.com/office/drawing/2014/main" id="{8283AA9C-490A-4B87-881B-7F64F567445A}"/>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كليه آيين نامه هاي اجرائي اين قانون جز در مواردي كه به نحو ديگري مقرر شده است، ظرف مدت يك سال از تاريخ</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ابلاغ آن توسط بيمه مركزي و شوراي عالي بيمه تهيه مي شود و پس از تأييد وزير امور اقتصادي و دارايي به تصويب هيأت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وزيران</a:t>
            </a:r>
            <a:r>
              <a:rPr lang="fa-IR" dirty="0">
                <a:solidFill>
                  <a:srgbClr val="000000"/>
                </a:solidFill>
                <a:latin typeface="B Nazanin" panose="00000400000000000000" pitchFamily="2" charset="-78"/>
                <a:cs typeface="B Nazanin" panose="00000400000000000000" pitchFamily="2" charset="-78"/>
              </a:rPr>
              <a:t>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مي </a:t>
            </a:r>
            <a:r>
              <a:rPr lang="fa-IR" sz="1800" b="0" i="0" u="none" strike="noStrike" dirty="0">
                <a:solidFill>
                  <a:srgbClr val="000000"/>
                </a:solidFill>
                <a:effectLst/>
                <a:latin typeface="B Nazanin" panose="00000400000000000000" pitchFamily="2" charset="-78"/>
                <a:cs typeface="B Nazanin" panose="00000400000000000000" pitchFamily="2" charset="-78"/>
              </a:rPr>
              <a:t>رسد. مادامي كه آيين نامه هاي مذكور، تهيه و تصويب نشده است، آيين نامه هاي اجرائي موجود، در حدودي كه مغاير اين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قانون نباشد </a:t>
            </a:r>
            <a:r>
              <a:rPr lang="fa-IR" sz="1800" b="0" i="0" u="none" strike="noStrike" dirty="0">
                <a:solidFill>
                  <a:srgbClr val="000000"/>
                </a:solidFill>
                <a:effectLst/>
                <a:latin typeface="B Nazanin" panose="00000400000000000000" pitchFamily="2" charset="-78"/>
                <a:cs typeface="B Nazanin" panose="00000400000000000000" pitchFamily="2" charset="-78"/>
              </a:rPr>
              <a:t>معتبر است.</a:t>
            </a:r>
            <a:r>
              <a:rPr lang="fa-IR" dirty="0"/>
              <a:t> </a:t>
            </a:r>
            <a:endParaRPr lang="en-US" dirty="0"/>
          </a:p>
        </p:txBody>
      </p:sp>
    </p:spTree>
    <p:extLst>
      <p:ext uri="{BB962C8B-B14F-4D97-AF65-F5344CB8AC3E}">
        <p14:creationId xmlns:p14="http://schemas.microsoft.com/office/powerpoint/2010/main" val="17053076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46AC-B135-4A0B-9C38-7F0B0E932648}"/>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65)</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قوانین مربوط به بیمه نامه های صادره </a:t>
            </a:r>
            <a:endParaRPr lang="en-US" dirty="0"/>
          </a:p>
        </p:txBody>
      </p:sp>
      <p:sp>
        <p:nvSpPr>
          <p:cNvPr id="3" name="Content Placeholder 2">
            <a:extLst>
              <a:ext uri="{FF2B5EF4-FFF2-40B4-BE49-F238E27FC236}">
                <a16:creationId xmlns:a16="http://schemas.microsoft.com/office/drawing/2014/main" id="{B488E294-4198-4C47-93AB-46AFB25671CA}"/>
              </a:ext>
            </a:extLst>
          </p:cNvPr>
          <p:cNvSpPr>
            <a:spLocks noGrp="1"/>
          </p:cNvSpPr>
          <p:nvPr>
            <p:ph idx="1"/>
          </p:nvPr>
        </p:nvSpPr>
        <p:spPr/>
        <p:txBody>
          <a:bodyPr/>
          <a:lstStyle/>
          <a:p>
            <a:pPr marL="0" indent="0">
              <a:buNone/>
            </a:pP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نامه </a:t>
            </a:r>
            <a:r>
              <a:rPr lang="fa-IR" sz="1800" b="0" i="0" u="none" strike="noStrike" dirty="0" err="1">
                <a:solidFill>
                  <a:srgbClr val="000000"/>
                </a:solidFill>
                <a:effectLst/>
                <a:latin typeface="B Nazanin" panose="00000400000000000000" pitchFamily="2" charset="-78"/>
                <a:cs typeface="B Nazanin" panose="00000400000000000000" pitchFamily="2" charset="-78"/>
              </a:rPr>
              <a:t>هاي</a:t>
            </a:r>
            <a:r>
              <a:rPr lang="fa-IR" sz="1800" b="0" i="0" u="none" strike="noStrike" dirty="0">
                <a:solidFill>
                  <a:srgbClr val="000000"/>
                </a:solidFill>
                <a:effectLst/>
                <a:latin typeface="B Nazanin" panose="00000400000000000000" pitchFamily="2" charset="-78"/>
                <a:cs typeface="B Nazanin" panose="00000400000000000000" pitchFamily="2" charset="-78"/>
              </a:rPr>
              <a:t> صادره </a:t>
            </a:r>
            <a:r>
              <a:rPr lang="fa-IR" sz="1800" b="0" i="0" u="none" strike="noStrike" dirty="0" err="1">
                <a:solidFill>
                  <a:srgbClr val="000000"/>
                </a:solidFill>
                <a:effectLst/>
                <a:latin typeface="B Nazanin" panose="00000400000000000000" pitchFamily="2" charset="-78"/>
                <a:cs typeface="B Nazanin" panose="00000400000000000000" pitchFamily="2" charset="-78"/>
              </a:rPr>
              <a:t>پيش</a:t>
            </a:r>
            <a:r>
              <a:rPr lang="fa-IR" sz="1800" b="0" i="0" u="none" strike="noStrike" dirty="0">
                <a:solidFill>
                  <a:srgbClr val="000000"/>
                </a:solidFill>
                <a:effectLst/>
                <a:latin typeface="B Nazanin" panose="00000400000000000000" pitchFamily="2" charset="-78"/>
                <a:cs typeface="B Nazanin" panose="00000400000000000000" pitchFamily="2" charset="-78"/>
              </a:rPr>
              <a:t> از لازم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الاجراء</a:t>
            </a:r>
            <a:r>
              <a:rPr lang="fa-IR" sz="1800" b="0" i="0" u="none" strike="noStrike" dirty="0">
                <a:solidFill>
                  <a:srgbClr val="000000"/>
                </a:solidFill>
                <a:effectLst/>
                <a:latin typeface="B Nazanin" panose="00000400000000000000" pitchFamily="2" charset="-78"/>
                <a:cs typeface="B Nazanin" panose="00000400000000000000" pitchFamily="2" charset="-78"/>
              </a:rPr>
              <a:t> شدن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مشمول قانون زمان صدور خود هستند.</a:t>
            </a:r>
            <a:r>
              <a:rPr lang="fa-IR" dirty="0"/>
              <a:t> </a:t>
            </a:r>
            <a:endParaRPr lang="en-US" dirty="0"/>
          </a:p>
        </p:txBody>
      </p:sp>
    </p:spTree>
    <p:extLst>
      <p:ext uri="{BB962C8B-B14F-4D97-AF65-F5344CB8AC3E}">
        <p14:creationId xmlns:p14="http://schemas.microsoft.com/office/powerpoint/2010/main" val="8151121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CBDC-D691-437B-AA38-FCBC124E98F3}"/>
              </a:ext>
            </a:extLst>
          </p:cNvPr>
          <p:cNvSpPr>
            <a:spLocks noGrp="1"/>
          </p:cNvSpPr>
          <p:nvPr>
            <p:ph type="title"/>
          </p:nvPr>
        </p:nvSpPr>
        <p:spPr/>
        <p:txBody>
          <a:bodyPr/>
          <a:lstStyle/>
          <a:p>
            <a:pPr algn="r"/>
            <a:r>
              <a:rPr lang="fa-IR" sz="2200" dirty="0">
                <a:solidFill>
                  <a:srgbClr val="000000"/>
                </a:solidFill>
                <a:latin typeface="B Nazanin" panose="00000400000000000000" pitchFamily="2" charset="-78"/>
                <a:cs typeface="B Nazanin" panose="00000400000000000000" pitchFamily="2" charset="-78"/>
              </a:rPr>
              <a:t>ماده 66)</a:t>
            </a:r>
            <a:r>
              <a:rPr lang="fa-IR" dirty="0"/>
              <a:t/>
            </a:r>
            <a:br>
              <a:rPr lang="fa-IR" dirty="0"/>
            </a:br>
            <a:r>
              <a:rPr lang="fa-IR" sz="1800" b="0" i="0" u="none" strike="noStrike" dirty="0">
                <a:solidFill>
                  <a:srgbClr val="000000"/>
                </a:solidFill>
                <a:effectLst/>
                <a:latin typeface="B Nazanin" panose="00000400000000000000" pitchFamily="2" charset="-78"/>
                <a:cs typeface="B Nazanin" panose="00000400000000000000" pitchFamily="2" charset="-78"/>
              </a:rPr>
              <a:t>قانون اصلاح قانون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مسئوليت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مدني</a:t>
            </a:r>
            <a:r>
              <a:rPr lang="fa-IR" sz="1800" b="0" i="0" u="none" strike="noStrike" dirty="0">
                <a:solidFill>
                  <a:srgbClr val="000000"/>
                </a:solidFill>
                <a:effectLst/>
                <a:latin typeface="B Nazanin" panose="00000400000000000000" pitchFamily="2" charset="-78"/>
                <a:cs typeface="B Nazanin" panose="00000400000000000000" pitchFamily="2" charset="-78"/>
              </a:rPr>
              <a:t> دارندگان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در قبال اشخاص ثالث</a:t>
            </a:r>
            <a:r>
              <a:rPr lang="fa-IR" dirty="0"/>
              <a:t> </a:t>
            </a:r>
            <a:endParaRPr lang="en-US" dirty="0"/>
          </a:p>
        </p:txBody>
      </p:sp>
      <p:sp>
        <p:nvSpPr>
          <p:cNvPr id="3" name="Content Placeholder 2">
            <a:extLst>
              <a:ext uri="{FF2B5EF4-FFF2-40B4-BE49-F238E27FC236}">
                <a16:creationId xmlns:a16="http://schemas.microsoft.com/office/drawing/2014/main" id="{41212D5A-1FC8-4B55-B624-F719914F0550}"/>
              </a:ext>
            </a:extLst>
          </p:cNvPr>
          <p:cNvSpPr>
            <a:spLocks noGrp="1"/>
          </p:cNvSpPr>
          <p:nvPr>
            <p:ph idx="1"/>
          </p:nvPr>
        </p:nvSpPr>
        <p:spPr/>
        <p:txBody>
          <a:bodyPr/>
          <a:lstStyle/>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از </a:t>
            </a:r>
            <a:r>
              <a:rPr lang="fa-IR" sz="1800" b="0" i="0" u="none" strike="noStrike" dirty="0" err="1">
                <a:solidFill>
                  <a:srgbClr val="000000"/>
                </a:solidFill>
                <a:effectLst/>
                <a:latin typeface="B Nazanin" panose="00000400000000000000" pitchFamily="2" charset="-78"/>
                <a:cs typeface="B Nazanin" panose="00000400000000000000" pitchFamily="2" charset="-78"/>
              </a:rPr>
              <a:t>تاريخ</a:t>
            </a:r>
            <a:r>
              <a:rPr lang="fa-IR" sz="1800" b="0" i="0" u="none" strike="noStrike" dirty="0">
                <a:solidFill>
                  <a:srgbClr val="000000"/>
                </a:solidFill>
                <a:effectLst/>
                <a:latin typeface="B Nazanin" panose="00000400000000000000" pitchFamily="2" charset="-78"/>
                <a:cs typeface="B Nazanin" panose="00000400000000000000" pitchFamily="2" charset="-78"/>
              </a:rPr>
              <a:t> لازم </a:t>
            </a:r>
            <a:r>
              <a:rPr lang="fa-IR" sz="1800" b="0" i="0" u="none" strike="noStrike" dirty="0" err="1">
                <a:solidFill>
                  <a:srgbClr val="000000"/>
                </a:solidFill>
                <a:effectLst/>
                <a:latin typeface="B Nazanin" panose="00000400000000000000" pitchFamily="2" charset="-78"/>
                <a:cs typeface="B Nazanin" panose="00000400000000000000" pitchFamily="2" charset="-78"/>
              </a:rPr>
              <a:t>الاجراء</a:t>
            </a:r>
            <a:r>
              <a:rPr lang="fa-IR" sz="1800" b="0" i="0" u="none" strike="noStrike" dirty="0">
                <a:solidFill>
                  <a:srgbClr val="000000"/>
                </a:solidFill>
                <a:effectLst/>
                <a:latin typeface="B Nazanin" panose="00000400000000000000" pitchFamily="2" charset="-78"/>
                <a:cs typeface="B Nazanin" panose="00000400000000000000" pitchFamily="2" charset="-78"/>
              </a:rPr>
              <a:t> شدن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قانون اصلاح قانون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بيمه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مسئوليت</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مدني</a:t>
            </a:r>
            <a:r>
              <a:rPr lang="fa-IR" sz="1800" b="0" i="0" u="none" strike="noStrike" dirty="0">
                <a:solidFill>
                  <a:srgbClr val="000000"/>
                </a:solidFill>
                <a:effectLst/>
                <a:latin typeface="B Nazanin" panose="00000400000000000000" pitchFamily="2" charset="-78"/>
                <a:cs typeface="B Nazanin" panose="00000400000000000000" pitchFamily="2" charset="-78"/>
              </a:rPr>
              <a:t> دارندگان </a:t>
            </a:r>
            <a:r>
              <a:rPr lang="fa-IR" sz="1800" b="0" i="0" u="none" strike="noStrike" dirty="0" err="1">
                <a:solidFill>
                  <a:srgbClr val="000000"/>
                </a:solidFill>
                <a:effectLst/>
                <a:latin typeface="B Nazanin" panose="00000400000000000000" pitchFamily="2" charset="-78"/>
                <a:cs typeface="B Nazanin" panose="00000400000000000000" pitchFamily="2" charset="-78"/>
              </a:rPr>
              <a:t>وسايل</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نقليه</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موتوري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زميني</a:t>
            </a:r>
            <a:r>
              <a:rPr lang="fa-IR" sz="1800" b="0" i="0" u="none" strike="noStrike" dirty="0">
                <a:solidFill>
                  <a:srgbClr val="000000"/>
                </a:solidFill>
                <a:effectLst/>
                <a:latin typeface="B Nazanin" panose="00000400000000000000" pitchFamily="2" charset="-78"/>
                <a:cs typeface="B Nazanin" panose="00000400000000000000" pitchFamily="2" charset="-78"/>
              </a:rPr>
              <a:t>)</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در مقابل شخص ثالث مصوب 1387نسخ </a:t>
            </a:r>
            <a:r>
              <a:rPr lang="fa-IR" sz="1800" b="0" i="0" u="none" strike="noStrike" dirty="0" err="1">
                <a:solidFill>
                  <a:srgbClr val="000000"/>
                </a:solidFill>
                <a:effectLst/>
                <a:latin typeface="B Nazanin" panose="00000400000000000000" pitchFamily="2" charset="-78"/>
                <a:cs typeface="B Nazanin" panose="00000400000000000000" pitchFamily="2" charset="-78"/>
              </a:rPr>
              <a:t>مي</a:t>
            </a:r>
            <a:r>
              <a:rPr lang="fa-IR" sz="1800" b="0" i="0" u="none" strike="noStrike" dirty="0">
                <a:solidFill>
                  <a:srgbClr val="000000"/>
                </a:solidFill>
                <a:effectLst/>
                <a:latin typeface="B Nazanin" panose="00000400000000000000" pitchFamily="2" charset="-78"/>
                <a:cs typeface="B Nazanin" panose="00000400000000000000" pitchFamily="2" charset="-78"/>
              </a:rPr>
              <a:t> شود. هرگونه نسخ </a:t>
            </a:r>
            <a:r>
              <a:rPr lang="fa-IR" sz="1800" b="0" i="0" u="none" strike="noStrike" dirty="0" err="1">
                <a:solidFill>
                  <a:srgbClr val="000000"/>
                </a:solidFill>
                <a:effectLst/>
                <a:latin typeface="B Nazanin" panose="00000400000000000000" pitchFamily="2" charset="-78"/>
                <a:cs typeface="B Nazanin" panose="00000400000000000000" pitchFamily="2" charset="-78"/>
              </a:rPr>
              <a:t>يا</a:t>
            </a:r>
            <a:r>
              <a:rPr lang="fa-IR" sz="1800" b="0" i="0" u="none" strike="noStrike" dirty="0">
                <a:solidFill>
                  <a:srgbClr val="000000"/>
                </a:solidFill>
                <a:effectLst/>
                <a:latin typeface="B Nazanin" panose="00000400000000000000" pitchFamily="2" charset="-78"/>
                <a:cs typeface="B Nazanin" panose="00000400000000000000" pitchFamily="2" charset="-78"/>
              </a:rPr>
              <a:t> اصلاح مواد </a:t>
            </a:r>
            <a:r>
              <a:rPr lang="fa-IR" sz="1800" b="0" i="0" u="none" strike="noStrike" dirty="0" err="1">
                <a:solidFill>
                  <a:srgbClr val="000000"/>
                </a:solidFill>
                <a:effectLst/>
                <a:latin typeface="B Nazanin" panose="00000400000000000000" pitchFamily="2" charset="-78"/>
                <a:cs typeface="B Nazanin" panose="00000400000000000000" pitchFamily="2" charset="-78"/>
              </a:rPr>
              <a:t>اين</a:t>
            </a:r>
            <a:r>
              <a:rPr lang="fa-IR" sz="1800" b="0" i="0" u="none" strike="noStrike" dirty="0">
                <a:solidFill>
                  <a:srgbClr val="000000"/>
                </a:solidFill>
                <a:effectLst/>
                <a:latin typeface="B Nazanin" panose="00000400000000000000" pitchFamily="2" charset="-78"/>
                <a:cs typeface="B Nazanin" panose="00000400000000000000" pitchFamily="2" charset="-78"/>
              </a:rPr>
              <a:t> قانون </a:t>
            </a:r>
            <a:r>
              <a:rPr lang="fa-IR" sz="1800" b="0" i="0" u="none" strike="noStrike" dirty="0" err="1">
                <a:solidFill>
                  <a:srgbClr val="000000"/>
                </a:solidFill>
                <a:effectLst/>
                <a:latin typeface="B Nazanin" panose="00000400000000000000" pitchFamily="2" charset="-78"/>
                <a:cs typeface="B Nazanin" panose="00000400000000000000" pitchFamily="2" charset="-78"/>
              </a:rPr>
              <a:t>بايد</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صريحاً</a:t>
            </a:r>
            <a:r>
              <a:rPr lang="fa-IR" sz="1800" b="0" i="0" u="none" strike="noStrike" dirty="0">
                <a:solidFill>
                  <a:srgbClr val="000000"/>
                </a:solidFill>
                <a:effectLst/>
                <a:latin typeface="B Nazanin" panose="00000400000000000000" pitchFamily="2" charset="-78"/>
                <a:cs typeface="B Nazanin" panose="00000400000000000000" pitchFamily="2" charset="-78"/>
              </a:rPr>
              <a:t> در </a:t>
            </a:r>
            <a:r>
              <a:rPr lang="fa-IR" sz="1800" b="0" i="0" u="none" strike="noStrike" dirty="0" err="1">
                <a:solidFill>
                  <a:srgbClr val="000000"/>
                </a:solidFill>
                <a:effectLst/>
                <a:latin typeface="B Nazanin" panose="00000400000000000000" pitchFamily="2" charset="-78"/>
                <a:cs typeface="B Nazanin" panose="00000400000000000000" pitchFamily="2" charset="-78"/>
              </a:rPr>
              <a:t>قوانين</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بعدي</a:t>
            </a:r>
            <a:r>
              <a:rPr lang="fa-IR"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err="1">
                <a:solidFill>
                  <a:srgbClr val="000000"/>
                </a:solidFill>
                <a:effectLst/>
                <a:latin typeface="B Nazanin" panose="00000400000000000000" pitchFamily="2" charset="-78"/>
                <a:cs typeface="B Nazanin" panose="00000400000000000000" pitchFamily="2" charset="-78"/>
              </a:rPr>
              <a:t>قيد</a:t>
            </a:r>
            <a:r>
              <a:rPr lang="fa-IR" sz="1800" b="0" i="0" u="none" strike="noStrike" dirty="0">
                <a:solidFill>
                  <a:srgbClr val="000000"/>
                </a:solidFill>
                <a:effectLst/>
                <a:latin typeface="B Nazanin" panose="00000400000000000000" pitchFamily="2" charset="-78"/>
                <a:cs typeface="B Nazanin" panose="00000400000000000000" pitchFamily="2" charset="-78"/>
              </a:rPr>
              <a:t> شود.</a:t>
            </a:r>
            <a:r>
              <a:rPr lang="fa-IR" dirty="0"/>
              <a:t> </a:t>
            </a:r>
            <a:endParaRPr lang="en-US" dirty="0"/>
          </a:p>
        </p:txBody>
      </p:sp>
    </p:spTree>
    <p:extLst>
      <p:ext uri="{BB962C8B-B14F-4D97-AF65-F5344CB8AC3E}">
        <p14:creationId xmlns:p14="http://schemas.microsoft.com/office/powerpoint/2010/main" val="10854271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2175" y="199505"/>
            <a:ext cx="10075025" cy="6434051"/>
          </a:xfrm>
        </p:spPr>
        <p:txBody>
          <a:bodyPr>
            <a:normAutofit fontScale="77500" lnSpcReduction="20000"/>
          </a:bodyPr>
          <a:lstStyle/>
          <a:p>
            <a:r>
              <a:rPr lang="fa-IR" sz="2100" dirty="0">
                <a:solidFill>
                  <a:srgbClr val="000000"/>
                </a:solidFill>
                <a:latin typeface="B Nazanin" panose="00000400000000000000" pitchFamily="2" charset="-78"/>
                <a:cs typeface="B Nazanin" panose="00000400000000000000" pitchFamily="2" charset="-78"/>
              </a:rPr>
              <a:t>مدارک مورد نیاز جهت تشکیل پرونده خسارت ثالث</a:t>
            </a:r>
          </a:p>
          <a:p>
            <a:r>
              <a:rPr lang="en-US" sz="2100" dirty="0">
                <a:solidFill>
                  <a:srgbClr val="000000"/>
                </a:solidFill>
                <a:latin typeface="B Nazanin" panose="00000400000000000000" pitchFamily="2" charset="-78"/>
                <a:cs typeface="B Nazanin" panose="00000400000000000000" pitchFamily="2" charset="-78"/>
              </a:rPr>
              <a:t> </a:t>
            </a:r>
            <a:r>
              <a:rPr lang="fa-IR" sz="2100" dirty="0" smtClean="0">
                <a:solidFill>
                  <a:srgbClr val="000000"/>
                </a:solidFill>
                <a:latin typeface="B Nazanin" panose="00000400000000000000" pitchFamily="2" charset="-78"/>
                <a:cs typeface="B Nazanin" panose="00000400000000000000" pitchFamily="2" charset="-78"/>
              </a:rPr>
              <a:t>کروکی </a:t>
            </a:r>
            <a:r>
              <a:rPr lang="fa-IR" sz="2100" dirty="0">
                <a:solidFill>
                  <a:srgbClr val="000000"/>
                </a:solidFill>
                <a:latin typeface="B Nazanin" panose="00000400000000000000" pitchFamily="2" charset="-78"/>
                <a:cs typeface="B Nazanin" panose="00000400000000000000" pitchFamily="2" charset="-78"/>
              </a:rPr>
              <a:t>افسر </a:t>
            </a:r>
            <a:r>
              <a:rPr lang="fa-IR" sz="2100" dirty="0" smtClean="0">
                <a:solidFill>
                  <a:srgbClr val="000000"/>
                </a:solidFill>
                <a:latin typeface="B Nazanin" panose="00000400000000000000" pitchFamily="2" charset="-78"/>
                <a:cs typeface="B Nazanin" panose="00000400000000000000" pitchFamily="2" charset="-78"/>
              </a:rPr>
              <a:t>پلیس</a:t>
            </a:r>
            <a:endParaRPr lang="en-US" sz="2100" dirty="0">
              <a:solidFill>
                <a:srgbClr val="000000"/>
              </a:solidFill>
              <a:latin typeface="B Nazanin" panose="00000400000000000000" pitchFamily="2" charset="-78"/>
              <a:cs typeface="B Nazanin" panose="00000400000000000000" pitchFamily="2" charset="-78"/>
            </a:endParaRPr>
          </a:p>
          <a:p>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برگ‌های بازجویی طرفین حادثه در خصوص کروکی غیر سازشی</a:t>
            </a:r>
            <a:endParaRPr lang="en-US" sz="2100" dirty="0">
              <a:solidFill>
                <a:srgbClr val="000000"/>
              </a:solidFill>
              <a:latin typeface="B Nazanin" panose="00000400000000000000" pitchFamily="2" charset="-78"/>
              <a:cs typeface="B Nazanin" panose="00000400000000000000" pitchFamily="2" charset="-78"/>
            </a:endParaRPr>
          </a:p>
          <a:p>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سایر گزارش‌های تکمیلی از قبیل: گزارش نیروی انتظامی، گزارش کارشناس یا کارشناسان رسمی دادگستری، رای محاکم در مورد کروکی غیر سازشی</a:t>
            </a:r>
            <a:r>
              <a:rPr lang="en-US" sz="2100" dirty="0">
                <a:solidFill>
                  <a:srgbClr val="000000"/>
                </a:solidFill>
                <a:latin typeface="B Nazanin" panose="00000400000000000000" pitchFamily="2" charset="-78"/>
                <a:cs typeface="B Nazanin" panose="00000400000000000000" pitchFamily="2" charset="-78"/>
              </a:rPr>
              <a:t/>
            </a:r>
            <a:br>
              <a:rPr lang="en-US" sz="2100" dirty="0">
                <a:solidFill>
                  <a:srgbClr val="000000"/>
                </a:solidFill>
                <a:latin typeface="B Nazanin" panose="00000400000000000000" pitchFamily="2" charset="-78"/>
                <a:cs typeface="B Nazanin" panose="00000400000000000000" pitchFamily="2" charset="-78"/>
              </a:rPr>
            </a:br>
            <a:r>
              <a:rPr lang="fa-IR" sz="2100" dirty="0" smtClean="0">
                <a:solidFill>
                  <a:srgbClr val="000000"/>
                </a:solidFill>
                <a:latin typeface="B Nazanin" panose="00000400000000000000" pitchFamily="2" charset="-78"/>
                <a:cs typeface="B Nazanin" panose="00000400000000000000" pitchFamily="2" charset="-78"/>
              </a:rPr>
              <a:t>  بیمه‌نامه </a:t>
            </a:r>
            <a:r>
              <a:rPr lang="fa-IR" sz="2100" dirty="0">
                <a:solidFill>
                  <a:srgbClr val="000000"/>
                </a:solidFill>
                <a:latin typeface="B Nazanin" panose="00000400000000000000" pitchFamily="2" charset="-78"/>
                <a:cs typeface="B Nazanin" panose="00000400000000000000" pitchFamily="2" charset="-78"/>
              </a:rPr>
              <a:t>مقصر</a:t>
            </a:r>
            <a:endParaRPr lang="en-US" sz="2100" dirty="0">
              <a:solidFill>
                <a:srgbClr val="000000"/>
              </a:solidFill>
              <a:latin typeface="B Nazanin" panose="00000400000000000000" pitchFamily="2" charset="-78"/>
              <a:cs typeface="B Nazanin" panose="00000400000000000000" pitchFamily="2" charset="-78"/>
            </a:endParaRPr>
          </a:p>
          <a:p>
            <a:r>
              <a:rPr lang="en-US" sz="2100" dirty="0">
                <a:solidFill>
                  <a:srgbClr val="000000"/>
                </a:solidFill>
                <a:latin typeface="B Nazanin" panose="00000400000000000000" pitchFamily="2" charset="-78"/>
                <a:cs typeface="B Nazanin" panose="00000400000000000000" pitchFamily="2" charset="-78"/>
              </a:rPr>
              <a:t> </a:t>
            </a:r>
            <a:r>
              <a:rPr lang="fa-IR" sz="2100" dirty="0" smtClean="0">
                <a:solidFill>
                  <a:srgbClr val="000000"/>
                </a:solidFill>
                <a:latin typeface="B Nazanin" panose="00000400000000000000" pitchFamily="2" charset="-78"/>
                <a:cs typeface="B Nazanin" panose="00000400000000000000" pitchFamily="2" charset="-78"/>
              </a:rPr>
              <a:t>گواهی‌نامه </a:t>
            </a:r>
            <a:r>
              <a:rPr lang="fa-IR" sz="2100" dirty="0">
                <a:solidFill>
                  <a:srgbClr val="000000"/>
                </a:solidFill>
                <a:latin typeface="B Nazanin" panose="00000400000000000000" pitchFamily="2" charset="-78"/>
                <a:cs typeface="B Nazanin" panose="00000400000000000000" pitchFamily="2" charset="-78"/>
              </a:rPr>
              <a:t>مقصر و زیاندیده</a:t>
            </a:r>
            <a:r>
              <a:rPr lang="en-US" sz="2100" dirty="0">
                <a:solidFill>
                  <a:srgbClr val="000000"/>
                </a:solidFill>
                <a:latin typeface="B Nazanin" panose="00000400000000000000" pitchFamily="2" charset="-78"/>
                <a:cs typeface="B Nazanin" panose="00000400000000000000" pitchFamily="2" charset="-78"/>
              </a:rPr>
              <a:t/>
            </a:r>
            <a:br>
              <a:rPr lang="en-US" sz="2100" dirty="0">
                <a:solidFill>
                  <a:srgbClr val="000000"/>
                </a:solidFill>
                <a:latin typeface="B Nazanin" panose="00000400000000000000" pitchFamily="2" charset="-78"/>
                <a:cs typeface="B Nazanin" panose="00000400000000000000" pitchFamily="2" charset="-78"/>
              </a:rPr>
            </a:br>
            <a:endParaRPr lang="fa-IR" sz="2100" dirty="0" smtClean="0">
              <a:solidFill>
                <a:srgbClr val="000000"/>
              </a:solidFill>
              <a:latin typeface="B Nazanin" panose="00000400000000000000" pitchFamily="2" charset="-78"/>
              <a:cs typeface="B Nazanin" panose="00000400000000000000" pitchFamily="2" charset="-78"/>
            </a:endParaRPr>
          </a:p>
          <a:p>
            <a:r>
              <a:rPr lang="fa-IR" sz="2100" dirty="0" smtClean="0">
                <a:solidFill>
                  <a:srgbClr val="000000"/>
                </a:solidFill>
                <a:latin typeface="B Nazanin" panose="00000400000000000000" pitchFamily="2" charset="-78"/>
                <a:cs typeface="B Nazanin" panose="00000400000000000000" pitchFamily="2" charset="-78"/>
              </a:rPr>
              <a:t>یک </a:t>
            </a:r>
            <a:r>
              <a:rPr lang="fa-IR" sz="2100" dirty="0">
                <a:solidFill>
                  <a:srgbClr val="000000"/>
                </a:solidFill>
                <a:latin typeface="B Nazanin" panose="00000400000000000000" pitchFamily="2" charset="-78"/>
                <a:cs typeface="B Nazanin" panose="00000400000000000000" pitchFamily="2" charset="-78"/>
              </a:rPr>
              <a:t>کوپن بیمه‌نامه مقصر</a:t>
            </a:r>
            <a:endParaRPr lang="en-US" sz="2100" dirty="0">
              <a:solidFill>
                <a:srgbClr val="000000"/>
              </a:solidFill>
              <a:latin typeface="B Nazanin" panose="00000400000000000000" pitchFamily="2" charset="-78"/>
              <a:cs typeface="B Nazanin" panose="00000400000000000000" pitchFamily="2" charset="-78"/>
            </a:endParaRPr>
          </a:p>
          <a:p>
            <a:r>
              <a:rPr lang="fa-IR" sz="2100" dirty="0" smtClean="0">
                <a:solidFill>
                  <a:srgbClr val="000000"/>
                </a:solidFill>
                <a:latin typeface="B Nazanin" panose="00000400000000000000" pitchFamily="2" charset="-78"/>
                <a:cs typeface="B Nazanin" panose="00000400000000000000" pitchFamily="2" charset="-78"/>
              </a:rPr>
              <a:t>کارت </a:t>
            </a:r>
            <a:r>
              <a:rPr lang="fa-IR" sz="2100" dirty="0">
                <a:solidFill>
                  <a:srgbClr val="000000"/>
                </a:solidFill>
                <a:latin typeface="B Nazanin" panose="00000400000000000000" pitchFamily="2" charset="-78"/>
                <a:cs typeface="B Nazanin" panose="00000400000000000000" pitchFamily="2" charset="-78"/>
              </a:rPr>
              <a:t>خودرو مقصر وزیاندیده</a:t>
            </a:r>
            <a:r>
              <a:rPr lang="en-US" sz="2100" dirty="0">
                <a:solidFill>
                  <a:srgbClr val="000000"/>
                </a:solidFill>
                <a:latin typeface="B Nazanin" panose="00000400000000000000" pitchFamily="2" charset="-78"/>
                <a:cs typeface="B Nazanin" panose="00000400000000000000" pitchFamily="2" charset="-78"/>
              </a:rPr>
              <a:t/>
            </a:r>
            <a:br>
              <a:rPr lang="en-US" sz="2100" dirty="0">
                <a:solidFill>
                  <a:srgbClr val="000000"/>
                </a:solidFill>
                <a:latin typeface="B Nazanin" panose="00000400000000000000" pitchFamily="2" charset="-78"/>
                <a:cs typeface="B Nazanin" panose="00000400000000000000" pitchFamily="2" charset="-78"/>
              </a:rPr>
            </a:br>
            <a:r>
              <a:rPr lang="en-US" sz="2100" dirty="0">
                <a:solidFill>
                  <a:srgbClr val="000000"/>
                </a:solidFill>
                <a:latin typeface="B Nazanin" panose="00000400000000000000" pitchFamily="2" charset="-78"/>
                <a:cs typeface="B Nazanin" panose="00000400000000000000" pitchFamily="2" charset="-78"/>
              </a:rPr>
              <a:t/>
            </a:r>
            <a:br>
              <a:rPr lang="en-US" sz="2100" dirty="0">
                <a:solidFill>
                  <a:srgbClr val="000000"/>
                </a:solidFill>
                <a:latin typeface="B Nazanin" panose="00000400000000000000" pitchFamily="2" charset="-78"/>
                <a:cs typeface="B Nazanin" panose="00000400000000000000" pitchFamily="2" charset="-78"/>
              </a:rPr>
            </a:br>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پس از تائید اعتبار بیمه‌نامه مقصر، برگ اعلام خسارت مالی شخص ثالث به مراجعه‌کننده جهت تهیه عکس از مواضع آسیب‌دیده تحویل داده می‌شود</a:t>
            </a:r>
            <a:r>
              <a:rPr lang="en-US" sz="2100" dirty="0">
                <a:solidFill>
                  <a:srgbClr val="000000"/>
                </a:solidFill>
                <a:latin typeface="B Nazanin" panose="00000400000000000000" pitchFamily="2" charset="-78"/>
                <a:cs typeface="B Nazanin" panose="00000400000000000000" pitchFamily="2" charset="-78"/>
              </a:rPr>
              <a:t>.</a:t>
            </a:r>
            <a:br>
              <a:rPr lang="en-US" sz="2100" dirty="0">
                <a:solidFill>
                  <a:srgbClr val="000000"/>
                </a:solidFill>
                <a:latin typeface="B Nazanin" panose="00000400000000000000" pitchFamily="2" charset="-78"/>
                <a:cs typeface="B Nazanin" panose="00000400000000000000" pitchFamily="2" charset="-78"/>
              </a:rPr>
            </a:br>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مراجعه‌کننده از مواضع آسیب‌دیده عکس تهیه کرده و به همراه برگ اعلام خسارت مالی شخص ثالث به اداره خسارت بیمه‌نامه‌های ثالث تحویل می‌دهد</a:t>
            </a:r>
            <a:r>
              <a:rPr lang="en-US" sz="2100" dirty="0">
                <a:solidFill>
                  <a:srgbClr val="000000"/>
                </a:solidFill>
                <a:latin typeface="B Nazanin" panose="00000400000000000000" pitchFamily="2" charset="-78"/>
                <a:cs typeface="B Nazanin" panose="00000400000000000000" pitchFamily="2" charset="-78"/>
              </a:rPr>
              <a:t>.</a:t>
            </a:r>
            <a:br>
              <a:rPr lang="en-US" sz="2100" dirty="0">
                <a:solidFill>
                  <a:srgbClr val="000000"/>
                </a:solidFill>
                <a:latin typeface="B Nazanin" panose="00000400000000000000" pitchFamily="2" charset="-78"/>
                <a:cs typeface="B Nazanin" panose="00000400000000000000" pitchFamily="2" charset="-78"/>
              </a:rPr>
            </a:br>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پس از برآورد خسارت، کارشناس بازدید برگ اعلام خسارت مالی شخص ثالث را امضا می‌نماید</a:t>
            </a:r>
            <a:r>
              <a:rPr lang="en-US" sz="2100" dirty="0">
                <a:solidFill>
                  <a:srgbClr val="000000"/>
                </a:solidFill>
                <a:latin typeface="B Nazanin" panose="00000400000000000000" pitchFamily="2" charset="-78"/>
                <a:cs typeface="B Nazanin" panose="00000400000000000000" pitchFamily="2" charset="-78"/>
              </a:rPr>
              <a:t>.</a:t>
            </a:r>
            <a:br>
              <a:rPr lang="en-US" sz="2100" dirty="0">
                <a:solidFill>
                  <a:srgbClr val="000000"/>
                </a:solidFill>
                <a:latin typeface="B Nazanin" panose="00000400000000000000" pitchFamily="2" charset="-78"/>
                <a:cs typeface="B Nazanin" panose="00000400000000000000" pitchFamily="2" charset="-78"/>
              </a:rPr>
            </a:br>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در صورتیکه مبلغ خسارت برآورد شده مورد توافق کارشناس و مراجعه‌کننده واقع نشود، اداره خسارت بیمه‌نامه‌های ثالث یا کارشناس دیگری را اعزام می‌نماید (که در اینصورت، حکم آن در برگ اعلام خسارت مالی شخص ثالث ثبت می‌گردد) یا خودرو به تعمیرگاه طرف قرارداد بیمه جهت برآورد خسارت فرستاده می‌شود</a:t>
            </a:r>
            <a:r>
              <a:rPr lang="en-US" sz="2100" dirty="0">
                <a:solidFill>
                  <a:srgbClr val="000000"/>
                </a:solidFill>
                <a:latin typeface="B Nazanin" panose="00000400000000000000" pitchFamily="2" charset="-78"/>
                <a:cs typeface="B Nazanin" panose="00000400000000000000" pitchFamily="2" charset="-78"/>
              </a:rPr>
              <a:t>.</a:t>
            </a:r>
            <a:br>
              <a:rPr lang="en-US" sz="2100" dirty="0">
                <a:solidFill>
                  <a:srgbClr val="000000"/>
                </a:solidFill>
                <a:latin typeface="B Nazanin" panose="00000400000000000000" pitchFamily="2" charset="-78"/>
                <a:cs typeface="B Nazanin" panose="00000400000000000000" pitchFamily="2" charset="-78"/>
              </a:rPr>
            </a:br>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پس از توافق بر مبلغ خسارت، مراجعه‌کننده برگ اعلام خسارت مالی شخص ثالث را جهت دریافت مبلغ خسارت به واحد حواله تحویل می‌دهد</a:t>
            </a:r>
            <a:r>
              <a:rPr lang="en-US" sz="2100" dirty="0">
                <a:solidFill>
                  <a:srgbClr val="000000"/>
                </a:solidFill>
                <a:latin typeface="B Nazanin" panose="00000400000000000000" pitchFamily="2" charset="-78"/>
                <a:cs typeface="B Nazanin" panose="00000400000000000000" pitchFamily="2" charset="-78"/>
              </a:rPr>
              <a:t>.</a:t>
            </a:r>
            <a:br>
              <a:rPr lang="en-US" sz="2100" dirty="0">
                <a:solidFill>
                  <a:srgbClr val="000000"/>
                </a:solidFill>
                <a:latin typeface="B Nazanin" panose="00000400000000000000" pitchFamily="2" charset="-78"/>
                <a:cs typeface="B Nazanin" panose="00000400000000000000" pitchFamily="2" charset="-78"/>
              </a:rPr>
            </a:br>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واحد حواله، ‌اطلاعات حواله را وارد برنامه خسارت (مبتنی بر سیستم پایه یونیکس) کرده و برروی برگ اعلام خسارت مالی شخص ثالث پرینت می‌گیرد</a:t>
            </a:r>
            <a:r>
              <a:rPr lang="en-US" sz="2100" dirty="0">
                <a:solidFill>
                  <a:srgbClr val="000000"/>
                </a:solidFill>
                <a:latin typeface="B Nazanin" panose="00000400000000000000" pitchFamily="2" charset="-78"/>
                <a:cs typeface="B Nazanin" panose="00000400000000000000" pitchFamily="2" charset="-78"/>
              </a:rPr>
              <a:t>.</a:t>
            </a:r>
          </a:p>
          <a:p>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درصورتیکه خودرو دارای قطعه تعویضی باشد، مراجعه‌کننده موظف است داغی قطعه را تحویل اداره خسارت بیمه‌نامه‌های ثالث نماید</a:t>
            </a:r>
            <a:r>
              <a:rPr lang="en-US" sz="2100" dirty="0">
                <a:solidFill>
                  <a:srgbClr val="000000"/>
                </a:solidFill>
                <a:latin typeface="B Nazanin" panose="00000400000000000000" pitchFamily="2" charset="-78"/>
                <a:cs typeface="B Nazanin" panose="00000400000000000000" pitchFamily="2" charset="-78"/>
              </a:rPr>
              <a:t>.</a:t>
            </a:r>
            <a:br>
              <a:rPr lang="en-US" sz="2100" dirty="0">
                <a:solidFill>
                  <a:srgbClr val="000000"/>
                </a:solidFill>
                <a:latin typeface="B Nazanin" panose="00000400000000000000" pitchFamily="2" charset="-78"/>
                <a:cs typeface="B Nazanin" panose="00000400000000000000" pitchFamily="2" charset="-78"/>
              </a:rPr>
            </a:br>
            <a:r>
              <a:rPr lang="en-US" sz="2100" dirty="0">
                <a:solidFill>
                  <a:srgbClr val="000000"/>
                </a:solidFill>
                <a:latin typeface="B Nazanin" panose="00000400000000000000" pitchFamily="2" charset="-78"/>
                <a:cs typeface="B Nazanin" panose="00000400000000000000" pitchFamily="2" charset="-78"/>
              </a:rPr>
              <a:t>     </a:t>
            </a:r>
            <a:r>
              <a:rPr lang="fa-IR" sz="2100" dirty="0">
                <a:solidFill>
                  <a:srgbClr val="000000"/>
                </a:solidFill>
                <a:latin typeface="B Nazanin" panose="00000400000000000000" pitchFamily="2" charset="-78"/>
                <a:cs typeface="B Nazanin" panose="00000400000000000000" pitchFamily="2" charset="-78"/>
              </a:rPr>
              <a:t>پس از درج اطلاعات حواله برروی برگ اعلام خسارت مالی شخص ثالث، مراجعه‌کننده قسمت پایینی برگ اعلام خسارت مالی شخص ثالث را مبنی بر گواهی دریافت حواله امضا می‌نماید</a:t>
            </a:r>
            <a:r>
              <a:rPr lang="en-US" sz="2100" dirty="0">
                <a:solidFill>
                  <a:srgbClr val="000000"/>
                </a:solidFill>
                <a:latin typeface="B Nazanin" panose="00000400000000000000" pitchFamily="2" charset="-78"/>
                <a:cs typeface="B Nazanin" panose="00000400000000000000" pitchFamily="2" charset="-78"/>
              </a:rPr>
              <a:t>.</a:t>
            </a:r>
            <a:br>
              <a:rPr lang="en-US" sz="2100" dirty="0">
                <a:solidFill>
                  <a:srgbClr val="000000"/>
                </a:solidFill>
                <a:latin typeface="B Nazanin" panose="00000400000000000000" pitchFamily="2" charset="-78"/>
                <a:cs typeface="B Nazanin" panose="00000400000000000000" pitchFamily="2" charset="-78"/>
              </a:rPr>
            </a:br>
            <a:r>
              <a:rPr lang="fa-IR" sz="2100" dirty="0">
                <a:solidFill>
                  <a:srgbClr val="000000"/>
                </a:solidFill>
                <a:latin typeface="B Nazanin" panose="00000400000000000000" pitchFamily="2" charset="-78"/>
                <a:cs typeface="B Nazanin" panose="00000400000000000000" pitchFamily="2" charset="-78"/>
              </a:rPr>
              <a:t>مراجعه‌کننده، حواله خسارت را به بانک برده و مبلغ خسارت را دریافت می‌نماید</a:t>
            </a:r>
            <a:r>
              <a:rPr lang="en-US" dirty="0"/>
              <a:t>.</a:t>
            </a:r>
            <a:endParaRPr lang="fa-IR" dirty="0"/>
          </a:p>
        </p:txBody>
      </p:sp>
    </p:spTree>
    <p:extLst>
      <p:ext uri="{BB962C8B-B14F-4D97-AF65-F5344CB8AC3E}">
        <p14:creationId xmlns:p14="http://schemas.microsoft.com/office/powerpoint/2010/main" val="34556863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0487" y="216131"/>
            <a:ext cx="10050088" cy="6334298"/>
          </a:xfrm>
        </p:spPr>
        <p:txBody>
          <a:bodyPr>
            <a:normAutofit/>
          </a:bodyPr>
          <a:lstStyle/>
          <a:p>
            <a:pPr marL="0" indent="0">
              <a:buNone/>
            </a:pPr>
            <a:r>
              <a:rPr lang="fa-IR" b="1" dirty="0">
                <a:solidFill>
                  <a:srgbClr val="000000"/>
                </a:solidFill>
                <a:latin typeface="B Nazanin" panose="00000400000000000000" pitchFamily="2" charset="-78"/>
                <a:ea typeface="+mj-ea"/>
                <a:cs typeface="B Nazanin" panose="00000400000000000000" pitchFamily="2" charset="-78"/>
              </a:rPr>
              <a:t>خسارت بدون کروکی بیمه شخص ثالث</a:t>
            </a:r>
          </a:p>
          <a:p>
            <a:pPr marL="0" indent="0">
              <a:buNone/>
            </a:pPr>
            <a:r>
              <a:rPr lang="en-US" dirty="0">
                <a:solidFill>
                  <a:srgbClr val="000000"/>
                </a:solidFill>
                <a:latin typeface="B Nazanin" panose="00000400000000000000" pitchFamily="2" charset="-78"/>
                <a:ea typeface="+mj-ea"/>
                <a:cs typeface="B Nazanin" panose="00000400000000000000" pitchFamily="2" charset="-78"/>
              </a:rPr>
              <a:t>     </a:t>
            </a:r>
            <a:r>
              <a:rPr lang="fa-IR" dirty="0">
                <a:solidFill>
                  <a:srgbClr val="000000"/>
                </a:solidFill>
                <a:latin typeface="B Nazanin" panose="00000400000000000000" pitchFamily="2" charset="-78"/>
                <a:ea typeface="+mj-ea"/>
                <a:cs typeface="B Nazanin" panose="00000400000000000000" pitchFamily="2" charset="-78"/>
              </a:rPr>
              <a:t>در تصادفات زیر کروکی برای پرداخت خسارت لازم نمی‌باشد</a:t>
            </a:r>
            <a:r>
              <a:rPr lang="en-US" dirty="0">
                <a:solidFill>
                  <a:srgbClr val="000000"/>
                </a:solidFill>
                <a:latin typeface="B Nazanin" panose="00000400000000000000" pitchFamily="2" charset="-78"/>
                <a:ea typeface="+mj-ea"/>
                <a:cs typeface="B Nazanin" panose="00000400000000000000" pitchFamily="2" charset="-78"/>
              </a:rPr>
              <a:t>:</a:t>
            </a:r>
          </a:p>
          <a:p>
            <a:pPr marL="0" indent="0">
              <a:buNone/>
            </a:pPr>
            <a:r>
              <a:rPr lang="en-US" dirty="0">
                <a:solidFill>
                  <a:srgbClr val="000000"/>
                </a:solidFill>
                <a:latin typeface="B Nazanin" panose="00000400000000000000" pitchFamily="2" charset="-78"/>
                <a:ea typeface="+mj-ea"/>
                <a:cs typeface="B Nazanin" panose="00000400000000000000" pitchFamily="2" charset="-78"/>
              </a:rPr>
              <a:t/>
            </a:r>
            <a:br>
              <a:rPr lang="en-US" dirty="0">
                <a:solidFill>
                  <a:srgbClr val="000000"/>
                </a:solidFill>
                <a:latin typeface="B Nazanin" panose="00000400000000000000" pitchFamily="2" charset="-78"/>
                <a:ea typeface="+mj-ea"/>
                <a:cs typeface="B Nazanin" panose="00000400000000000000" pitchFamily="2" charset="-78"/>
              </a:rPr>
            </a:br>
            <a:r>
              <a:rPr lang="en-US" dirty="0">
                <a:solidFill>
                  <a:srgbClr val="000000"/>
                </a:solidFill>
                <a:latin typeface="B Nazanin" panose="00000400000000000000" pitchFamily="2" charset="-78"/>
                <a:ea typeface="+mj-ea"/>
                <a:cs typeface="B Nazanin" panose="00000400000000000000" pitchFamily="2" charset="-78"/>
              </a:rPr>
              <a:t> (1     </a:t>
            </a:r>
            <a:r>
              <a:rPr lang="fa-IR" dirty="0">
                <a:solidFill>
                  <a:srgbClr val="000000"/>
                </a:solidFill>
                <a:latin typeface="B Nazanin" panose="00000400000000000000" pitchFamily="2" charset="-78"/>
                <a:ea typeface="+mj-ea"/>
                <a:cs typeface="B Nazanin" panose="00000400000000000000" pitchFamily="2" charset="-78"/>
              </a:rPr>
              <a:t>حادثه رانندگی منجر به خسارت بدنی نشده باشد</a:t>
            </a:r>
            <a:r>
              <a:rPr lang="en-US" dirty="0">
                <a:solidFill>
                  <a:srgbClr val="000000"/>
                </a:solidFill>
                <a:latin typeface="B Nazanin" panose="00000400000000000000" pitchFamily="2" charset="-78"/>
                <a:ea typeface="+mj-ea"/>
                <a:cs typeface="B Nazanin" panose="00000400000000000000" pitchFamily="2" charset="-78"/>
              </a:rPr>
              <a:t>.</a:t>
            </a:r>
            <a:br>
              <a:rPr lang="en-US" dirty="0">
                <a:solidFill>
                  <a:srgbClr val="000000"/>
                </a:solidFill>
                <a:latin typeface="B Nazanin" panose="00000400000000000000" pitchFamily="2" charset="-78"/>
                <a:ea typeface="+mj-ea"/>
                <a:cs typeface="B Nazanin" panose="00000400000000000000" pitchFamily="2" charset="-78"/>
              </a:rPr>
            </a:br>
            <a:r>
              <a:rPr lang="en-US" dirty="0">
                <a:solidFill>
                  <a:srgbClr val="000000"/>
                </a:solidFill>
                <a:latin typeface="B Nazanin" panose="00000400000000000000" pitchFamily="2" charset="-78"/>
                <a:ea typeface="+mj-ea"/>
                <a:cs typeface="B Nazanin" panose="00000400000000000000" pitchFamily="2" charset="-78"/>
              </a:rPr>
              <a:t>(2     </a:t>
            </a:r>
            <a:r>
              <a:rPr lang="fa-IR" dirty="0">
                <a:solidFill>
                  <a:srgbClr val="000000"/>
                </a:solidFill>
                <a:latin typeface="B Nazanin" panose="00000400000000000000" pitchFamily="2" charset="-78"/>
                <a:ea typeface="+mj-ea"/>
                <a:cs typeface="B Nazanin" panose="00000400000000000000" pitchFamily="2" charset="-78"/>
              </a:rPr>
              <a:t> بین طرفین حادثه اختلافی وجود نداشته باشد</a:t>
            </a:r>
            <a:r>
              <a:rPr lang="en-US" dirty="0">
                <a:solidFill>
                  <a:srgbClr val="000000"/>
                </a:solidFill>
                <a:latin typeface="B Nazanin" panose="00000400000000000000" pitchFamily="2" charset="-78"/>
                <a:ea typeface="+mj-ea"/>
                <a:cs typeface="B Nazanin" panose="00000400000000000000" pitchFamily="2" charset="-78"/>
              </a:rPr>
              <a:t>.</a:t>
            </a:r>
            <a:br>
              <a:rPr lang="en-US" dirty="0">
                <a:solidFill>
                  <a:srgbClr val="000000"/>
                </a:solidFill>
                <a:latin typeface="B Nazanin" panose="00000400000000000000" pitchFamily="2" charset="-78"/>
                <a:ea typeface="+mj-ea"/>
                <a:cs typeface="B Nazanin" panose="00000400000000000000" pitchFamily="2" charset="-78"/>
              </a:rPr>
            </a:br>
            <a:r>
              <a:rPr lang="en-US" dirty="0">
                <a:solidFill>
                  <a:srgbClr val="000000"/>
                </a:solidFill>
                <a:latin typeface="B Nazanin" panose="00000400000000000000" pitchFamily="2" charset="-78"/>
                <a:ea typeface="+mj-ea"/>
                <a:cs typeface="B Nazanin" panose="00000400000000000000" pitchFamily="2" charset="-78"/>
              </a:rPr>
              <a:t> (3     </a:t>
            </a:r>
            <a:r>
              <a:rPr lang="fa-IR" dirty="0">
                <a:solidFill>
                  <a:srgbClr val="000000"/>
                </a:solidFill>
                <a:latin typeface="B Nazanin" panose="00000400000000000000" pitchFamily="2" charset="-78"/>
                <a:ea typeface="+mj-ea"/>
                <a:cs typeface="B Nazanin" panose="00000400000000000000" pitchFamily="2" charset="-78"/>
              </a:rPr>
              <a:t>میزان خسارت زیر تعهد مالی پایه باشد.</a:t>
            </a:r>
          </a:p>
        </p:txBody>
      </p:sp>
    </p:spTree>
    <p:extLst>
      <p:ext uri="{BB962C8B-B14F-4D97-AF65-F5344CB8AC3E}">
        <p14:creationId xmlns:p14="http://schemas.microsoft.com/office/powerpoint/2010/main" val="4080066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0487" y="224443"/>
            <a:ext cx="10083338" cy="6367549"/>
          </a:xfrm>
        </p:spPr>
        <p:txBody>
          <a:bodyPr>
            <a:normAutofit/>
          </a:bodyPr>
          <a:lstStyle/>
          <a:p>
            <a:pPr marL="0" indent="0">
              <a:buNone/>
            </a:pPr>
            <a:r>
              <a:rPr lang="fa-IR" sz="2000" b="1" dirty="0">
                <a:solidFill>
                  <a:srgbClr val="000000"/>
                </a:solidFill>
                <a:latin typeface="B Nazanin" panose="00000400000000000000" pitchFamily="2" charset="-78"/>
                <a:cs typeface="B Nazanin" panose="00000400000000000000" pitchFamily="2" charset="-78"/>
              </a:rPr>
              <a:t>خسارت با کروکی بیمه نامه شخص </a:t>
            </a:r>
            <a:r>
              <a:rPr lang="fa-IR" sz="2000" b="1" dirty="0" smtClean="0">
                <a:solidFill>
                  <a:srgbClr val="000000"/>
                </a:solidFill>
                <a:latin typeface="B Nazanin" panose="00000400000000000000" pitchFamily="2" charset="-78"/>
                <a:cs typeface="B Nazanin" panose="00000400000000000000" pitchFamily="2" charset="-78"/>
              </a:rPr>
              <a:t>ثالث</a:t>
            </a:r>
            <a:endParaRPr lang="en-US" sz="2000" b="1" dirty="0" smtClean="0">
              <a:solidFill>
                <a:srgbClr val="000000"/>
              </a:solidFill>
              <a:latin typeface="B Nazanin" panose="00000400000000000000" pitchFamily="2" charset="-78"/>
              <a:cs typeface="B Nazanin" panose="00000400000000000000" pitchFamily="2" charset="-78"/>
            </a:endParaRPr>
          </a:p>
          <a:p>
            <a:pPr marL="0" indent="0">
              <a:buNone/>
            </a:pP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fa-IR" sz="1600" b="1" dirty="0">
                <a:solidFill>
                  <a:srgbClr val="000000"/>
                </a:solidFill>
                <a:latin typeface="B Nazanin" panose="00000400000000000000" pitchFamily="2" charset="-78"/>
                <a:cs typeface="B Nazanin" panose="00000400000000000000" pitchFamily="2" charset="-78"/>
              </a:rPr>
              <a:t>اگر تصادف </a:t>
            </a:r>
            <a:r>
              <a:rPr lang="fa-IR" sz="1600" b="1" dirty="0" smtClean="0">
                <a:solidFill>
                  <a:srgbClr val="000000"/>
                </a:solidFill>
                <a:latin typeface="B Nazanin" panose="00000400000000000000" pitchFamily="2" charset="-78"/>
                <a:cs typeface="B Nazanin" panose="00000400000000000000" pitchFamily="2" charset="-78"/>
              </a:rPr>
              <a:t>یکی </a:t>
            </a:r>
            <a:r>
              <a:rPr lang="fa-IR" sz="1600" b="1" dirty="0">
                <a:solidFill>
                  <a:srgbClr val="000000"/>
                </a:solidFill>
                <a:latin typeface="B Nazanin" panose="00000400000000000000" pitchFamily="2" charset="-78"/>
                <a:cs typeface="B Nazanin" panose="00000400000000000000" pitchFamily="2" charset="-78"/>
              </a:rPr>
              <a:t>از شرایط زیر را داشته باشد برای پرداخت خسارت حتما باید کروکی </a:t>
            </a:r>
            <a:r>
              <a:rPr lang="fa-IR" sz="1600" b="1" dirty="0" smtClean="0">
                <a:solidFill>
                  <a:srgbClr val="000000"/>
                </a:solidFill>
                <a:latin typeface="B Nazanin" panose="00000400000000000000" pitchFamily="2" charset="-78"/>
                <a:cs typeface="B Nazanin" panose="00000400000000000000" pitchFamily="2" charset="-78"/>
              </a:rPr>
              <a:t>وجود داشته باشد:</a:t>
            </a:r>
          </a:p>
          <a:p>
            <a:pPr marL="0" indent="0">
              <a:buNone/>
            </a:pP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a:solidFill>
                  <a:srgbClr val="000000"/>
                </a:solidFill>
                <a:latin typeface="B Nazanin" panose="00000400000000000000" pitchFamily="2" charset="-78"/>
                <a:cs typeface="B Nazanin" panose="00000400000000000000" pitchFamily="2" charset="-78"/>
              </a:rPr>
              <a:t> </a:t>
            </a:r>
            <a:r>
              <a:rPr lang="en-US" sz="1600" dirty="0" smtClean="0">
                <a:solidFill>
                  <a:srgbClr val="000000"/>
                </a:solidFill>
                <a:latin typeface="B Nazanin" panose="00000400000000000000" pitchFamily="2" charset="-78"/>
                <a:cs typeface="B Nazanin" panose="00000400000000000000" pitchFamily="2" charset="-78"/>
              </a:rPr>
              <a:t>(1</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یکی از خودروهای طرفین تصادف ،خودروی نظامی باشد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(2</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تصادف بین چند وسیله نقلیه (سه وسیله نقلیه و یا بیشتر از سه وسیله نقلیه )اتفاق افتاده باشد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(3</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یکی از خودروهای طرفین حادثه خودروی سنگین (کامیون ، اتوبوس ، مینی بوس) ۷ تن به بالا باشد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(4</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علت تصادف حرکت با دنده عقب باشد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(5</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یکی از طرفین حادثه و تصادف فاقد بیمه نامه شخص ثالث باشد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(6</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یکی از طرفین تصادف فاقد گواهینامه رانندگی باشد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(7</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یکی از طرفین تصادف ساکن محل بروز حادثه نبوده و مسافر و یا میهمان آن استان که در این صورت بستگی به خود مسافر دارد که کروکی بخواهد یا </a:t>
            </a:r>
            <a:r>
              <a:rPr lang="fa-IR" sz="1600" dirty="0" smtClean="0">
                <a:solidFill>
                  <a:srgbClr val="000000"/>
                </a:solidFill>
                <a:latin typeface="B Nazanin" panose="00000400000000000000" pitchFamily="2" charset="-78"/>
                <a:cs typeface="B Nazanin" panose="00000400000000000000" pitchFamily="2" charset="-78"/>
              </a:rPr>
              <a:t>                              خیر</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(8</a:t>
            </a:r>
            <a:r>
              <a:rPr lang="en-US" sz="1600" dirty="0">
                <a:solidFill>
                  <a:srgbClr val="000000"/>
                </a:solidFill>
                <a:latin typeface="B Nazanin" panose="00000400000000000000" pitchFamily="2" charset="-78"/>
                <a:cs typeface="B Nazanin" panose="00000400000000000000" pitchFamily="2" charset="-78"/>
              </a:rPr>
              <a:t>   </a:t>
            </a:r>
            <a:r>
              <a:rPr lang="fa-IR" sz="1600" dirty="0" smtClean="0">
                <a:solidFill>
                  <a:srgbClr val="000000"/>
                </a:solidFill>
                <a:latin typeface="B Nazanin" panose="00000400000000000000" pitchFamily="2" charset="-78"/>
                <a:cs typeface="B Nazanin" panose="00000400000000000000" pitchFamily="2" charset="-78"/>
              </a:rPr>
              <a:t>هرگاه </a:t>
            </a:r>
            <a:r>
              <a:rPr lang="fa-IR" sz="1600" dirty="0">
                <a:solidFill>
                  <a:srgbClr val="000000"/>
                </a:solidFill>
                <a:latin typeface="B Nazanin" panose="00000400000000000000" pitchFamily="2" charset="-78"/>
                <a:cs typeface="B Nazanin" panose="00000400000000000000" pitchFamily="2" charset="-78"/>
              </a:rPr>
              <a:t>میزان خسارت وارده بیش از میزان تعهد بیمه نامه مقصر باشد بایستی کروکی غیر سازشی درخواست گردد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(9</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علت تصادف عبور از چراغ قرمز باشد (بررسی حق تقدم عبور)</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(10</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تصادف با شی ثابت مانند تیر چراغ برق، جدول ، گارد ریل و… باشد که نیاز به تصویر وضعیت برخورد وجود دارد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(11</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تصادف بصورت جلو به جلو (اصطلاحاً شاخ به شاخ ) باشد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(12</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یکی از طرفین حادثه موتور سیکلت باشد یا یدک طرف موتور سیکلت باشد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(13</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مابین تاریخ صدور یک بیمه نامه تاخیر زمانی باشد یعنی پیوسته نباشد یا حادثه در خلال ۲۰ روزه اول بعد از صدور بیمه نامه اتفاق بیفتد </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(14</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هرگاه یکی از خود طرفین یا سرنشینان مجروح و فوت شوند یعنی خسارت جرحی داشته باشد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(15</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چنانچه وسیله نقلیه مقصر دارای بیمه نامه بدنه باشد و یا بخواهد برای بار دوم از بیمه نامه بدنه استفاده کند</a:t>
            </a:r>
            <a:r>
              <a:rPr lang="en-US" sz="1600" dirty="0">
                <a:solidFill>
                  <a:srgbClr val="000000"/>
                </a:solidFill>
                <a:latin typeface="B Nazanin" panose="00000400000000000000" pitchFamily="2" charset="-78"/>
                <a:cs typeface="B Nazanin" panose="00000400000000000000" pitchFamily="2" charset="-78"/>
              </a:rPr>
              <a:t/>
            </a:r>
            <a:br>
              <a:rPr lang="en-US" sz="1600" dirty="0">
                <a:solidFill>
                  <a:srgbClr val="000000"/>
                </a:solidFill>
                <a:latin typeface="B Nazanin" panose="00000400000000000000" pitchFamily="2" charset="-78"/>
                <a:cs typeface="B Nazanin" panose="00000400000000000000" pitchFamily="2" charset="-78"/>
              </a:rPr>
            </a:br>
            <a:r>
              <a:rPr lang="en-US" sz="1600" dirty="0" smtClean="0">
                <a:solidFill>
                  <a:srgbClr val="000000"/>
                </a:solidFill>
                <a:latin typeface="B Nazanin" panose="00000400000000000000" pitchFamily="2" charset="-78"/>
                <a:cs typeface="B Nazanin" panose="00000400000000000000" pitchFamily="2" charset="-78"/>
              </a:rPr>
              <a:t> (16</a:t>
            </a:r>
            <a:r>
              <a:rPr lang="en-US" sz="1600" dirty="0">
                <a:solidFill>
                  <a:srgbClr val="000000"/>
                </a:solidFill>
                <a:latin typeface="B Nazanin" panose="00000400000000000000" pitchFamily="2" charset="-78"/>
                <a:cs typeface="B Nazanin" panose="00000400000000000000" pitchFamily="2" charset="-78"/>
              </a:rPr>
              <a:t>    </a:t>
            </a:r>
            <a:r>
              <a:rPr lang="fa-IR" sz="1600" dirty="0">
                <a:solidFill>
                  <a:srgbClr val="000000"/>
                </a:solidFill>
                <a:latin typeface="B Nazanin" panose="00000400000000000000" pitchFamily="2" charset="-78"/>
                <a:cs typeface="B Nazanin" panose="00000400000000000000" pitchFamily="2" charset="-78"/>
              </a:rPr>
              <a:t>چنانچه یکی از طرفین به نظر کارشناس اعتراض داشته باشد کروکی غیر سازشی ترسیم می‌گردد</a:t>
            </a:r>
          </a:p>
        </p:txBody>
      </p:sp>
    </p:spTree>
    <p:extLst>
      <p:ext uri="{BB962C8B-B14F-4D97-AF65-F5344CB8AC3E}">
        <p14:creationId xmlns:p14="http://schemas.microsoft.com/office/powerpoint/2010/main" val="10043732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6833" y="242595"/>
            <a:ext cx="10245012" cy="6382139"/>
          </a:xfrm>
        </p:spPr>
        <p:txBody>
          <a:bodyPr/>
          <a:lstStyle/>
          <a:p>
            <a:pPr marL="0" indent="0">
              <a:buNone/>
            </a:pPr>
            <a:r>
              <a:rPr lang="fa-IR" b="1" dirty="0">
                <a:cs typeface="B Nazanin" panose="00000400000000000000" pitchFamily="2" charset="-78"/>
              </a:rPr>
              <a:t>عوامل موثر در حق بیمه بیمه نامه شخص ثالث :</a:t>
            </a:r>
            <a:r>
              <a:rPr lang="fa-IR" dirty="0">
                <a:cs typeface="B Nazanin" panose="00000400000000000000" pitchFamily="2" charset="-78"/>
              </a:rPr>
              <a:t/>
            </a:r>
            <a:br>
              <a:rPr lang="fa-IR" dirty="0">
                <a:cs typeface="B Nazanin" panose="00000400000000000000" pitchFamily="2" charset="-78"/>
              </a:rPr>
            </a:br>
            <a:endParaRPr lang="fa-IR" dirty="0">
              <a:cs typeface="B Nazanin" panose="00000400000000000000" pitchFamily="2" charset="-78"/>
            </a:endParaRPr>
          </a:p>
          <a:p>
            <a:pPr marL="0" indent="0">
              <a:buNone/>
            </a:pPr>
            <a:r>
              <a:rPr lang="fa-IR" dirty="0">
                <a:cs typeface="B Nazanin" panose="00000400000000000000" pitchFamily="2" charset="-78"/>
              </a:rPr>
              <a:t>میزان تعهد مالی مندرج در بیمه نامه های شخص ثالث</a:t>
            </a:r>
            <a:br>
              <a:rPr lang="fa-IR" dirty="0">
                <a:cs typeface="B Nazanin" panose="00000400000000000000" pitchFamily="2" charset="-78"/>
              </a:rPr>
            </a:br>
            <a:r>
              <a:rPr lang="fa-IR" dirty="0">
                <a:cs typeface="B Nazanin" panose="00000400000000000000" pitchFamily="2" charset="-78"/>
              </a:rPr>
              <a:t>سنوات عدم خسارت روی بیمه نامه شخص ثالث</a:t>
            </a:r>
            <a:br>
              <a:rPr lang="fa-IR" dirty="0">
                <a:cs typeface="B Nazanin" panose="00000400000000000000" pitchFamily="2" charset="-78"/>
              </a:rPr>
            </a:br>
            <a:r>
              <a:rPr lang="fa-IR" dirty="0">
                <a:cs typeface="B Nazanin" panose="00000400000000000000" pitchFamily="2" charset="-78"/>
              </a:rPr>
              <a:t>تعداد خسارت های جانی و مالی</a:t>
            </a:r>
            <a:br>
              <a:rPr lang="fa-IR" dirty="0">
                <a:cs typeface="B Nazanin" panose="00000400000000000000" pitchFamily="2" charset="-78"/>
              </a:rPr>
            </a:br>
            <a:r>
              <a:rPr lang="fa-IR" dirty="0">
                <a:cs typeface="B Nazanin" panose="00000400000000000000" pitchFamily="2" charset="-78"/>
              </a:rPr>
              <a:t>نوع خودرو </a:t>
            </a:r>
            <a:br>
              <a:rPr lang="fa-IR" dirty="0">
                <a:cs typeface="B Nazanin" panose="00000400000000000000" pitchFamily="2" charset="-78"/>
              </a:rPr>
            </a:br>
            <a:r>
              <a:rPr lang="fa-IR" dirty="0">
                <a:cs typeface="B Nazanin" panose="00000400000000000000" pitchFamily="2" charset="-78"/>
              </a:rPr>
              <a:t>سال ساخت</a:t>
            </a:r>
            <a:br>
              <a:rPr lang="fa-IR" dirty="0">
                <a:cs typeface="B Nazanin" panose="00000400000000000000" pitchFamily="2" charset="-78"/>
              </a:rPr>
            </a:br>
            <a:r>
              <a:rPr lang="fa-IR" dirty="0">
                <a:cs typeface="B Nazanin" panose="00000400000000000000" pitchFamily="2" charset="-78"/>
              </a:rPr>
              <a:t>تعداد سیلندر</a:t>
            </a:r>
            <a:br>
              <a:rPr lang="fa-IR" dirty="0">
                <a:cs typeface="B Nazanin" panose="00000400000000000000" pitchFamily="2" charset="-78"/>
              </a:rPr>
            </a:br>
            <a:r>
              <a:rPr lang="fa-IR" dirty="0">
                <a:cs typeface="B Nazanin" panose="00000400000000000000" pitchFamily="2" charset="-78"/>
              </a:rPr>
              <a:t>نوع کاربری خودرو</a:t>
            </a:r>
            <a:br>
              <a:rPr lang="fa-IR" dirty="0">
                <a:cs typeface="B Nazanin" panose="00000400000000000000" pitchFamily="2" charset="-78"/>
              </a:rPr>
            </a:br>
            <a:r>
              <a:rPr lang="fa-IR" dirty="0">
                <a:cs typeface="B Nazanin" panose="00000400000000000000" pitchFamily="2" charset="-78"/>
              </a:rPr>
              <a:t>تاریخ انقضا بیمه نامه شخص ثالث </a:t>
            </a:r>
          </a:p>
          <a:p>
            <a:pPr marL="0" indent="0">
              <a:buNone/>
            </a:pPr>
            <a:endParaRPr lang="fa-IR" dirty="0"/>
          </a:p>
        </p:txBody>
      </p:sp>
    </p:spTree>
    <p:extLst>
      <p:ext uri="{BB962C8B-B14F-4D97-AF65-F5344CB8AC3E}">
        <p14:creationId xmlns:p14="http://schemas.microsoft.com/office/powerpoint/2010/main" val="18376562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5725" y="207963"/>
            <a:ext cx="4684551" cy="6450012"/>
          </a:xfrm>
        </p:spPr>
      </p:pic>
    </p:spTree>
    <p:extLst>
      <p:ext uri="{BB962C8B-B14F-4D97-AF65-F5344CB8AC3E}">
        <p14:creationId xmlns:p14="http://schemas.microsoft.com/office/powerpoint/2010/main" val="116697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8E50-FDA8-4477-AF59-08BFDB0A5EE0}"/>
              </a:ext>
            </a:extLst>
          </p:cNvPr>
          <p:cNvSpPr>
            <a:spLocks noGrp="1"/>
          </p:cNvSpPr>
          <p:nvPr>
            <p:ph type="title"/>
          </p:nvPr>
        </p:nvSpPr>
        <p:spPr>
          <a:xfrm>
            <a:off x="2592925" y="624110"/>
            <a:ext cx="8911687" cy="760937"/>
          </a:xfrm>
        </p:spPr>
        <p:txBody>
          <a:bodyPr>
            <a:normAutofit fontScale="90000"/>
          </a:bodyPr>
          <a:lstStyle/>
          <a:p>
            <a:pPr algn="ctr"/>
            <a:r>
              <a:rPr lang="fa-IR" dirty="0">
                <a:cs typeface="B Nazanin" panose="00000400000000000000" pitchFamily="2" charset="-78"/>
              </a:rPr>
              <a:t>مواد بیمه نامه شخص ثالث</a:t>
            </a:r>
            <a:r>
              <a:rPr lang="fa-IR" dirty="0"/>
              <a:t/>
            </a:r>
            <a:br>
              <a:rPr lang="fa-IR" dirty="0"/>
            </a:br>
            <a:endParaRPr lang="en-US" dirty="0"/>
          </a:p>
        </p:txBody>
      </p:sp>
      <p:sp>
        <p:nvSpPr>
          <p:cNvPr id="3" name="Content Placeholder 2">
            <a:extLst>
              <a:ext uri="{FF2B5EF4-FFF2-40B4-BE49-F238E27FC236}">
                <a16:creationId xmlns:a16="http://schemas.microsoft.com/office/drawing/2014/main" id="{97CBCED9-71CB-4954-A1F1-D71846C6984E}"/>
              </a:ext>
            </a:extLst>
          </p:cNvPr>
          <p:cNvSpPr>
            <a:spLocks noGrp="1"/>
          </p:cNvSpPr>
          <p:nvPr>
            <p:ph idx="1"/>
          </p:nvPr>
        </p:nvSpPr>
        <p:spPr>
          <a:xfrm>
            <a:off x="2589212" y="1385047"/>
            <a:ext cx="8915400" cy="4526175"/>
          </a:xfrm>
        </p:spPr>
        <p:txBody>
          <a:bodyPr/>
          <a:lstStyle/>
          <a:p>
            <a:pPr marL="0" indent="0">
              <a:buNone/>
            </a:pPr>
            <a:r>
              <a:rPr lang="fa-IR" sz="2400" b="0" i="0" u="none" strike="noStrike" dirty="0" smtClean="0">
                <a:solidFill>
                  <a:srgbClr val="000000"/>
                </a:solidFill>
                <a:effectLst/>
                <a:latin typeface="B Nazanin" panose="00000400000000000000" pitchFamily="2" charset="-78"/>
                <a:cs typeface="B Nazanin" panose="00000400000000000000" pitchFamily="2" charset="-78"/>
              </a:rPr>
              <a:t>ماده 1)</a:t>
            </a:r>
            <a:endParaRPr lang="fa-IR" sz="2400" b="0" i="0" u="none" strike="noStrike" dirty="0">
              <a:solidFill>
                <a:srgbClr val="000000"/>
              </a:solidFill>
              <a:effectLst/>
              <a:latin typeface="B Nazanin" panose="00000400000000000000" pitchFamily="2" charset="-78"/>
              <a:cs typeface="B Nazanin" panose="00000400000000000000" pitchFamily="2" charset="-78"/>
            </a:endParaRPr>
          </a:p>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اصطلاحات به کار برده در قانون بیمه شخص ثالث </a:t>
            </a:r>
            <a:endParaRPr lang="en-US" sz="1800" b="0" i="0" u="none" strike="noStrike" dirty="0">
              <a:solidFill>
                <a:srgbClr val="000000"/>
              </a:solidFill>
              <a:effectLst/>
              <a:latin typeface="B Nazanin" panose="00000400000000000000" pitchFamily="2" charset="-78"/>
              <a:cs typeface="B Nazanin" panose="00000400000000000000" pitchFamily="2" charset="-78"/>
            </a:endParaRPr>
          </a:p>
          <a:p>
            <a:pPr marL="0" indent="0">
              <a:buNone/>
            </a:pPr>
            <a:r>
              <a:rPr lang="fa-IR" sz="1800" b="0" i="0" u="none" strike="noStrike" dirty="0">
                <a:solidFill>
                  <a:srgbClr val="000000"/>
                </a:solidFill>
                <a:effectLst/>
                <a:latin typeface="B Nazanin" panose="00000400000000000000" pitchFamily="2" charset="-78"/>
                <a:cs typeface="B Nazanin" panose="00000400000000000000" pitchFamily="2" charset="-78"/>
              </a:rPr>
              <a:t>الف- خسارت بدنی :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هر نوع </a:t>
            </a:r>
            <a:r>
              <a:rPr lang="fa-IR" sz="1800" b="0" i="0" u="none" strike="noStrike" dirty="0">
                <a:solidFill>
                  <a:srgbClr val="000000"/>
                </a:solidFill>
                <a:effectLst/>
                <a:latin typeface="B Nazanin" panose="00000400000000000000" pitchFamily="2" charset="-78"/>
                <a:cs typeface="B Nazanin" panose="00000400000000000000" pitchFamily="2" charset="-78"/>
              </a:rPr>
              <a:t>دیه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یا ارش </a:t>
            </a:r>
            <a:r>
              <a:rPr lang="fa-IR" sz="1800" b="0" i="0" u="none" strike="noStrike" dirty="0">
                <a:solidFill>
                  <a:srgbClr val="000000"/>
                </a:solidFill>
                <a:effectLst/>
                <a:latin typeface="B Nazanin" panose="00000400000000000000" pitchFamily="2" charset="-78"/>
                <a:cs typeface="B Nazanin" panose="00000400000000000000" pitchFamily="2" charset="-78"/>
              </a:rPr>
              <a:t>ناشی از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هرنوع </a:t>
            </a:r>
            <a:r>
              <a:rPr lang="fa-IR" sz="1800" b="0" i="0" u="none" strike="noStrike" dirty="0">
                <a:solidFill>
                  <a:srgbClr val="000000"/>
                </a:solidFill>
                <a:effectLst/>
                <a:latin typeface="B Nazanin" panose="00000400000000000000" pitchFamily="2" charset="-78"/>
                <a:cs typeface="B Nazanin" panose="00000400000000000000" pitchFamily="2" charset="-78"/>
              </a:rPr>
              <a:t>صدمه به بدن مانند شکستگی ، نقص و از کار افتادگی عضو اعم از جزیی یا کلی ، موقت یا دائم ، دیه فوت و هزینه معالجه زیان دیده</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ب- خسارت مالی :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زیان هایی که </a:t>
            </a:r>
            <a:r>
              <a:rPr lang="fa-IR" sz="1800" b="0" i="0" u="none" strike="noStrike" dirty="0">
                <a:solidFill>
                  <a:srgbClr val="000000"/>
                </a:solidFill>
                <a:effectLst/>
                <a:latin typeface="B Nazanin" panose="00000400000000000000" pitchFamily="2" charset="-78"/>
                <a:cs typeface="B Nazanin" panose="00000400000000000000" pitchFamily="2" charset="-78"/>
              </a:rPr>
              <a:t>به سبب حوادث مشمول بیمه موضوع این قانون به اموال اشخاص ثالث وارد شود.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پ- حوادث : هرگونه سانحه ناشي از وسايل نقليه و محمولات آنها از قبيل تصادم، تصادف، سقوط، واژگوني،آتش سوزي و يا انفجار يا هر نوع سانحه ناشي از وسايل نقليه بر اثر حوادث غيرمترقبه</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ت- شخص ثالث: هر شخصي است كه به سبب حوادث موضوع اين قانون دچار خسارت بدني و يا مالي شود به استثناي راننده مسبب حادثه</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ث- وسيله نقليه: وسايل نقليه موتوري زميني و ريلي شهري و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بين شهري </a:t>
            </a:r>
            <a:r>
              <a:rPr lang="fa-IR" sz="1800" b="0" i="0" u="none" strike="noStrike" dirty="0">
                <a:solidFill>
                  <a:srgbClr val="000000"/>
                </a:solidFill>
                <a:effectLst/>
                <a:latin typeface="B Nazanin" panose="00000400000000000000" pitchFamily="2" charset="-78"/>
                <a:cs typeface="B Nazanin" panose="00000400000000000000" pitchFamily="2" charset="-78"/>
              </a:rPr>
              <a:t>و واگن متصل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يا غيرمتصل </a:t>
            </a:r>
            <a:r>
              <a:rPr lang="fa-IR" sz="1800" b="0" i="0" u="none" strike="noStrike" dirty="0">
                <a:solidFill>
                  <a:srgbClr val="000000"/>
                </a:solidFill>
                <a:effectLst/>
                <a:latin typeface="B Nazanin" panose="00000400000000000000" pitchFamily="2" charset="-78"/>
                <a:cs typeface="B Nazanin" panose="00000400000000000000" pitchFamily="2" charset="-78"/>
              </a:rPr>
              <a:t>به آن و يدك و كفي (تريلر)متصل به آنها</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ج- صندوق: صندوق تأمين خسارت هاي بدني</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چ- بيمه مرکزی: بيمه مركزي جمهوري اسلامي ايران</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ح- راهنمایی و رانندگی: پليس راهنمايي و رانندگي نيروي انتظامي جمهوري اسلامي ايران</a:t>
            </a:r>
            <a:r>
              <a:rPr lang="fa-IR" dirty="0"/>
              <a:t> </a:t>
            </a:r>
            <a:endParaRPr lang="en-US" dirty="0"/>
          </a:p>
        </p:txBody>
      </p:sp>
    </p:spTree>
    <p:extLst>
      <p:ext uri="{BB962C8B-B14F-4D97-AF65-F5344CB8AC3E}">
        <p14:creationId xmlns:p14="http://schemas.microsoft.com/office/powerpoint/2010/main" val="32160386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661" y="190500"/>
            <a:ext cx="4547278" cy="6434138"/>
          </a:xfrm>
        </p:spPr>
      </p:pic>
    </p:spTree>
    <p:extLst>
      <p:ext uri="{BB962C8B-B14F-4D97-AF65-F5344CB8AC3E}">
        <p14:creationId xmlns:p14="http://schemas.microsoft.com/office/powerpoint/2010/main" val="42226334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6281" y="249238"/>
            <a:ext cx="4798038" cy="6375400"/>
          </a:xfrm>
        </p:spPr>
      </p:pic>
    </p:spTree>
    <p:extLst>
      <p:ext uri="{BB962C8B-B14F-4D97-AF65-F5344CB8AC3E}">
        <p14:creationId xmlns:p14="http://schemas.microsoft.com/office/powerpoint/2010/main" val="91279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1214" y="200025"/>
            <a:ext cx="9697385" cy="6434138"/>
          </a:xfrm>
        </p:spPr>
      </p:pic>
    </p:spTree>
    <p:extLst>
      <p:ext uri="{BB962C8B-B14F-4D97-AF65-F5344CB8AC3E}">
        <p14:creationId xmlns:p14="http://schemas.microsoft.com/office/powerpoint/2010/main" val="18207567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7382" y="241300"/>
            <a:ext cx="4279960" cy="6359525"/>
          </a:xfrm>
        </p:spPr>
      </p:pic>
    </p:spTree>
    <p:extLst>
      <p:ext uri="{BB962C8B-B14F-4D97-AF65-F5344CB8AC3E}">
        <p14:creationId xmlns:p14="http://schemas.microsoft.com/office/powerpoint/2010/main" val="29318267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1234" y="241300"/>
            <a:ext cx="4545594" cy="6400800"/>
          </a:xfrm>
        </p:spPr>
      </p:pic>
    </p:spTree>
    <p:extLst>
      <p:ext uri="{BB962C8B-B14F-4D97-AF65-F5344CB8AC3E}">
        <p14:creationId xmlns:p14="http://schemas.microsoft.com/office/powerpoint/2010/main" val="1192046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881" y="378619"/>
            <a:ext cx="8791575" cy="6124575"/>
          </a:xfrm>
        </p:spPr>
      </p:pic>
    </p:spTree>
    <p:extLst>
      <p:ext uri="{BB962C8B-B14F-4D97-AF65-F5344CB8AC3E}">
        <p14:creationId xmlns:p14="http://schemas.microsoft.com/office/powerpoint/2010/main" val="26053765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6034" y="174625"/>
            <a:ext cx="4597258" cy="6508750"/>
          </a:xfrm>
        </p:spPr>
      </p:pic>
    </p:spTree>
    <p:extLst>
      <p:ext uri="{BB962C8B-B14F-4D97-AF65-F5344CB8AC3E}">
        <p14:creationId xmlns:p14="http://schemas.microsoft.com/office/powerpoint/2010/main" val="329088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5673" y="304800"/>
            <a:ext cx="9758939" cy="6308436"/>
          </a:xfrm>
        </p:spPr>
        <p:txBody>
          <a:bodyPr/>
          <a:lstStyle/>
          <a:p>
            <a:pPr marL="0" indent="0" algn="ctr">
              <a:buNone/>
            </a:pPr>
            <a:endParaRPr lang="fa-IR" dirty="0"/>
          </a:p>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endParaRPr lang="fa-IR" dirty="0"/>
          </a:p>
          <a:p>
            <a:pPr marL="0" indent="0" algn="ctr">
              <a:buNone/>
            </a:pPr>
            <a:endParaRPr lang="fa-IR" dirty="0" smtClean="0"/>
          </a:p>
          <a:p>
            <a:pPr marL="0" indent="0" algn="ctr">
              <a:buNone/>
            </a:pPr>
            <a:endParaRPr lang="fa-IR" dirty="0"/>
          </a:p>
          <a:p>
            <a:pPr marL="0" indent="0" algn="ctr">
              <a:buNone/>
            </a:pPr>
            <a:r>
              <a:rPr lang="fa-IR" sz="4800" dirty="0" smtClean="0">
                <a:cs typeface="B Nazanin" panose="00000400000000000000" pitchFamily="2" charset="-78"/>
              </a:rPr>
              <a:t>ب – بیمه نامه های بدنه</a:t>
            </a:r>
            <a:endParaRPr lang="fa-IR" sz="4800" dirty="0">
              <a:cs typeface="B Nazanin" panose="00000400000000000000" pitchFamily="2" charset="-78"/>
            </a:endParaRPr>
          </a:p>
        </p:txBody>
      </p:sp>
    </p:spTree>
    <p:extLst>
      <p:ext uri="{BB962C8B-B14F-4D97-AF65-F5344CB8AC3E}">
        <p14:creationId xmlns:p14="http://schemas.microsoft.com/office/powerpoint/2010/main" val="15961666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989" y="249382"/>
            <a:ext cx="9983586" cy="6334298"/>
          </a:xfrm>
        </p:spPr>
        <p:txBody>
          <a:bodyPr>
            <a:normAutofit/>
          </a:bodyPr>
          <a:lstStyle/>
          <a:p>
            <a:pPr marL="0" indent="0" fontAlgn="base">
              <a:buNone/>
            </a:pPr>
            <a:endParaRPr lang="fa-IR" dirty="0" smtClean="0">
              <a:solidFill>
                <a:srgbClr val="000000"/>
              </a:solidFill>
              <a:latin typeface="B Nazanin" panose="00000400000000000000" pitchFamily="2" charset="-78"/>
              <a:ea typeface="+mj-ea"/>
              <a:cs typeface="B Nazanin" panose="00000400000000000000" pitchFamily="2" charset="-78"/>
            </a:endParaRPr>
          </a:p>
          <a:p>
            <a:pPr marL="0" indent="0" fontAlgn="base">
              <a:buNone/>
            </a:pPr>
            <a:r>
              <a:rPr lang="fa-IR" b="1" dirty="0" smtClean="0">
                <a:solidFill>
                  <a:srgbClr val="000000"/>
                </a:solidFill>
                <a:latin typeface="B Nazanin" panose="00000400000000000000" pitchFamily="2" charset="-78"/>
                <a:ea typeface="+mj-ea"/>
                <a:cs typeface="B Nazanin" panose="00000400000000000000" pitchFamily="2" charset="-78"/>
              </a:rPr>
              <a:t>ماده </a:t>
            </a:r>
            <a:r>
              <a:rPr lang="fa-IR" b="1" dirty="0">
                <a:solidFill>
                  <a:srgbClr val="000000"/>
                </a:solidFill>
                <a:latin typeface="B Nazanin" panose="00000400000000000000" pitchFamily="2" charset="-78"/>
                <a:ea typeface="+mj-ea"/>
                <a:cs typeface="B Nazanin" panose="00000400000000000000" pitchFamily="2" charset="-78"/>
              </a:rPr>
              <a:t>۱ . اساس قرارداد</a:t>
            </a:r>
            <a:endParaRPr lang="en-US" b="1" dirty="0">
              <a:solidFill>
                <a:srgbClr val="000000"/>
              </a:solidFill>
              <a:latin typeface="B Nazanin" panose="00000400000000000000" pitchFamily="2" charset="-78"/>
              <a:ea typeface="+mj-ea"/>
              <a:cs typeface="B Nazanin" panose="00000400000000000000" pitchFamily="2" charset="-78"/>
            </a:endParaRPr>
          </a:p>
          <a:p>
            <a:pPr marL="0" indent="0">
              <a:buNone/>
            </a:pPr>
            <a:r>
              <a:rPr lang="fa-IR" dirty="0">
                <a:solidFill>
                  <a:srgbClr val="000000"/>
                </a:solidFill>
                <a:latin typeface="B Nazanin" panose="00000400000000000000" pitchFamily="2" charset="-78"/>
                <a:ea typeface="+mj-ea"/>
                <a:cs typeface="B Nazanin" panose="00000400000000000000" pitchFamily="2" charset="-78"/>
              </a:rPr>
              <a:t>اين بيمه نامه براساس قانون بيمه مصوب ارديبهشت ماه ۱۳۱۶ و پيشنهاد بيمه گذار (كه جزء لاينفك بيمه نامه مي باشد) تنظيم شده و مورد توافق طرفين است.آن قسمت از پيشنهاد كتبي بيمه گذار كه مورد قبول بيمه گر نبوده و همزمان با صدور بيمه نامه يا قبل از آن به صورت كتبي به بيمه گذار اعلام گرديده است جزء تعهدات بيمه گر محسوب نمي شود</a:t>
            </a:r>
            <a:r>
              <a:rPr lang="en-US" dirty="0">
                <a:solidFill>
                  <a:srgbClr val="000000"/>
                </a:solidFill>
                <a:latin typeface="B Nazanin" panose="00000400000000000000" pitchFamily="2" charset="-78"/>
                <a:ea typeface="+mj-ea"/>
                <a:cs typeface="B Nazanin" panose="00000400000000000000" pitchFamily="2" charset="-78"/>
              </a:rPr>
              <a:t>.</a:t>
            </a:r>
            <a:endParaRPr lang="fa-IR" dirty="0">
              <a:solidFill>
                <a:srgbClr val="000000"/>
              </a:solidFill>
              <a:latin typeface="B Nazanin" panose="00000400000000000000" pitchFamily="2" charset="-78"/>
              <a:ea typeface="+mj-ea"/>
              <a:cs typeface="B Nazanin" panose="00000400000000000000" pitchFamily="2" charset="-78"/>
            </a:endParaRPr>
          </a:p>
        </p:txBody>
      </p:sp>
    </p:spTree>
    <p:extLst>
      <p:ext uri="{BB962C8B-B14F-4D97-AF65-F5344CB8AC3E}">
        <p14:creationId xmlns:p14="http://schemas.microsoft.com/office/powerpoint/2010/main" val="7585821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549" y="423949"/>
            <a:ext cx="9709063" cy="5487273"/>
          </a:xfrm>
        </p:spPr>
        <p:txBody>
          <a:bodyPr>
            <a:normAutofit/>
          </a:bodyPr>
          <a:lstStyle/>
          <a:p>
            <a:pPr marL="0" indent="0" fontAlgn="base">
              <a:buNone/>
            </a:pPr>
            <a:r>
              <a:rPr lang="fa-IR" b="1" dirty="0">
                <a:cs typeface="B Nazanin" panose="00000400000000000000" pitchFamily="2" charset="-78"/>
              </a:rPr>
              <a:t>ماده ۲: اصطلاحات</a:t>
            </a:r>
            <a:endParaRPr lang="en-US" b="1" dirty="0">
              <a:cs typeface="B Nazanin" panose="00000400000000000000" pitchFamily="2" charset="-78"/>
            </a:endParaRPr>
          </a:p>
          <a:p>
            <a:pPr marL="0" indent="0" fontAlgn="base">
              <a:buNone/>
            </a:pPr>
            <a:r>
              <a:rPr lang="fa-IR" dirty="0" smtClean="0">
                <a:cs typeface="B Nazanin" panose="00000400000000000000" pitchFamily="2" charset="-78"/>
              </a:rPr>
              <a:t>۱</a:t>
            </a:r>
            <a:r>
              <a:rPr lang="en-US" dirty="0" smtClean="0">
                <a:cs typeface="B Nazanin" panose="00000400000000000000" pitchFamily="2" charset="-78"/>
              </a:rPr>
              <a:t> - </a:t>
            </a:r>
            <a:r>
              <a:rPr lang="fa-IR" dirty="0">
                <a:cs typeface="B Nazanin" panose="00000400000000000000" pitchFamily="2" charset="-78"/>
              </a:rPr>
              <a:t>بيمه گر</a:t>
            </a:r>
            <a:r>
              <a:rPr lang="en-US" dirty="0">
                <a:cs typeface="B Nazanin" panose="00000400000000000000" pitchFamily="2" charset="-78"/>
              </a:rPr>
              <a:t>: </a:t>
            </a:r>
            <a:r>
              <a:rPr lang="fa-IR" dirty="0">
                <a:cs typeface="B Nazanin" panose="00000400000000000000" pitchFamily="2" charset="-78"/>
              </a:rPr>
              <a:t>شركت بيمه اي است كه مشخصات آن در اين بيمه نامه درج گرديده است و در ازاي دريافت حق بيمه ، جبران خسارت احتمالي را طبق شرايط اين بيمه نامه به عهده مي گيرد</a:t>
            </a:r>
            <a:r>
              <a:rPr lang="en-US" dirty="0">
                <a:cs typeface="B Nazanin" panose="00000400000000000000" pitchFamily="2" charset="-78"/>
              </a:rPr>
              <a:t>.</a:t>
            </a:r>
          </a:p>
          <a:p>
            <a:pPr marL="0" indent="0" fontAlgn="base">
              <a:buNone/>
            </a:pPr>
            <a:r>
              <a:rPr lang="fa-IR" dirty="0" smtClean="0">
                <a:cs typeface="B Nazanin" panose="00000400000000000000" pitchFamily="2" charset="-78"/>
              </a:rPr>
              <a:t>۲</a:t>
            </a:r>
            <a:r>
              <a:rPr lang="en-US" dirty="0" smtClean="0">
                <a:cs typeface="B Nazanin" panose="00000400000000000000" pitchFamily="2" charset="-78"/>
              </a:rPr>
              <a:t> - </a:t>
            </a:r>
            <a:r>
              <a:rPr lang="fa-IR" dirty="0">
                <a:cs typeface="B Nazanin" panose="00000400000000000000" pitchFamily="2" charset="-78"/>
              </a:rPr>
              <a:t>بيمه گذار: شخص حقيقي يا حقوقي است كه مالك موضوع بيمه است يا به يكي از عناوين قانوني ، نمايندگي مالك يا ذينفع را داشته يا مسئوليت حفظ موضوع بيمه را از طرف مالك دارد و قرارداد بيمه را با بيمه گر منعقد مي كند و متعهد پرداخت حق بيمه آن مي باشد</a:t>
            </a:r>
            <a:r>
              <a:rPr lang="en-US" dirty="0" smtClean="0">
                <a:cs typeface="B Nazanin" panose="00000400000000000000" pitchFamily="2" charset="-78"/>
              </a:rPr>
              <a:t>.</a:t>
            </a:r>
          </a:p>
          <a:p>
            <a:pPr marL="0" indent="0" fontAlgn="base">
              <a:buNone/>
            </a:pPr>
            <a:r>
              <a:rPr lang="fa-IR" dirty="0" smtClean="0">
                <a:cs typeface="B Nazanin" panose="00000400000000000000" pitchFamily="2" charset="-78"/>
              </a:rPr>
              <a:t>3</a:t>
            </a:r>
            <a:r>
              <a:rPr lang="en-US" dirty="0" smtClean="0">
                <a:cs typeface="B Nazanin" panose="00000400000000000000" pitchFamily="2" charset="-78"/>
              </a:rPr>
              <a:t> - </a:t>
            </a:r>
            <a:r>
              <a:rPr lang="fa-IR" dirty="0" smtClean="0">
                <a:cs typeface="B Nazanin" panose="00000400000000000000" pitchFamily="2" charset="-78"/>
              </a:rPr>
              <a:t>حق بيمه: مبلغي است كه در بيمه نامه مشخص شده و بيمه گذار موظف است آن را هنگام صدور بيمه نامه يا به ترتيبي كه در بيمه نامه مشخص مي شود به بيمه گر پرداخت نمايد</a:t>
            </a:r>
            <a:r>
              <a:rPr lang="en-US" dirty="0" smtClean="0">
                <a:cs typeface="B Nazanin" panose="00000400000000000000" pitchFamily="2" charset="-78"/>
              </a:rPr>
              <a:t>.</a:t>
            </a:r>
          </a:p>
          <a:p>
            <a:pPr marL="0" indent="0" fontAlgn="base">
              <a:buNone/>
            </a:pPr>
            <a:r>
              <a:rPr lang="fa-IR" dirty="0" smtClean="0">
                <a:cs typeface="B Nazanin" panose="00000400000000000000" pitchFamily="2" charset="-78"/>
              </a:rPr>
              <a:t>4</a:t>
            </a:r>
            <a:r>
              <a:rPr lang="en-US" dirty="0" smtClean="0">
                <a:cs typeface="B Nazanin" panose="00000400000000000000" pitchFamily="2" charset="-78"/>
              </a:rPr>
              <a:t> - </a:t>
            </a:r>
            <a:r>
              <a:rPr lang="fa-IR" dirty="0">
                <a:cs typeface="B Nazanin" panose="00000400000000000000" pitchFamily="2" charset="-78"/>
              </a:rPr>
              <a:t>موضوع بيمه : وسيله نقليه </a:t>
            </a:r>
            <a:r>
              <a:rPr lang="fa-IR" dirty="0" smtClean="0">
                <a:cs typeface="B Nazanin" panose="00000400000000000000" pitchFamily="2" charset="-78"/>
              </a:rPr>
              <a:t>است </a:t>
            </a:r>
            <a:r>
              <a:rPr lang="fa-IR" dirty="0">
                <a:cs typeface="B Nazanin" panose="00000400000000000000" pitchFamily="2" charset="-78"/>
              </a:rPr>
              <a:t>كه مشخصات آن در اين بيمه نامه درج شده است . لوازمي كه مطابق كاتالوگ وسيله نقليه بيمه شده به خريدار تحويل و يا در بيمه نامه درج شده است نيز جزو موضوع بيمه محسوب مي شود</a:t>
            </a:r>
            <a:r>
              <a:rPr lang="en-US" dirty="0">
                <a:cs typeface="B Nazanin" panose="00000400000000000000" pitchFamily="2" charset="-78"/>
              </a:rPr>
              <a:t>.</a:t>
            </a:r>
          </a:p>
          <a:p>
            <a:pPr marL="0" indent="0" fontAlgn="base">
              <a:buNone/>
            </a:pPr>
            <a:r>
              <a:rPr lang="fa-IR" dirty="0" smtClean="0">
                <a:cs typeface="B Nazanin" panose="00000400000000000000" pitchFamily="2" charset="-78"/>
              </a:rPr>
              <a:t>5</a:t>
            </a:r>
            <a:r>
              <a:rPr lang="en-US" dirty="0" smtClean="0">
                <a:cs typeface="B Nazanin" panose="00000400000000000000" pitchFamily="2" charset="-78"/>
              </a:rPr>
              <a:t> - </a:t>
            </a:r>
            <a:r>
              <a:rPr lang="fa-IR" dirty="0">
                <a:cs typeface="B Nazanin" panose="00000400000000000000" pitchFamily="2" charset="-78"/>
              </a:rPr>
              <a:t>فرانشيز : بخشي از هر خسارت است كه به عهده بيمه گذار است و ميزان آن در بيمه نامه مشخص مي گردد</a:t>
            </a:r>
            <a:r>
              <a:rPr lang="en-US" dirty="0">
                <a:cs typeface="B Nazanin" panose="00000400000000000000" pitchFamily="2" charset="-78"/>
              </a:rPr>
              <a:t>.</a:t>
            </a:r>
          </a:p>
          <a:p>
            <a:pPr marL="0" indent="0">
              <a:buNone/>
            </a:pPr>
            <a:r>
              <a:rPr lang="fa-IR" dirty="0" smtClean="0">
                <a:cs typeface="B Nazanin" panose="00000400000000000000" pitchFamily="2" charset="-78"/>
              </a:rPr>
              <a:t>6</a:t>
            </a:r>
            <a:r>
              <a:rPr lang="en-US" dirty="0" smtClean="0">
                <a:cs typeface="B Nazanin" panose="00000400000000000000" pitchFamily="2" charset="-78"/>
              </a:rPr>
              <a:t> - </a:t>
            </a:r>
            <a:r>
              <a:rPr lang="fa-IR" dirty="0">
                <a:cs typeface="B Nazanin" panose="00000400000000000000" pitchFamily="2" charset="-78"/>
              </a:rPr>
              <a:t>مدت اعتبار بيمه نامه : شروع و پايان مدت اعتبار بيمه نامه به ترتيبي خواهد بود كه در بيمه نامه معين مي گردد</a:t>
            </a:r>
            <a:r>
              <a:rPr lang="en-US" dirty="0">
                <a:cs typeface="B Nazanin" panose="00000400000000000000" pitchFamily="2" charset="-78"/>
              </a:rPr>
              <a:t>.</a:t>
            </a:r>
            <a:endParaRPr lang="fa-IR" dirty="0">
              <a:cs typeface="B Nazanin" panose="00000400000000000000" pitchFamily="2" charset="-78"/>
            </a:endParaRPr>
          </a:p>
        </p:txBody>
      </p:sp>
    </p:spTree>
    <p:extLst>
      <p:ext uri="{BB962C8B-B14F-4D97-AF65-F5344CB8AC3E}">
        <p14:creationId xmlns:p14="http://schemas.microsoft.com/office/powerpoint/2010/main" val="29381239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040EA-82DD-45C2-A4B9-52E8FED0624E}"/>
              </a:ext>
            </a:extLst>
          </p:cNvPr>
          <p:cNvSpPr>
            <a:spLocks noGrp="1"/>
          </p:cNvSpPr>
          <p:nvPr>
            <p:ph type="title"/>
          </p:nvPr>
        </p:nvSpPr>
        <p:spPr/>
        <p:txBody>
          <a:bodyPr/>
          <a:lstStyle/>
          <a:p>
            <a:pPr algn="r"/>
            <a:r>
              <a:rPr lang="fa-IR" sz="2400" dirty="0">
                <a:cs typeface="B Nazanin" panose="00000400000000000000" pitchFamily="2" charset="-78"/>
              </a:rPr>
              <a:t>ماده 2)</a:t>
            </a:r>
            <a:r>
              <a:rPr lang="fa-IR" dirty="0">
                <a:cs typeface="B Nazanin" panose="00000400000000000000" pitchFamily="2" charset="-78"/>
              </a:rPr>
              <a:t/>
            </a:r>
            <a:br>
              <a:rPr lang="fa-IR" dirty="0">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الزام داشتن بیمه نامه شخص ثالث برای کلیه وسایل نقلیه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موتوری </a:t>
            </a:r>
            <a:r>
              <a:rPr lang="fa-IR" sz="1800" b="0" i="0" u="none" strike="noStrike" dirty="0">
                <a:solidFill>
                  <a:srgbClr val="000000"/>
                </a:solidFill>
                <a:effectLst/>
                <a:latin typeface="B Nazanin" panose="00000400000000000000" pitchFamily="2" charset="-78"/>
                <a:cs typeface="B Nazanin" panose="00000400000000000000" pitchFamily="2" charset="-78"/>
              </a:rPr>
              <a:t>زمینی و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ریلی</a:t>
            </a:r>
            <a:r>
              <a:rPr lang="fa-IR" dirty="0" smtClean="0">
                <a:cs typeface="B Nazanin" panose="00000400000000000000" pitchFamily="2" charset="-78"/>
              </a:rPr>
              <a:t> </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id="{3A7D0DA7-7BD4-4DD3-9AD6-39399E28D744}"/>
              </a:ext>
            </a:extLst>
          </p:cNvPr>
          <p:cNvSpPr>
            <a:spLocks noGrp="1"/>
          </p:cNvSpPr>
          <p:nvPr>
            <p:ph idx="1"/>
          </p:nvPr>
        </p:nvSpPr>
        <p:spPr/>
        <p:txBody>
          <a:bodyPr/>
          <a:lstStyle/>
          <a:p>
            <a:pPr marL="0" indent="0">
              <a:buNone/>
            </a:pPr>
            <a:r>
              <a:rPr lang="fa-IR" sz="1800" b="0" i="0" u="none" strike="noStrike" dirty="0" smtClean="0">
                <a:solidFill>
                  <a:srgbClr val="000000"/>
                </a:solidFill>
                <a:effectLst/>
                <a:latin typeface="B Nazanin" panose="00000400000000000000" pitchFamily="2" charset="-78"/>
                <a:cs typeface="B Nazanin" panose="00000400000000000000" pitchFamily="2" charset="-78"/>
              </a:rPr>
              <a:t>كليه </a:t>
            </a:r>
            <a:r>
              <a:rPr lang="fa-IR" sz="1800" b="0" i="0" u="none" strike="noStrike" dirty="0">
                <a:solidFill>
                  <a:srgbClr val="000000"/>
                </a:solidFill>
                <a:effectLst/>
                <a:latin typeface="B Nazanin" panose="00000400000000000000" pitchFamily="2" charset="-78"/>
                <a:cs typeface="B Nazanin" panose="00000400000000000000" pitchFamily="2" charset="-78"/>
              </a:rPr>
              <a:t>دارندگان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وسايل نقليه </a:t>
            </a:r>
            <a:r>
              <a:rPr lang="fa-IR" sz="1800" b="0" i="0" u="none" strike="noStrike" dirty="0">
                <a:solidFill>
                  <a:srgbClr val="000000"/>
                </a:solidFill>
                <a:effectLst/>
                <a:latin typeface="B Nazanin" panose="00000400000000000000" pitchFamily="2" charset="-78"/>
                <a:cs typeface="B Nazanin" panose="00000400000000000000" pitchFamily="2" charset="-78"/>
              </a:rPr>
              <a:t>موضوع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اين </a:t>
            </a:r>
            <a:r>
              <a:rPr lang="fa-IR" sz="1800" b="0" i="0" u="none" strike="noStrike" dirty="0">
                <a:solidFill>
                  <a:srgbClr val="000000"/>
                </a:solidFill>
                <a:effectLst/>
                <a:latin typeface="B Nazanin" panose="00000400000000000000" pitchFamily="2" charset="-78"/>
                <a:cs typeface="B Nazanin" panose="00000400000000000000" pitchFamily="2" charset="-78"/>
              </a:rPr>
              <a:t>قانون اعم از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اينكه </a:t>
            </a:r>
            <a:r>
              <a:rPr lang="fa-IR" sz="1800" b="0" i="0" u="none" strike="noStrike" dirty="0">
                <a:solidFill>
                  <a:srgbClr val="000000"/>
                </a:solidFill>
                <a:effectLst/>
                <a:latin typeface="B Nazanin" panose="00000400000000000000" pitchFamily="2" charset="-78"/>
                <a:cs typeface="B Nazanin" panose="00000400000000000000" pitchFamily="2" charset="-78"/>
              </a:rPr>
              <a:t>اشخاص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حقيقي يا حقوقي </a:t>
            </a:r>
            <a:r>
              <a:rPr lang="fa-IR" sz="1800" b="0" i="0" u="none" strike="noStrike" dirty="0">
                <a:solidFill>
                  <a:srgbClr val="000000"/>
                </a:solidFill>
                <a:effectLst/>
                <a:latin typeface="B Nazanin" panose="00000400000000000000" pitchFamily="2" charset="-78"/>
                <a:cs typeface="B Nazanin" panose="00000400000000000000" pitchFamily="2" charset="-78"/>
              </a:rPr>
              <a:t>باشند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مكلفند وسايل نقليه </a:t>
            </a:r>
            <a:r>
              <a:rPr lang="fa-IR" sz="1800" b="0" i="0" u="none" strike="noStrike" dirty="0">
                <a:solidFill>
                  <a:srgbClr val="000000"/>
                </a:solidFill>
                <a:effectLst/>
                <a:latin typeface="B Nazanin" panose="00000400000000000000" pitchFamily="2" charset="-78"/>
                <a:cs typeface="B Nazanin" panose="00000400000000000000" pitchFamily="2" charset="-78"/>
              </a:rPr>
              <a:t>خود</a:t>
            </a:r>
            <a:br>
              <a:rPr lang="fa-IR" sz="1800" b="0" i="0" u="none" strike="noStrike" dirty="0">
                <a:solidFill>
                  <a:srgbClr val="000000"/>
                </a:solidFill>
                <a:effectLst/>
                <a:latin typeface="B Nazanin" panose="00000400000000000000" pitchFamily="2" charset="-78"/>
                <a:cs typeface="B Nazanin" panose="00000400000000000000" pitchFamily="2" charset="-78"/>
              </a:rPr>
            </a:br>
            <a:r>
              <a:rPr lang="fa-IR" sz="1800" b="0" i="0" u="none" strike="noStrike" dirty="0">
                <a:solidFill>
                  <a:srgbClr val="000000"/>
                </a:solidFill>
                <a:effectLst/>
                <a:latin typeface="B Nazanin" panose="00000400000000000000" pitchFamily="2" charset="-78"/>
                <a:cs typeface="B Nazanin" panose="00000400000000000000" pitchFamily="2" charset="-78"/>
              </a:rPr>
              <a:t>را در قبال خسارت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بدني </a:t>
            </a:r>
            <a:r>
              <a:rPr lang="fa-IR" sz="1800" b="0" i="0" u="none" strike="noStrike" dirty="0">
                <a:solidFill>
                  <a:srgbClr val="000000"/>
                </a:solidFill>
                <a:effectLst/>
                <a:latin typeface="B Nazanin" panose="00000400000000000000" pitchFamily="2" charset="-78"/>
                <a:cs typeface="B Nazanin" panose="00000400000000000000" pitchFamily="2" charset="-78"/>
              </a:rPr>
              <a:t>و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مالي كه </a:t>
            </a:r>
            <a:r>
              <a:rPr lang="fa-IR" sz="1800" b="0" i="0" u="none" strike="noStrike" dirty="0">
                <a:solidFill>
                  <a:srgbClr val="000000"/>
                </a:solidFill>
                <a:effectLst/>
                <a:latin typeface="B Nazanin" panose="00000400000000000000" pitchFamily="2" charset="-78"/>
                <a:cs typeface="B Nazanin" panose="00000400000000000000" pitchFamily="2" charset="-78"/>
              </a:rPr>
              <a:t>در اثر حوادث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وسايل نقليه مذكور </a:t>
            </a:r>
            <a:r>
              <a:rPr lang="fa-IR" sz="1800" b="0" i="0" u="none" strike="noStrike" dirty="0">
                <a:solidFill>
                  <a:srgbClr val="000000"/>
                </a:solidFill>
                <a:effectLst/>
                <a:latin typeface="B Nazanin" panose="00000400000000000000" pitchFamily="2" charset="-78"/>
                <a:cs typeface="B Nazanin" panose="00000400000000000000" pitchFamily="2" charset="-78"/>
              </a:rPr>
              <a:t>به اشخاص ثالث وارد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می‌شود </a:t>
            </a:r>
            <a:r>
              <a:rPr lang="fa-IR" sz="1800" b="0" i="0" u="none" strike="noStrike" dirty="0">
                <a:solidFill>
                  <a:srgbClr val="000000"/>
                </a:solidFill>
                <a:effectLst/>
                <a:latin typeface="B Nazanin" panose="00000400000000000000" pitchFamily="2" charset="-78"/>
                <a:cs typeface="B Nazanin" panose="00000400000000000000" pitchFamily="2" charset="-78"/>
              </a:rPr>
              <a:t>حداقل به مقدار مندرج در ماده</a:t>
            </a:r>
            <a:r>
              <a:rPr lang="en-US" sz="1800" b="0" i="0" u="none" strike="noStrike" dirty="0">
                <a:solidFill>
                  <a:srgbClr val="000000"/>
                </a:solidFill>
                <a:effectLst/>
                <a:latin typeface="B Nazanin" panose="00000400000000000000" pitchFamily="2" charset="-78"/>
                <a:cs typeface="B Nazanin" panose="00000400000000000000" pitchFamily="2" charset="-78"/>
              </a:rPr>
              <a:t> </a:t>
            </a:r>
            <a:r>
              <a:rPr lang="fa-IR" sz="1800" b="0" i="0" u="none" strike="noStrike" dirty="0">
                <a:solidFill>
                  <a:srgbClr val="000000"/>
                </a:solidFill>
                <a:effectLst/>
                <a:latin typeface="B Nazanin" panose="00000400000000000000" pitchFamily="2" charset="-78"/>
                <a:cs typeface="B Nazanin" panose="00000400000000000000" pitchFamily="2" charset="-78"/>
              </a:rPr>
              <a:t>( 8 )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اين </a:t>
            </a:r>
            <a:r>
              <a:rPr lang="fa-IR" sz="1800" b="0" i="0" u="none" strike="noStrike" dirty="0">
                <a:solidFill>
                  <a:srgbClr val="000000"/>
                </a:solidFill>
                <a:effectLst/>
                <a:latin typeface="B Nazanin" panose="00000400000000000000" pitchFamily="2" charset="-78"/>
                <a:cs typeface="B Nazanin" panose="00000400000000000000" pitchFamily="2" charset="-78"/>
              </a:rPr>
              <a:t>قانون نزد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شركت بيمه اي كه </a:t>
            </a:r>
            <a:r>
              <a:rPr lang="fa-IR" sz="1800" b="0" i="0" u="none" strike="noStrike" dirty="0">
                <a:solidFill>
                  <a:srgbClr val="000000"/>
                </a:solidFill>
                <a:effectLst/>
                <a:latin typeface="B Nazanin" panose="00000400000000000000" pitchFamily="2" charset="-78"/>
                <a:cs typeface="B Nazanin" panose="00000400000000000000" pitchFamily="2" charset="-78"/>
              </a:rPr>
              <a:t>مجوز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فعاليت </a:t>
            </a:r>
            <a:r>
              <a:rPr lang="fa-IR" sz="1800" b="0" i="0" u="none" strike="noStrike" dirty="0">
                <a:solidFill>
                  <a:srgbClr val="000000"/>
                </a:solidFill>
                <a:effectLst/>
                <a:latin typeface="B Nazanin" panose="00000400000000000000" pitchFamily="2" charset="-78"/>
                <a:cs typeface="B Nazanin" panose="00000400000000000000" pitchFamily="2" charset="-78"/>
              </a:rPr>
              <a:t>در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اين </a:t>
            </a:r>
            <a:r>
              <a:rPr lang="fa-IR" sz="1800" b="0" i="0" u="none" strike="noStrike" dirty="0">
                <a:solidFill>
                  <a:srgbClr val="000000"/>
                </a:solidFill>
                <a:effectLst/>
                <a:latin typeface="B Nazanin" panose="00000400000000000000" pitchFamily="2" charset="-78"/>
                <a:cs typeface="B Nazanin" panose="00000400000000000000" pitchFamily="2" charset="-78"/>
              </a:rPr>
              <a:t>رشته را از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بيمه مركزی </a:t>
            </a:r>
            <a:r>
              <a:rPr lang="fa-IR" sz="1800" b="0" i="0" u="none" strike="noStrike" dirty="0">
                <a:solidFill>
                  <a:srgbClr val="000000"/>
                </a:solidFill>
                <a:effectLst/>
                <a:latin typeface="B Nazanin" panose="00000400000000000000" pitchFamily="2" charset="-78"/>
                <a:cs typeface="B Nazanin" panose="00000400000000000000" pitchFamily="2" charset="-78"/>
              </a:rPr>
              <a:t>داشته باشد، </a:t>
            </a:r>
            <a:r>
              <a:rPr lang="fa-IR" sz="1800" b="0" i="0" u="none" strike="noStrike" dirty="0" smtClean="0">
                <a:solidFill>
                  <a:srgbClr val="000000"/>
                </a:solidFill>
                <a:effectLst/>
                <a:latin typeface="B Nazanin" panose="00000400000000000000" pitchFamily="2" charset="-78"/>
                <a:cs typeface="B Nazanin" panose="00000400000000000000" pitchFamily="2" charset="-78"/>
              </a:rPr>
              <a:t>بيمه كنند. </a:t>
            </a:r>
            <a:r>
              <a:rPr lang="fa-IR" dirty="0" smtClean="0"/>
              <a:t> </a:t>
            </a:r>
            <a:endParaRPr lang="en-US" dirty="0"/>
          </a:p>
        </p:txBody>
      </p:sp>
    </p:spTree>
    <p:extLst>
      <p:ext uri="{BB962C8B-B14F-4D97-AF65-F5344CB8AC3E}">
        <p14:creationId xmlns:p14="http://schemas.microsoft.com/office/powerpoint/2010/main" val="36485546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3738" y="365759"/>
            <a:ext cx="9650874" cy="5976851"/>
          </a:xfrm>
        </p:spPr>
        <p:txBody>
          <a:bodyPr/>
          <a:lstStyle/>
          <a:p>
            <a:pPr marL="0" indent="0" fontAlgn="base">
              <a:buNone/>
            </a:pPr>
            <a:r>
              <a:rPr lang="fa-IR" b="1" dirty="0">
                <a:cs typeface="B Nazanin" panose="00000400000000000000" pitchFamily="2" charset="-78"/>
              </a:rPr>
              <a:t>ماده ۳. خسارت هاي تحت پوشش</a:t>
            </a:r>
            <a:endParaRPr lang="en-US" b="1" dirty="0">
              <a:cs typeface="B Nazanin" panose="00000400000000000000" pitchFamily="2" charset="-78"/>
            </a:endParaRPr>
          </a:p>
          <a:p>
            <a:pPr marL="0" indent="0" fontAlgn="base">
              <a:buNone/>
            </a:pPr>
            <a:r>
              <a:rPr lang="fa-IR" dirty="0">
                <a:cs typeface="B Nazanin" panose="00000400000000000000" pitchFamily="2" charset="-78"/>
              </a:rPr>
              <a:t>جبران خسارت هاي وارد به موضوع بيمه و هزينه هاي مربوط ، به شرح زير در تعهد بيمه گر خواهد بود</a:t>
            </a:r>
            <a:r>
              <a:rPr lang="en-US" dirty="0">
                <a:cs typeface="B Nazanin" panose="00000400000000000000" pitchFamily="2" charset="-78"/>
              </a:rPr>
              <a:t>:</a:t>
            </a:r>
          </a:p>
          <a:p>
            <a:pPr marL="0" indent="0" fontAlgn="base">
              <a:buNone/>
            </a:pPr>
            <a:r>
              <a:rPr lang="fa-IR" dirty="0">
                <a:cs typeface="B Nazanin" panose="00000400000000000000" pitchFamily="2" charset="-78"/>
              </a:rPr>
              <a:t>۱</a:t>
            </a:r>
            <a:r>
              <a:rPr lang="en-US" dirty="0">
                <a:cs typeface="B Nazanin" panose="00000400000000000000" pitchFamily="2" charset="-78"/>
              </a:rPr>
              <a:t>- </a:t>
            </a:r>
            <a:r>
              <a:rPr lang="fa-IR" dirty="0">
                <a:cs typeface="B Nazanin" panose="00000400000000000000" pitchFamily="2" charset="-78"/>
              </a:rPr>
              <a:t>خسارتي كه ناشي از برخورد موضوع بيمه به يك جسم ثابت يا متحرك و يا برخورد اجسام ديگر به موضوع بيمه و يا واژگوني و سقوط موضوع بيمه باشد و يا چنانچه در حين حركت ، اجزا و يا محمولات موضوع بيمه به آن برخورد نمايد و موجب بروز خسارت شود</a:t>
            </a:r>
            <a:r>
              <a:rPr lang="en-US" dirty="0">
                <a:cs typeface="B Nazanin" panose="00000400000000000000" pitchFamily="2" charset="-78"/>
              </a:rPr>
              <a:t>.</a:t>
            </a:r>
          </a:p>
          <a:p>
            <a:pPr marL="0" indent="0" fontAlgn="base">
              <a:buNone/>
            </a:pPr>
            <a:r>
              <a:rPr lang="fa-IR" dirty="0">
                <a:cs typeface="B Nazanin" panose="00000400000000000000" pitchFamily="2" charset="-78"/>
              </a:rPr>
              <a:t>۲</a:t>
            </a:r>
            <a:r>
              <a:rPr lang="en-US" dirty="0">
                <a:cs typeface="B Nazanin" panose="00000400000000000000" pitchFamily="2" charset="-78"/>
              </a:rPr>
              <a:t>- </a:t>
            </a:r>
            <a:r>
              <a:rPr lang="fa-IR" dirty="0">
                <a:cs typeface="B Nazanin" panose="00000400000000000000" pitchFamily="2" charset="-78"/>
              </a:rPr>
              <a:t>خسارتي كه در اثر آتش سوزي ، صاعقه و يا انفجار به موضوع بيمه و يا لوازم يدكي اصلي همراه آن وارد گردد</a:t>
            </a:r>
            <a:r>
              <a:rPr lang="en-US" dirty="0">
                <a:cs typeface="B Nazanin" panose="00000400000000000000" pitchFamily="2" charset="-78"/>
              </a:rPr>
              <a:t>.</a:t>
            </a:r>
          </a:p>
          <a:p>
            <a:pPr marL="0" indent="0" fontAlgn="base">
              <a:buNone/>
            </a:pPr>
            <a:r>
              <a:rPr lang="fa-IR" dirty="0">
                <a:cs typeface="B Nazanin" panose="00000400000000000000" pitchFamily="2" charset="-78"/>
              </a:rPr>
              <a:t>۳</a:t>
            </a:r>
            <a:r>
              <a:rPr lang="en-US" dirty="0">
                <a:cs typeface="B Nazanin" panose="00000400000000000000" pitchFamily="2" charset="-78"/>
              </a:rPr>
              <a:t>- </a:t>
            </a:r>
            <a:r>
              <a:rPr lang="fa-IR" dirty="0">
                <a:cs typeface="B Nazanin" panose="00000400000000000000" pitchFamily="2" charset="-78"/>
              </a:rPr>
              <a:t>در صورتي كه موضوع بيمه دزديده شود و يا در اثر عمل دزدي يا شروع به دزدي به وسيله نقليه و يا وسايل اضافي آن كه در بيمه نامه درج شده است خسارت وارد شود</a:t>
            </a:r>
            <a:r>
              <a:rPr lang="en-US" dirty="0">
                <a:cs typeface="B Nazanin" panose="00000400000000000000" pitchFamily="2" charset="-78"/>
              </a:rPr>
              <a:t>.</a:t>
            </a:r>
          </a:p>
          <a:p>
            <a:pPr marL="0" indent="0" fontAlgn="base">
              <a:buNone/>
            </a:pPr>
            <a:r>
              <a:rPr lang="fa-IR" dirty="0">
                <a:cs typeface="B Nazanin" panose="00000400000000000000" pitchFamily="2" charset="-78"/>
              </a:rPr>
              <a:t>۴</a:t>
            </a:r>
            <a:r>
              <a:rPr lang="en-US" dirty="0">
                <a:cs typeface="B Nazanin" panose="00000400000000000000" pitchFamily="2" charset="-78"/>
              </a:rPr>
              <a:t>- </a:t>
            </a:r>
            <a:r>
              <a:rPr lang="fa-IR" dirty="0">
                <a:cs typeface="B Nazanin" panose="00000400000000000000" pitchFamily="2" charset="-78"/>
              </a:rPr>
              <a:t>خسارتي كه در جريان نجات و يا انتقال موضوع بيمه خسارت ديده به آن وارد شود</a:t>
            </a:r>
            <a:r>
              <a:rPr lang="en-US" dirty="0">
                <a:cs typeface="B Nazanin" panose="00000400000000000000" pitchFamily="2" charset="-78"/>
              </a:rPr>
              <a:t>.</a:t>
            </a:r>
          </a:p>
          <a:p>
            <a:pPr marL="0" indent="0" fontAlgn="base">
              <a:buNone/>
            </a:pPr>
            <a:r>
              <a:rPr lang="fa-IR" dirty="0">
                <a:cs typeface="B Nazanin" panose="00000400000000000000" pitchFamily="2" charset="-78"/>
              </a:rPr>
              <a:t>۵</a:t>
            </a:r>
            <a:r>
              <a:rPr lang="en-US" dirty="0">
                <a:cs typeface="B Nazanin" panose="00000400000000000000" pitchFamily="2" charset="-78"/>
              </a:rPr>
              <a:t>- </a:t>
            </a:r>
            <a:r>
              <a:rPr lang="fa-IR" dirty="0">
                <a:cs typeface="B Nazanin" panose="00000400000000000000" pitchFamily="2" charset="-78"/>
              </a:rPr>
              <a:t>خسارت باطري و لاستيك هاي چرخ موضوع بيمه در اثر هر يك از خطرات بيمه شده تا پنجاه درصد قيمت نو قابل پرداخت است</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42579870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614" y="523703"/>
            <a:ext cx="9650874" cy="6334298"/>
          </a:xfrm>
        </p:spPr>
        <p:txBody>
          <a:bodyPr/>
          <a:lstStyle/>
          <a:p>
            <a:pPr marL="0" indent="0" fontAlgn="base">
              <a:buNone/>
            </a:pPr>
            <a:r>
              <a:rPr lang="fa-IR" b="1" dirty="0">
                <a:cs typeface="B Nazanin" panose="00000400000000000000" pitchFamily="2" charset="-78"/>
              </a:rPr>
              <a:t>ماده ۴ . هزينه هاي قابل تامين</a:t>
            </a:r>
            <a:endParaRPr lang="en-US" b="1" dirty="0">
              <a:cs typeface="B Nazanin" panose="00000400000000000000" pitchFamily="2" charset="-78"/>
            </a:endParaRPr>
          </a:p>
          <a:p>
            <a:pPr marL="0" indent="0" fontAlgn="base">
              <a:buNone/>
            </a:pPr>
            <a:r>
              <a:rPr lang="fa-IR" dirty="0">
                <a:cs typeface="B Nazanin" panose="00000400000000000000" pitchFamily="2" charset="-78"/>
              </a:rPr>
              <a:t>هزينه هاي متعارفي كه بيمه گذار براي نجات موضوع بيمه خسارت ديده و جلوگيري از توسعه خسارت و نيز انتقال موضوع بيمه خسارت ديده به نزديك ترين محل مناسب براي تعمير آن </a:t>
            </a:r>
            <a:r>
              <a:rPr lang="fa-IR" dirty="0" smtClean="0">
                <a:cs typeface="B Nazanin" panose="00000400000000000000" pitchFamily="2" charset="-78"/>
              </a:rPr>
              <a:t>پرداخت</a:t>
            </a:r>
            <a:r>
              <a:rPr lang="fa-IR" dirty="0">
                <a:cs typeface="B Nazanin" panose="00000400000000000000" pitchFamily="2" charset="-78"/>
              </a:rPr>
              <a:t> </a:t>
            </a:r>
            <a:r>
              <a:rPr lang="fa-IR" dirty="0" smtClean="0">
                <a:cs typeface="B Nazanin" panose="00000400000000000000" pitchFamily="2" charset="-78"/>
              </a:rPr>
              <a:t>مي </a:t>
            </a:r>
            <a:r>
              <a:rPr lang="fa-IR" dirty="0">
                <a:cs typeface="B Nazanin" panose="00000400000000000000" pitchFamily="2" charset="-78"/>
              </a:rPr>
              <a:t>نمايد حداكثر تا بيست درصد كل خسارت وارده قابل جبران خواهد بود</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28817218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8429" y="415636"/>
            <a:ext cx="9526183" cy="5004262"/>
          </a:xfrm>
        </p:spPr>
        <p:txBody>
          <a:bodyPr/>
          <a:lstStyle/>
          <a:p>
            <a:pPr marL="0" indent="0" fontAlgn="base">
              <a:buNone/>
            </a:pPr>
            <a:r>
              <a:rPr lang="fa-IR" b="1" dirty="0">
                <a:cs typeface="B Nazanin" panose="00000400000000000000" pitchFamily="2" charset="-78"/>
              </a:rPr>
              <a:t>ماده ۵. خسارت هاي مستثنا شده</a:t>
            </a:r>
            <a:endParaRPr lang="en-US" b="1" dirty="0">
              <a:cs typeface="B Nazanin" panose="00000400000000000000" pitchFamily="2" charset="-78"/>
            </a:endParaRPr>
          </a:p>
          <a:p>
            <a:pPr marL="0" indent="0" fontAlgn="base">
              <a:buNone/>
            </a:pPr>
            <a:r>
              <a:rPr lang="fa-IR" dirty="0">
                <a:cs typeface="B Nazanin" panose="00000400000000000000" pitchFamily="2" charset="-78"/>
              </a:rPr>
              <a:t>خسارت هاي زير تحت پوشش اين بيمه نامه نيست مگر آنكه دربيمه نامه يا الحاقيه آن به نحو ديگري توافق شده باشد</a:t>
            </a:r>
            <a:r>
              <a:rPr lang="en-US" dirty="0">
                <a:cs typeface="B Nazanin" panose="00000400000000000000" pitchFamily="2" charset="-78"/>
              </a:rPr>
              <a:t>:</a:t>
            </a:r>
          </a:p>
          <a:p>
            <a:pPr marL="0" indent="0" fontAlgn="base">
              <a:buNone/>
            </a:pPr>
            <a:r>
              <a:rPr lang="fa-IR" dirty="0" smtClean="0">
                <a:cs typeface="B Nazanin" panose="00000400000000000000" pitchFamily="2" charset="-78"/>
              </a:rPr>
              <a:t>۱</a:t>
            </a:r>
            <a:r>
              <a:rPr lang="en-US" dirty="0" smtClean="0">
                <a:cs typeface="B Nazanin" panose="00000400000000000000" pitchFamily="2" charset="-78"/>
              </a:rPr>
              <a:t> - </a:t>
            </a:r>
            <a:r>
              <a:rPr lang="fa-IR" dirty="0">
                <a:cs typeface="B Nazanin" panose="00000400000000000000" pitchFamily="2" charset="-78"/>
              </a:rPr>
              <a:t>خسارت هاي ناشي از سيل ، زلزله و آتشفشان</a:t>
            </a:r>
            <a:r>
              <a:rPr lang="en-US" dirty="0">
                <a:cs typeface="B Nazanin" panose="00000400000000000000" pitchFamily="2" charset="-78"/>
              </a:rPr>
              <a:t>.</a:t>
            </a:r>
          </a:p>
          <a:p>
            <a:pPr marL="0" indent="0" fontAlgn="base">
              <a:buNone/>
            </a:pPr>
            <a:r>
              <a:rPr lang="fa-IR" dirty="0" smtClean="0">
                <a:cs typeface="B Nazanin" panose="00000400000000000000" pitchFamily="2" charset="-78"/>
              </a:rPr>
              <a:t>۲</a:t>
            </a:r>
            <a:r>
              <a:rPr lang="en-US" dirty="0" smtClean="0">
                <a:cs typeface="B Nazanin" panose="00000400000000000000" pitchFamily="2" charset="-78"/>
              </a:rPr>
              <a:t> - </a:t>
            </a:r>
            <a:r>
              <a:rPr lang="fa-IR" dirty="0">
                <a:cs typeface="B Nazanin" panose="00000400000000000000" pitchFamily="2" charset="-78"/>
              </a:rPr>
              <a:t>خسارت هايي كه به علت استفاده از موضوع بيمه در مسابقه اتومبيل راني يا آزمايش سرعت به آن وارد شود</a:t>
            </a:r>
            <a:r>
              <a:rPr lang="en-US" dirty="0">
                <a:cs typeface="B Nazanin" panose="00000400000000000000" pitchFamily="2" charset="-78"/>
              </a:rPr>
              <a:t>.</a:t>
            </a:r>
          </a:p>
          <a:p>
            <a:pPr marL="0" indent="0" fontAlgn="base">
              <a:buNone/>
            </a:pPr>
            <a:r>
              <a:rPr lang="fa-IR" dirty="0">
                <a:cs typeface="B Nazanin" panose="00000400000000000000" pitchFamily="2" charset="-78"/>
              </a:rPr>
              <a:t>۳</a:t>
            </a:r>
            <a:r>
              <a:rPr lang="en-US" dirty="0">
                <a:cs typeface="B Nazanin" panose="00000400000000000000" pitchFamily="2" charset="-78"/>
              </a:rPr>
              <a:t>- </a:t>
            </a:r>
            <a:r>
              <a:rPr lang="fa-IR" dirty="0" smtClean="0">
                <a:cs typeface="B Nazanin" panose="00000400000000000000" pitchFamily="2" charset="-78"/>
              </a:rPr>
              <a:t> خسارت </a:t>
            </a:r>
            <a:r>
              <a:rPr lang="fa-IR" dirty="0">
                <a:cs typeface="B Nazanin" panose="00000400000000000000" pitchFamily="2" charset="-78"/>
              </a:rPr>
              <a:t>هاي وارد به موضوع بيمه به علت حمل مواد منفجره ، سريع الاشتعال و يا اسيدي مگر آنكه موضوع بيمه مخصوص حمل آن باشد</a:t>
            </a:r>
            <a:r>
              <a:rPr lang="en-US" dirty="0">
                <a:cs typeface="B Nazanin" panose="00000400000000000000" pitchFamily="2" charset="-78"/>
              </a:rPr>
              <a:t>.</a:t>
            </a:r>
          </a:p>
          <a:p>
            <a:pPr marL="0" indent="0" fontAlgn="base">
              <a:buNone/>
            </a:pPr>
            <a:r>
              <a:rPr lang="fa-IR" dirty="0" smtClean="0">
                <a:cs typeface="B Nazanin" panose="00000400000000000000" pitchFamily="2" charset="-78"/>
              </a:rPr>
              <a:t>۴</a:t>
            </a:r>
            <a:r>
              <a:rPr lang="en-US" dirty="0" smtClean="0">
                <a:cs typeface="B Nazanin" panose="00000400000000000000" pitchFamily="2" charset="-78"/>
              </a:rPr>
              <a:t> - </a:t>
            </a:r>
            <a:r>
              <a:rPr lang="fa-IR" dirty="0">
                <a:cs typeface="B Nazanin" panose="00000400000000000000" pitchFamily="2" charset="-78"/>
              </a:rPr>
              <a:t>خسارت هاي وارده در اثر پاشيده شدن رنگ ، اسيد و ساير مواد شيميايي روي بدنه موضوع بيمه مگر آنكه ناشي از حوادث تحت پوشش بيمه باشد</a:t>
            </a:r>
            <a:r>
              <a:rPr lang="en-US" dirty="0">
                <a:cs typeface="B Nazanin" panose="00000400000000000000" pitchFamily="2" charset="-78"/>
              </a:rPr>
              <a:t>.</a:t>
            </a:r>
          </a:p>
          <a:p>
            <a:pPr marL="0" indent="0" fontAlgn="base">
              <a:buNone/>
            </a:pPr>
            <a:r>
              <a:rPr lang="fa-IR" dirty="0" smtClean="0">
                <a:cs typeface="B Nazanin" panose="00000400000000000000" pitchFamily="2" charset="-78"/>
              </a:rPr>
              <a:t>۵</a:t>
            </a:r>
            <a:r>
              <a:rPr lang="en-US" dirty="0" smtClean="0">
                <a:cs typeface="B Nazanin" panose="00000400000000000000" pitchFamily="2" charset="-78"/>
              </a:rPr>
              <a:t> - </a:t>
            </a:r>
            <a:r>
              <a:rPr lang="fa-IR" dirty="0">
                <a:cs typeface="B Nazanin" panose="00000400000000000000" pitchFamily="2" charset="-78"/>
              </a:rPr>
              <a:t>خسارت ناشي از سرقت لوازم و قطعات موضوع بيمه پس از وقوع حادثه</a:t>
            </a:r>
            <a:r>
              <a:rPr lang="en-US" dirty="0">
                <a:cs typeface="B Nazanin" panose="00000400000000000000" pitchFamily="2" charset="-78"/>
              </a:rPr>
              <a:t>.</a:t>
            </a:r>
          </a:p>
          <a:p>
            <a:pPr marL="0" indent="0" fontAlgn="base">
              <a:buNone/>
            </a:pPr>
            <a:r>
              <a:rPr lang="fa-IR" dirty="0">
                <a:cs typeface="B Nazanin" panose="00000400000000000000" pitchFamily="2" charset="-78"/>
              </a:rPr>
              <a:t>۶</a:t>
            </a:r>
            <a:r>
              <a:rPr lang="en-US" dirty="0">
                <a:cs typeface="B Nazanin" panose="00000400000000000000" pitchFamily="2" charset="-78"/>
              </a:rPr>
              <a:t>- </a:t>
            </a:r>
            <a:r>
              <a:rPr lang="fa-IR" dirty="0" smtClean="0">
                <a:cs typeface="B Nazanin" panose="00000400000000000000" pitchFamily="2" charset="-78"/>
              </a:rPr>
              <a:t> خسارت </a:t>
            </a:r>
            <a:r>
              <a:rPr lang="fa-IR" dirty="0">
                <a:cs typeface="B Nazanin" panose="00000400000000000000" pitchFamily="2" charset="-78"/>
              </a:rPr>
              <a:t>ناشي از كشيدن ميخ و ساير اشياء مشابه روي بدنه موضوع بيمه</a:t>
            </a:r>
            <a:r>
              <a:rPr lang="en-US" dirty="0">
                <a:cs typeface="B Nazanin" panose="00000400000000000000" pitchFamily="2" charset="-78"/>
              </a:rPr>
              <a:t>.</a:t>
            </a:r>
          </a:p>
          <a:p>
            <a:pPr marL="0" indent="0" fontAlgn="base">
              <a:buNone/>
            </a:pPr>
            <a:r>
              <a:rPr lang="fa-IR" dirty="0" smtClean="0">
                <a:cs typeface="B Nazanin" panose="00000400000000000000" pitchFamily="2" charset="-78"/>
              </a:rPr>
              <a:t>۷</a:t>
            </a:r>
            <a:r>
              <a:rPr lang="en-US" dirty="0" smtClean="0">
                <a:cs typeface="B Nazanin" panose="00000400000000000000" pitchFamily="2" charset="-78"/>
              </a:rPr>
              <a:t> - </a:t>
            </a:r>
            <a:r>
              <a:rPr lang="fa-IR" dirty="0">
                <a:cs typeface="B Nazanin" panose="00000400000000000000" pitchFamily="2" charset="-78"/>
              </a:rPr>
              <a:t>كاهش ارزش موضوع بيمه حتي اگر در اثر وقوع خطرات بيمه شده باشد</a:t>
            </a:r>
            <a:r>
              <a:rPr lang="en-US" dirty="0">
                <a:cs typeface="B Nazanin" panose="00000400000000000000" pitchFamily="2" charset="-78"/>
              </a:rPr>
              <a:t>.</a:t>
            </a:r>
          </a:p>
          <a:p>
            <a:pPr marL="0" indent="0" fontAlgn="base">
              <a:buNone/>
            </a:pPr>
            <a:r>
              <a:rPr lang="fa-IR" dirty="0">
                <a:cs typeface="B Nazanin" panose="00000400000000000000" pitchFamily="2" charset="-78"/>
              </a:rPr>
              <a:t>۸</a:t>
            </a:r>
            <a:r>
              <a:rPr lang="en-US" dirty="0">
                <a:cs typeface="B Nazanin" panose="00000400000000000000" pitchFamily="2" charset="-78"/>
              </a:rPr>
              <a:t>- </a:t>
            </a:r>
            <a:r>
              <a:rPr lang="fa-IR" dirty="0" smtClean="0">
                <a:cs typeface="B Nazanin" panose="00000400000000000000" pitchFamily="2" charset="-78"/>
              </a:rPr>
              <a:t> زيان </a:t>
            </a:r>
            <a:r>
              <a:rPr lang="fa-IR" dirty="0">
                <a:cs typeface="B Nazanin" panose="00000400000000000000" pitchFamily="2" charset="-78"/>
              </a:rPr>
              <a:t>ناشي از عدم امكان استفاده از موضوع بيمه حادثه ديده به علت تحقق خطرات تحت پوشش بيمه نامه</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17620747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865" y="423949"/>
            <a:ext cx="9567747" cy="6084916"/>
          </a:xfrm>
        </p:spPr>
        <p:txBody>
          <a:bodyPr>
            <a:normAutofit/>
          </a:bodyPr>
          <a:lstStyle/>
          <a:p>
            <a:pPr marL="0" indent="0" fontAlgn="base">
              <a:buNone/>
            </a:pPr>
            <a:r>
              <a:rPr lang="fa-IR" b="1" dirty="0">
                <a:cs typeface="B Nazanin" panose="00000400000000000000" pitchFamily="2" charset="-78"/>
              </a:rPr>
              <a:t>ماده ۶ . خسارت هاي غير قابل جبران</a:t>
            </a:r>
            <a:endParaRPr lang="en-US" b="1" dirty="0">
              <a:cs typeface="B Nazanin" panose="00000400000000000000" pitchFamily="2" charset="-78"/>
            </a:endParaRPr>
          </a:p>
          <a:p>
            <a:pPr marL="0" indent="0" fontAlgn="base">
              <a:buNone/>
            </a:pPr>
            <a:r>
              <a:rPr lang="fa-IR" dirty="0">
                <a:cs typeface="B Nazanin" panose="00000400000000000000" pitchFamily="2" charset="-78"/>
              </a:rPr>
              <a:t>در موارد زير جبران خسارت در تعهد بيمه گر نخواهد بود</a:t>
            </a:r>
            <a:r>
              <a:rPr lang="en-US" dirty="0">
                <a:cs typeface="B Nazanin" panose="00000400000000000000" pitchFamily="2" charset="-78"/>
              </a:rPr>
              <a:t>:</a:t>
            </a:r>
          </a:p>
          <a:p>
            <a:pPr marL="0" indent="0" fontAlgn="base">
              <a:buNone/>
            </a:pPr>
            <a:r>
              <a:rPr lang="fa-IR" dirty="0">
                <a:cs typeface="B Nazanin" panose="00000400000000000000" pitchFamily="2" charset="-78"/>
              </a:rPr>
              <a:t>۱</a:t>
            </a:r>
            <a:r>
              <a:rPr lang="en-US" dirty="0">
                <a:cs typeface="B Nazanin" panose="00000400000000000000" pitchFamily="2" charset="-78"/>
              </a:rPr>
              <a:t>- </a:t>
            </a:r>
            <a:r>
              <a:rPr lang="fa-IR" dirty="0" smtClean="0">
                <a:cs typeface="B Nazanin" panose="00000400000000000000" pitchFamily="2" charset="-78"/>
              </a:rPr>
              <a:t> خسارت </a:t>
            </a:r>
            <a:r>
              <a:rPr lang="fa-IR" dirty="0">
                <a:cs typeface="B Nazanin" panose="00000400000000000000" pitchFamily="2" charset="-78"/>
              </a:rPr>
              <a:t>هاي ناشي از جنگ ، شورش ، اعتصاب و يا تهاجم</a:t>
            </a:r>
            <a:r>
              <a:rPr lang="en-US" dirty="0">
                <a:cs typeface="B Nazanin" panose="00000400000000000000" pitchFamily="2" charset="-78"/>
              </a:rPr>
              <a:t>.</a:t>
            </a:r>
          </a:p>
          <a:p>
            <a:pPr marL="0" indent="0" fontAlgn="base">
              <a:buNone/>
            </a:pPr>
            <a:r>
              <a:rPr lang="fa-IR" dirty="0">
                <a:cs typeface="B Nazanin" panose="00000400000000000000" pitchFamily="2" charset="-78"/>
              </a:rPr>
              <a:t>۲</a:t>
            </a:r>
            <a:r>
              <a:rPr lang="en-US" dirty="0">
                <a:cs typeface="B Nazanin" panose="00000400000000000000" pitchFamily="2" charset="-78"/>
              </a:rPr>
              <a:t>- </a:t>
            </a:r>
            <a:r>
              <a:rPr lang="fa-IR" dirty="0" smtClean="0">
                <a:cs typeface="B Nazanin" panose="00000400000000000000" pitchFamily="2" charset="-78"/>
              </a:rPr>
              <a:t> خسارت </a:t>
            </a:r>
            <a:r>
              <a:rPr lang="fa-IR" dirty="0">
                <a:cs typeface="B Nazanin" panose="00000400000000000000" pitchFamily="2" charset="-78"/>
              </a:rPr>
              <a:t>هاي مستقيم و غير مستقيم ناشي از انفجارهاي هسته اي</a:t>
            </a:r>
            <a:r>
              <a:rPr lang="en-US" dirty="0">
                <a:cs typeface="B Nazanin" panose="00000400000000000000" pitchFamily="2" charset="-78"/>
              </a:rPr>
              <a:t>.</a:t>
            </a:r>
          </a:p>
          <a:p>
            <a:pPr marL="0" indent="0" fontAlgn="base">
              <a:buNone/>
            </a:pPr>
            <a:r>
              <a:rPr lang="fa-IR" dirty="0">
                <a:cs typeface="B Nazanin" panose="00000400000000000000" pitchFamily="2" charset="-78"/>
              </a:rPr>
              <a:t>۳</a:t>
            </a:r>
            <a:r>
              <a:rPr lang="en-US" dirty="0">
                <a:cs typeface="B Nazanin" panose="00000400000000000000" pitchFamily="2" charset="-78"/>
              </a:rPr>
              <a:t>- </a:t>
            </a:r>
            <a:r>
              <a:rPr lang="fa-IR" dirty="0" smtClean="0">
                <a:cs typeface="B Nazanin" panose="00000400000000000000" pitchFamily="2" charset="-78"/>
              </a:rPr>
              <a:t> خسارت </a:t>
            </a:r>
            <a:r>
              <a:rPr lang="fa-IR" dirty="0">
                <a:cs typeface="B Nazanin" panose="00000400000000000000" pitchFamily="2" charset="-78"/>
              </a:rPr>
              <a:t>هايي كه عمداً توسط بيمه گذار ، ذي نفع و يا راننده موضوع بيمه به آن وارد</a:t>
            </a:r>
            <a:r>
              <a:rPr lang="en-US" dirty="0">
                <a:cs typeface="B Nazanin" panose="00000400000000000000" pitchFamily="2" charset="-78"/>
              </a:rPr>
              <a:t/>
            </a:r>
            <a:br>
              <a:rPr lang="en-US" dirty="0">
                <a:cs typeface="B Nazanin" panose="00000400000000000000" pitchFamily="2" charset="-78"/>
              </a:rPr>
            </a:br>
            <a:r>
              <a:rPr lang="fa-IR" dirty="0">
                <a:cs typeface="B Nazanin" panose="00000400000000000000" pitchFamily="2" charset="-78"/>
              </a:rPr>
              <a:t>مي شود</a:t>
            </a:r>
            <a:r>
              <a:rPr lang="en-US" dirty="0">
                <a:cs typeface="B Nazanin" panose="00000400000000000000" pitchFamily="2" charset="-78"/>
              </a:rPr>
              <a:t>.</a:t>
            </a:r>
          </a:p>
          <a:p>
            <a:pPr marL="0" indent="0" fontAlgn="base">
              <a:buNone/>
            </a:pPr>
            <a:r>
              <a:rPr lang="fa-IR" dirty="0" smtClean="0">
                <a:cs typeface="B Nazanin" panose="00000400000000000000" pitchFamily="2" charset="-78"/>
              </a:rPr>
              <a:t>۴</a:t>
            </a:r>
            <a:r>
              <a:rPr lang="en-US" dirty="0" smtClean="0">
                <a:cs typeface="B Nazanin" panose="00000400000000000000" pitchFamily="2" charset="-78"/>
              </a:rPr>
              <a:t> - </a:t>
            </a:r>
            <a:r>
              <a:rPr lang="fa-IR" dirty="0">
                <a:cs typeface="B Nazanin" panose="00000400000000000000" pitchFamily="2" charset="-78"/>
              </a:rPr>
              <a:t>خسارت هاي وارده به موضوع بيمه حين گريز از تعقيب مقامات انتظامي مگر آنكه عمل گريز توسط متصرفين غير قانوني باشد</a:t>
            </a:r>
            <a:r>
              <a:rPr lang="en-US" dirty="0">
                <a:cs typeface="B Nazanin" panose="00000400000000000000" pitchFamily="2" charset="-78"/>
              </a:rPr>
              <a:t>.</a:t>
            </a:r>
          </a:p>
          <a:p>
            <a:pPr marL="0" indent="0" fontAlgn="base">
              <a:buNone/>
            </a:pPr>
            <a:r>
              <a:rPr lang="fa-IR" dirty="0">
                <a:cs typeface="B Nazanin" panose="00000400000000000000" pitchFamily="2" charset="-78"/>
              </a:rPr>
              <a:t>۵</a:t>
            </a:r>
            <a:r>
              <a:rPr lang="en-US" dirty="0">
                <a:cs typeface="B Nazanin" panose="00000400000000000000" pitchFamily="2" charset="-78"/>
              </a:rPr>
              <a:t>- </a:t>
            </a:r>
            <a:r>
              <a:rPr lang="fa-IR" dirty="0" smtClean="0">
                <a:cs typeface="B Nazanin" panose="00000400000000000000" pitchFamily="2" charset="-78"/>
              </a:rPr>
              <a:t> در </a:t>
            </a:r>
            <a:r>
              <a:rPr lang="fa-IR" dirty="0">
                <a:cs typeface="B Nazanin" panose="00000400000000000000" pitchFamily="2" charset="-78"/>
              </a:rPr>
              <a:t>صورتي كه راننده موضوع بيمه هنگام وقوع حادثه فاقد گواهينامه رانندگي باشد يا گواهينامه رانندگي وي باطل شده باشد و يا مطابق مقررات راهنمايي و رانندگي گواهينامه راننده براي رانندگي موضوع بيمه متناسب نباشد. اتمام اعتبار گواهينامه در حكم بطلان آن نيست</a:t>
            </a:r>
            <a:r>
              <a:rPr lang="en-US" dirty="0">
                <a:cs typeface="B Nazanin" panose="00000400000000000000" pitchFamily="2" charset="-78"/>
              </a:rPr>
              <a:t>.</a:t>
            </a:r>
          </a:p>
          <a:p>
            <a:pPr marL="0" indent="0" fontAlgn="base">
              <a:buNone/>
            </a:pPr>
            <a:r>
              <a:rPr lang="fa-IR" dirty="0" smtClean="0">
                <a:cs typeface="B Nazanin" panose="00000400000000000000" pitchFamily="2" charset="-78"/>
              </a:rPr>
              <a:t>۶</a:t>
            </a:r>
            <a:r>
              <a:rPr lang="en-US" dirty="0" smtClean="0">
                <a:cs typeface="B Nazanin" panose="00000400000000000000" pitchFamily="2" charset="-78"/>
              </a:rPr>
              <a:t> - </a:t>
            </a:r>
            <a:r>
              <a:rPr lang="fa-IR" dirty="0">
                <a:cs typeface="B Nazanin" panose="00000400000000000000" pitchFamily="2" charset="-78"/>
              </a:rPr>
              <a:t>خسارت هاي ناشي از حوادثي كه طبق گزارش مقامات ذي صلاح به علت مصرف مشروبات الكلي و يا استعمال مواد مخدر يا روان گردان توسط راننده موضوع بيمه بوجود آمده باشد</a:t>
            </a:r>
            <a:r>
              <a:rPr lang="en-US" dirty="0">
                <a:cs typeface="B Nazanin" panose="00000400000000000000" pitchFamily="2" charset="-78"/>
              </a:rPr>
              <a:t>.</a:t>
            </a:r>
          </a:p>
          <a:p>
            <a:pPr marL="0" indent="0" fontAlgn="base">
              <a:buNone/>
            </a:pPr>
            <a:r>
              <a:rPr lang="fa-IR" dirty="0">
                <a:cs typeface="B Nazanin" panose="00000400000000000000" pitchFamily="2" charset="-78"/>
              </a:rPr>
              <a:t>۷</a:t>
            </a:r>
            <a:r>
              <a:rPr lang="en-US" dirty="0">
                <a:cs typeface="B Nazanin" panose="00000400000000000000" pitchFamily="2" charset="-78"/>
              </a:rPr>
              <a:t>- </a:t>
            </a:r>
            <a:r>
              <a:rPr lang="fa-IR" dirty="0" smtClean="0">
                <a:cs typeface="B Nazanin" panose="00000400000000000000" pitchFamily="2" charset="-78"/>
              </a:rPr>
              <a:t> خسارت </a:t>
            </a:r>
            <a:r>
              <a:rPr lang="fa-IR" dirty="0">
                <a:cs typeface="B Nazanin" panose="00000400000000000000" pitchFamily="2" charset="-78"/>
              </a:rPr>
              <a:t>ناشي از بكسل كردن وسيله نقليه ديگر مگر آنكه موضوع بيمه مخصوص و مجاز به انجام اين كار باشد و اصول و مقررات ايمني را رعايت كرده باشد</a:t>
            </a:r>
            <a:r>
              <a:rPr lang="en-US" dirty="0">
                <a:cs typeface="B Nazanin" panose="00000400000000000000" pitchFamily="2" charset="-78"/>
              </a:rPr>
              <a:t>.</a:t>
            </a:r>
          </a:p>
          <a:p>
            <a:pPr marL="0" indent="0" fontAlgn="base">
              <a:buNone/>
            </a:pPr>
            <a:r>
              <a:rPr lang="fa-IR" dirty="0">
                <a:cs typeface="B Nazanin" panose="00000400000000000000" pitchFamily="2" charset="-78"/>
              </a:rPr>
              <a:t>۸</a:t>
            </a:r>
            <a:r>
              <a:rPr lang="en-US" dirty="0">
                <a:cs typeface="B Nazanin" panose="00000400000000000000" pitchFamily="2" charset="-78"/>
              </a:rPr>
              <a:t>- </a:t>
            </a:r>
            <a:r>
              <a:rPr lang="fa-IR" dirty="0" smtClean="0">
                <a:cs typeface="B Nazanin" panose="00000400000000000000" pitchFamily="2" charset="-78"/>
              </a:rPr>
              <a:t> خسارت </a:t>
            </a:r>
            <a:r>
              <a:rPr lang="fa-IR" dirty="0">
                <a:cs typeface="B Nazanin" panose="00000400000000000000" pitchFamily="2" charset="-78"/>
              </a:rPr>
              <a:t>هاي وارده به وسايل و دستگاههاي الكتريكي و الكترونيكي موضوع بيمه در صورتي كه ناشي از نقص و خرابي در كاركرد آنها باشد</a:t>
            </a:r>
            <a:r>
              <a:rPr lang="en-US" dirty="0">
                <a:cs typeface="B Nazanin" panose="00000400000000000000" pitchFamily="2" charset="-78"/>
              </a:rPr>
              <a:t>.</a:t>
            </a:r>
          </a:p>
          <a:p>
            <a:pPr marL="0" indent="0" fontAlgn="base">
              <a:buNone/>
            </a:pPr>
            <a:r>
              <a:rPr lang="fa-IR" dirty="0">
                <a:cs typeface="B Nazanin" panose="00000400000000000000" pitchFamily="2" charset="-78"/>
              </a:rPr>
              <a:t>۹</a:t>
            </a:r>
            <a:r>
              <a:rPr lang="en-US" dirty="0">
                <a:cs typeface="B Nazanin" panose="00000400000000000000" pitchFamily="2" charset="-78"/>
              </a:rPr>
              <a:t>- </a:t>
            </a:r>
            <a:r>
              <a:rPr lang="fa-IR" dirty="0" smtClean="0">
                <a:cs typeface="B Nazanin" panose="00000400000000000000" pitchFamily="2" charset="-78"/>
              </a:rPr>
              <a:t> خسارت </a:t>
            </a:r>
            <a:r>
              <a:rPr lang="fa-IR" dirty="0">
                <a:cs typeface="B Nazanin" panose="00000400000000000000" pitchFamily="2" charset="-78"/>
              </a:rPr>
              <a:t>هايي كه به علت حمل بار بيش از حد مجاز توسط موضوع بيمه به آن وارد شود</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41104223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99011"/>
            <a:ext cx="8915400" cy="5512211"/>
          </a:xfrm>
        </p:spPr>
        <p:txBody>
          <a:bodyPr/>
          <a:lstStyle/>
          <a:p>
            <a:pPr marL="0" indent="0" fontAlgn="base">
              <a:buNone/>
            </a:pPr>
            <a:r>
              <a:rPr lang="fa-IR" b="1" dirty="0">
                <a:cs typeface="B Nazanin" panose="00000400000000000000" pitchFamily="2" charset="-78"/>
              </a:rPr>
              <a:t>ماده ۷ . رعايت اصل حد اعلاي حسن نيت</a:t>
            </a:r>
            <a:endParaRPr lang="en-US" b="1" dirty="0">
              <a:cs typeface="B Nazanin" panose="00000400000000000000" pitchFamily="2" charset="-78"/>
            </a:endParaRPr>
          </a:p>
          <a:p>
            <a:pPr marL="0" indent="0" fontAlgn="base">
              <a:buNone/>
            </a:pPr>
            <a:r>
              <a:rPr lang="fa-IR" dirty="0">
                <a:cs typeface="B Nazanin" panose="00000400000000000000" pitchFamily="2" charset="-78"/>
              </a:rPr>
              <a:t>بيمه گذار مكلف است پرسش هاي كتبي بيمه گر را با دقت و صداقت و به طور كامل پاسخ دهد. هرگاه بيمه گذار در پاسخ به پرسش هاي بيمه گر عمداً از اظهار مطلبي خودداري و يا اظهار خلاف واقع بنمايد به نحوي كه مطالب اظهار نشده و يا اظهارات خلاف واقع ، موضوع خطر را تغيير دهد و يا از اهميت آن در نظر بيمه گر بكاهد قرارداد بيمه از تاريخ انعقاد باطل و بلااثر خواهد بود حتي اگر مطلبي كه كتمان شده يا بر خلاف واقع اظهار شده است هيچگونه تاثيري در وقوع حادثه نداشته باشد. در اين صورت علاوه بر آنكه وجوه پرداختي بيمه گذار به وي مسترد نخواهد شد بيمه گر مي تواند اقساط معوق حق بيمه تا آن تاريخ را نيز از وي مطالبه نمايد</a:t>
            </a:r>
            <a:r>
              <a:rPr lang="en-US" dirty="0"/>
              <a:t>.</a:t>
            </a:r>
          </a:p>
          <a:p>
            <a:pPr marL="0" indent="0">
              <a:buNone/>
            </a:pPr>
            <a:endParaRPr lang="fa-IR" dirty="0"/>
          </a:p>
        </p:txBody>
      </p:sp>
    </p:spTree>
    <p:extLst>
      <p:ext uri="{BB962C8B-B14F-4D97-AF65-F5344CB8AC3E}">
        <p14:creationId xmlns:p14="http://schemas.microsoft.com/office/powerpoint/2010/main" val="24901087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6742" y="365760"/>
            <a:ext cx="9517870" cy="6192982"/>
          </a:xfrm>
        </p:spPr>
        <p:txBody>
          <a:bodyPr/>
          <a:lstStyle/>
          <a:p>
            <a:pPr marL="0" indent="0" fontAlgn="base">
              <a:buNone/>
            </a:pPr>
            <a:r>
              <a:rPr lang="fa-IR" b="1" dirty="0">
                <a:cs typeface="B Nazanin" panose="00000400000000000000" pitchFamily="2" charset="-78"/>
              </a:rPr>
              <a:t>ماده ۸. پرداخت حق بيمه</a:t>
            </a:r>
            <a:endParaRPr lang="en-US" b="1" dirty="0">
              <a:cs typeface="B Nazanin" panose="00000400000000000000" pitchFamily="2" charset="-78"/>
            </a:endParaRPr>
          </a:p>
          <a:p>
            <a:pPr marL="0" indent="0" fontAlgn="base">
              <a:buNone/>
            </a:pPr>
            <a:r>
              <a:rPr lang="fa-IR" dirty="0">
                <a:cs typeface="B Nazanin" panose="00000400000000000000" pitchFamily="2" charset="-78"/>
              </a:rPr>
              <a:t>قرارداد بيمه با تقاضاي بيمه گذار و قبول بيمه گر منعقد مي شود ولي شروع تأمين و اجراي تعهدات بيمه گر منوط به پرداخت حق بيمه به ترتيبي است كه در بيمه نامه پيش بيني شده است . چنانچه پرداخت حق بيمه به صورت قسطي باشد و بيمه گذار يك يا چند قسط از اقساط موعد رسيده حق بيمه را پرداخت نكند بيمه گر مي تواند بيمه نامه را فسخ نمايد. چنانچه بيمه گر بيمه نامه را فسخ نكرده باشد، در صورت وقوع حادثه ، پرداخت خسارت تابع ضوابط پيش بيني شده در شرايط خصوصي بيمه نامه خواهد بود</a:t>
            </a:r>
            <a:r>
              <a:rPr lang="en-US" dirty="0"/>
              <a:t>.</a:t>
            </a:r>
          </a:p>
          <a:p>
            <a:pPr marL="0" indent="0">
              <a:buNone/>
            </a:pPr>
            <a:endParaRPr lang="fa-IR" dirty="0"/>
          </a:p>
        </p:txBody>
      </p:sp>
    </p:spTree>
    <p:extLst>
      <p:ext uri="{BB962C8B-B14F-4D97-AF65-F5344CB8AC3E}">
        <p14:creationId xmlns:p14="http://schemas.microsoft.com/office/powerpoint/2010/main" val="18604204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178" y="290945"/>
            <a:ext cx="9559434" cy="6276110"/>
          </a:xfrm>
        </p:spPr>
        <p:txBody>
          <a:bodyPr/>
          <a:lstStyle/>
          <a:p>
            <a:pPr marL="0" indent="0" fontAlgn="base">
              <a:buNone/>
            </a:pPr>
            <a:r>
              <a:rPr lang="fa-IR" b="1" dirty="0">
                <a:cs typeface="B Nazanin" panose="00000400000000000000" pitchFamily="2" charset="-78"/>
              </a:rPr>
              <a:t>ماده ۹. اعلام تشديد خطر</a:t>
            </a:r>
            <a:endParaRPr lang="en-US" b="1" dirty="0">
              <a:cs typeface="B Nazanin" panose="00000400000000000000" pitchFamily="2" charset="-78"/>
            </a:endParaRPr>
          </a:p>
          <a:p>
            <a:pPr marL="0" indent="0" fontAlgn="base">
              <a:buNone/>
            </a:pPr>
            <a:r>
              <a:rPr lang="fa-IR" dirty="0">
                <a:cs typeface="B Nazanin" panose="00000400000000000000" pitchFamily="2" charset="-78"/>
              </a:rPr>
              <a:t>هرگاه در طول مدت بيمه تغييراتي در كيفيت و يا وضعيت و يا كاربري موضوع بيمه بوجود آيد كه موجب تشديد خطر شود بيمه گذار موظف است به محض اطلاع ، بيمه گر را آگاه سازد. در صورت تشديد خطر قبل از وقوع خسارت، بيمه گر مي تواند حق بيمه اضافي متناسب با خطر را براي مدت باقيمانده مطالبه و در صورت عدم پرداخت آن توسط بيمه گذار ، قرارداد بيمه را فسخ نمايد. هرگاه بعد از وقوع خسارت، تشديد خطر معلوم شود بيمه گر مي تواند خسارت را براساس نسبت حق بيمه تعيين شده به حق بيمه متناسب با خطر مشدد پرداخت كند</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7441899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615" y="274320"/>
            <a:ext cx="9600997" cy="6309360"/>
          </a:xfrm>
        </p:spPr>
        <p:txBody>
          <a:bodyPr/>
          <a:lstStyle/>
          <a:p>
            <a:pPr marL="0" indent="0" fontAlgn="base">
              <a:buNone/>
            </a:pPr>
            <a:r>
              <a:rPr lang="fa-IR" b="1" dirty="0">
                <a:cs typeface="B Nazanin" panose="00000400000000000000" pitchFamily="2" charset="-78"/>
              </a:rPr>
              <a:t>ماده ۱۰ . اعلام خسارت</a:t>
            </a:r>
            <a:endParaRPr lang="en-US" b="1" dirty="0">
              <a:cs typeface="B Nazanin" panose="00000400000000000000" pitchFamily="2" charset="-78"/>
            </a:endParaRPr>
          </a:p>
          <a:p>
            <a:pPr marL="0" indent="0" fontAlgn="base">
              <a:buNone/>
            </a:pPr>
            <a:r>
              <a:rPr lang="fa-IR" dirty="0">
                <a:cs typeface="B Nazanin" panose="00000400000000000000" pitchFamily="2" charset="-78"/>
              </a:rPr>
              <a:t>بيمه گذار موظف است حداكثر ظرف پنج روز كاري از تاريخ اطلاع خود از وقوع حادثه به يكي از مراكز پرداخت خسارت بيمه گر مراجعه و با تكميل فرم اعلام خسارت، وقوع حادثه را اعلام نمايد يا مراتب را ظرف مدت مذكور از طريق پست سفارشي به اطلاع بيمه گر برساند</a:t>
            </a:r>
            <a:r>
              <a:rPr lang="fa-IR" dirty="0" smtClean="0">
                <a:cs typeface="B Nazanin" panose="00000400000000000000" pitchFamily="2" charset="-78"/>
              </a:rPr>
              <a:t>. همچنين </a:t>
            </a:r>
            <a:r>
              <a:rPr lang="fa-IR" dirty="0">
                <a:cs typeface="B Nazanin" panose="00000400000000000000" pitchFamily="2" charset="-78"/>
              </a:rPr>
              <a:t>بيمه گذار موظف است مدارك مثبته و ساير اطلاعاتي كه راجع به حادثه و تعيين ميزان خسارت از او خواسته مي شود را در اختيار بيمه گر قراردهد. در صورتي كه بيمه گذار هر يك از تعهدات فوق را انجام ندهد بيمه گر مي تواند ادعاي خسارت را رد كند مگر آنكه بيمه گذار ثابت كند به دليل امور غير قابل اجتناب از عهده انجام آنها برنيامده است</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12864872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5301" y="274319"/>
            <a:ext cx="9867207" cy="6292735"/>
          </a:xfrm>
        </p:spPr>
        <p:txBody>
          <a:bodyPr/>
          <a:lstStyle/>
          <a:p>
            <a:pPr marL="0" indent="0" fontAlgn="base">
              <a:buNone/>
            </a:pPr>
            <a:r>
              <a:rPr lang="fa-IR" b="1" dirty="0">
                <a:cs typeface="B Nazanin" panose="00000400000000000000" pitchFamily="2" charset="-78"/>
              </a:rPr>
              <a:t>ماده ۱۱. </a:t>
            </a:r>
            <a:r>
              <a:rPr lang="fa-IR" b="1" dirty="0" smtClean="0">
                <a:cs typeface="B Nazanin" panose="00000400000000000000" pitchFamily="2" charset="-78"/>
              </a:rPr>
              <a:t>عدم اظهارات </a:t>
            </a:r>
            <a:r>
              <a:rPr lang="fa-IR" b="1" dirty="0">
                <a:cs typeface="B Nazanin" panose="00000400000000000000" pitchFamily="2" charset="-78"/>
              </a:rPr>
              <a:t>خلاف واقع</a:t>
            </a:r>
            <a:endParaRPr lang="en-US" b="1" dirty="0">
              <a:cs typeface="B Nazanin" panose="00000400000000000000" pitchFamily="2" charset="-78"/>
            </a:endParaRPr>
          </a:p>
          <a:p>
            <a:pPr marL="0" indent="0" fontAlgn="base">
              <a:buNone/>
            </a:pPr>
            <a:r>
              <a:rPr lang="fa-IR" dirty="0">
                <a:cs typeface="B Nazanin" panose="00000400000000000000" pitchFamily="2" charset="-78"/>
              </a:rPr>
              <a:t>هرگاه بيمه گذار به قصد تقلب ، در خصوص خسارت و كيفيت وقوع حادثه به طور كتبي اظهارات نادرستي بنمايد و يا مدارك مجعول تسليم كند بيمه گر مي تواند وي را از دريافت خسارت محروم كند</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28159155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1927" y="257695"/>
            <a:ext cx="9892146" cy="6325985"/>
          </a:xfrm>
        </p:spPr>
        <p:txBody>
          <a:bodyPr/>
          <a:lstStyle/>
          <a:p>
            <a:pPr marL="0" indent="0" fontAlgn="base">
              <a:buNone/>
            </a:pPr>
            <a:r>
              <a:rPr lang="fa-IR" b="1" dirty="0">
                <a:cs typeface="B Nazanin" panose="00000400000000000000" pitchFamily="2" charset="-78"/>
              </a:rPr>
              <a:t>ماده ۱۲. جلوگيري از وقوع حادثه و توسعه خسارت</a:t>
            </a:r>
            <a:endParaRPr lang="en-US" b="1" dirty="0">
              <a:cs typeface="B Nazanin" panose="00000400000000000000" pitchFamily="2" charset="-78"/>
            </a:endParaRPr>
          </a:p>
          <a:p>
            <a:pPr marL="0" indent="0" fontAlgn="base">
              <a:buNone/>
            </a:pPr>
            <a:r>
              <a:rPr lang="fa-IR" dirty="0">
                <a:cs typeface="B Nazanin" panose="00000400000000000000" pitchFamily="2" charset="-78"/>
              </a:rPr>
              <a:t>بيمه گذار موظف است براي جلوگيري از وقوع حادثه و توسعه خسارت و يا نجات موضوع بيمه و لوازم همراه آن ، اقدامات و احتياط هاي لازم را كه هركس عرفاً از مال خود مي كند به عمل آورد. چنانچه ثابت شود كه بيمه گذار عمداً از انجام اين اقدامات خودداري نموده است بيمه گر مي تواند به نسبت تاثير قصور بيمه گذار، خسارت پرداختي را تقليل دهد</a:t>
            </a:r>
            <a:r>
              <a:rPr lang="en-US" dirty="0">
                <a:cs typeface="B Nazanin" panose="00000400000000000000" pitchFamily="2" charset="-78"/>
              </a:rPr>
              <a:t>.</a:t>
            </a:r>
          </a:p>
          <a:p>
            <a:pPr marL="0" indent="0">
              <a:buNone/>
            </a:pPr>
            <a:endParaRPr lang="fa-IR" dirty="0"/>
          </a:p>
        </p:txBody>
      </p:sp>
    </p:spTree>
    <p:extLst>
      <p:ext uri="{BB962C8B-B14F-4D97-AF65-F5344CB8AC3E}">
        <p14:creationId xmlns:p14="http://schemas.microsoft.com/office/powerpoint/2010/main" val="419358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702</TotalTime>
  <Words>12944</Words>
  <Application>Microsoft Office PowerPoint</Application>
  <PresentationFormat>Widescreen</PresentationFormat>
  <Paragraphs>344</Paragraphs>
  <Slides>135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135</vt:i4>
      </vt:variant>
    </vt:vector>
  </HeadingPairs>
  <TitlesOfParts>
    <vt:vector size="142" baseType="lpstr">
      <vt:lpstr>Arial</vt:lpstr>
      <vt:lpstr>B Nazanin</vt:lpstr>
      <vt:lpstr>Century Gothic</vt:lpstr>
      <vt:lpstr>IranNastaliq</vt:lpstr>
      <vt:lpstr>Tahoma</vt:lpstr>
      <vt:lpstr>Wingdings 3</vt:lpstr>
      <vt:lpstr>Wisp</vt:lpstr>
      <vt:lpstr> بسم الّله الرّحمن الرّحیم </vt:lpstr>
      <vt:lpstr>PowerPoint Presentation</vt:lpstr>
      <vt:lpstr>تاریخچه بیمه</vt:lpstr>
      <vt:lpstr>تاریخچه بیمه اتومبیل درجهان</vt:lpstr>
      <vt:lpstr>انواع بیمه های اتومبیل</vt:lpstr>
      <vt:lpstr>         الف- بیمه شخص ثالث </vt:lpstr>
      <vt:lpstr>بیمه شخص ثالث  </vt:lpstr>
      <vt:lpstr>مواد بیمه نامه شخص ثالث </vt:lpstr>
      <vt:lpstr>ماده 2) الزام داشتن بیمه نامه شخص ثالث برای کلیه وسایل نقلیه موتوری زمینی و ریلی </vt:lpstr>
      <vt:lpstr>ماده 3) الزام داشتن بیمه نامه حوادث برای کلیه رانندگان وسایل نقلیه </vt:lpstr>
      <vt:lpstr>ماده 4) جبران خسارت های بدنی و مالی توسط شرکت بیمه گر </vt:lpstr>
      <vt:lpstr>ماده 5) الزام صدور بیمه شخص ثالث توسط شرکت بیمه ایران و اختیار برای سایر شرکت ها </vt:lpstr>
      <vt:lpstr>ماده 6) تخفیفات بیمه نامه شخص ثالث متعلق به انتقال دهنده است </vt:lpstr>
      <vt:lpstr>ماده 7) لزوم صدور بیمه نامه شخص ثالث در داخل کشور یا پس از خروج از کشور </vt:lpstr>
      <vt:lpstr>ماده 8) حداقل تعهد بدنی و مالی </vt:lpstr>
      <vt:lpstr>ماده 9) بیمه گر ملزم به جبران خسارت های وارد شده به اشخاص ثالث می باشد </vt:lpstr>
      <vt:lpstr>ماده 10) لزوم پرداخت خسارت توسط بیمه گر به زیان دیدگان بدون لحاظ جنسیت و دین </vt:lpstr>
      <vt:lpstr>ماده 11) درج هرگونه شرط در بیمه نامه و اخذ هرگونه رضایتنامه از بیمه گذار </vt:lpstr>
      <vt:lpstr>ماده 12) تعهد ریالی بیمه گر </vt:lpstr>
      <vt:lpstr>ماده 13) یوم الاداء بودن خسارت متعلق به شخص ثالث زیان دیده </vt:lpstr>
      <vt:lpstr>ماده 14) درصورتی که علت اصلی وقوع حادثه یکی از تخلفات رانندگی حادثه ساز باشد </vt:lpstr>
      <vt:lpstr>تخلفات رانندگی حادثه ساز</vt:lpstr>
      <vt:lpstr>ماده 15) در ۴ مورد بیمه گر مکلف است خسارت زیان دیده را بدون هیچ شرط و اخذ تضمین پرداخت کند </vt:lpstr>
      <vt:lpstr>ماده 16) درصورتی که عواملی نظیر نقص راه نبودن یا نقص علائم رانندگی و... در وقوع حادثه موثر باشد </vt:lpstr>
      <vt:lpstr>ماده 17) استثنائات بیمه نامه شخص ثالث </vt:lpstr>
      <vt:lpstr>ماده 18) تعیین سقف حق بیمه و نحوه تخفیف ، افزایش یا تقسیط آن </vt:lpstr>
      <vt:lpstr>ماده 19) هرگونه قصور یا تقصیر بیمه گر یا نماینده وی در صدور بیمه نامه </vt:lpstr>
      <vt:lpstr>ماده 20) محدوده جغرافیائی تحت پوشش بیمه نامه </vt:lpstr>
      <vt:lpstr>ماده 21) پرداخت خسارت زیان دیده توسط صندوق تامین خسارت های بدنی </vt:lpstr>
      <vt:lpstr>ماده 22) پرداخت خسارت توسط صندوق در صورت تعلیق یا لغو پروانه فعالیت شرکت بیمه </vt:lpstr>
      <vt:lpstr>ماده 23) چه زمانی زیان دیده حق مراجعه به صندوق را ندارد؟ </vt:lpstr>
      <vt:lpstr> ماده 24)  منابع مالی صندوق </vt:lpstr>
      <vt:lpstr>ماده 25) موظف بودن صندوق در پرداخت خسارت به زیان دیده بدون اخذ تضمین از زیان دیده </vt:lpstr>
      <vt:lpstr>ماده 26) لازم الاجرا بودن اسناد مربوط به صندوق </vt:lpstr>
      <vt:lpstr>ماده 27) سرمایه گذاری وجوه صندوق </vt:lpstr>
      <vt:lpstr>ماده 28) ارکان صندوق ، اعضای مجموع عمومی و اعضای هیئت نظارت </vt:lpstr>
      <vt:lpstr>ماده 29) حل اختلاف صندوق و بیمه گران </vt:lpstr>
      <vt:lpstr>ماده 30) مراجعه زیان دیده و مسبب حادثه به صندوق </vt:lpstr>
      <vt:lpstr>ماده 31) زمان پرداخت خسارت توسط بیمه گر و صندوق </vt:lpstr>
      <vt:lpstr>ماده 32) مراجعه زيان ديده، اولياي دم يا وراث قانوني </vt:lpstr>
      <vt:lpstr>ماده 33) جریمه تاخیر پرداخت خسارت برای بیمه گر و صندوق </vt:lpstr>
      <vt:lpstr>ماده 34) پرداخت خسارت زیان دیده قبل از قطعی شدن مبلغ دیه </vt:lpstr>
      <vt:lpstr>ماده 35) هزینه های معالجه اشخاص ثالث زیان دیده و راننده مسبب حادثه </vt:lpstr>
      <vt:lpstr>ماده 36) پرداخت خسارت در حوادث منجر به فوت </vt:lpstr>
      <vt:lpstr>ماده 37) تعهد نداشتن بیمه گر و صندوق و مسبب حادثه </vt:lpstr>
      <vt:lpstr>ماده 38) مسئول شناخته نشدن بیمه گر یا صندوق </vt:lpstr>
      <vt:lpstr>ماده 39) حوادث رانندگی منجر به خسارت مالی     </vt:lpstr>
      <vt:lpstr>ماده 40) پرداخت خسارت مالی در صورت داشتن بیمه نامه معتبر </vt:lpstr>
      <vt:lpstr>ماده 41) سامانه جامع حوادث رانندگی </vt:lpstr>
      <vt:lpstr>ماده 42) حرکت وسایل نقلیه بدون داشتن بیمه نامه شخص ثالث </vt:lpstr>
      <vt:lpstr>ماده 43) امکان شناسایی وسایل نقلیه فاقد بیمه نامه شخص ثالث </vt:lpstr>
      <vt:lpstr>ماده 44) دادن بار یا مسافر به دارندگان وسایل نقلیه فاقد بیمه نامه شخص ثالث </vt:lpstr>
      <vt:lpstr>ماده 45) ارائه خدمات به وسایل نقلیه فاقد بیمه نامه شخص ثالث </vt:lpstr>
      <vt:lpstr>ماده 46) عقد قرارداد با دارندگان وسائل نقلیه فاقد بیمه نامه شخص ثالث </vt:lpstr>
      <vt:lpstr>ماده 47) بررسی وضعیت بیمه نامه شخص ثالث وسایل نقلیه </vt:lpstr>
      <vt:lpstr>ماده 48) وضعیت کارت سوخت وسایل نقلیه فاقد بیمه نامه شخص ثالث </vt:lpstr>
      <vt:lpstr>ماده 49) صدور قرار تامین برای راننده مسبب حادثه </vt:lpstr>
      <vt:lpstr>ماده 50) مطلع نمودن صندوق و شرکت بیمه از حوادث رانندگی </vt:lpstr>
      <vt:lpstr>ماده 51) طرح دعوای واهی راجع به حوادث رانندگی </vt:lpstr>
      <vt:lpstr>ماده 52) اعلام میزان ریالی دیه </vt:lpstr>
      <vt:lpstr>ماده 53) ثبت جزئیات حادثه در سامانه جامع حوادث رانندگی </vt:lpstr>
      <vt:lpstr>ماده 54) فراهم نمودن بانک های اطلاعاتی توسط نیروی انتظامی </vt:lpstr>
      <vt:lpstr>ماده 55) فراهم نمودن بانک های اطلاعاتی توسط بیمه گران </vt:lpstr>
      <vt:lpstr>ماده 56) فراهم نمودن بانک های اطلاعاتی توسط بیمه مرکزی </vt:lpstr>
      <vt:lpstr>ماده 57) نظارت بر حسن اجرای قوانین </vt:lpstr>
      <vt:lpstr>ماده 58) نظارت بیمه مرکزی بر ذخایر شرکت های بیمه </vt:lpstr>
      <vt:lpstr>ماده 59) عدم پرداخت حقوق قانونی صندوق از سوی بیمه گر </vt:lpstr>
      <vt:lpstr>ماده 60) فروش بیمه نامه بدون مجوز قانونی </vt:lpstr>
      <vt:lpstr>ماده 61) دریافت وجه بابت خسارت با انجام اعمال متقلبانه </vt:lpstr>
      <vt:lpstr>ماده 62) معرفی شخصی خلاف واقع به عنوان راننده مسبب حادثه </vt:lpstr>
      <vt:lpstr>ماده 63) مسئولیت مسبب حادثه مشمول تعهدات بیمه گر </vt:lpstr>
      <vt:lpstr>ماده 64) آیین نامه های اجرایی         </vt:lpstr>
      <vt:lpstr>ماده 65) قوانین مربوط به بیمه نامه های صادره </vt:lpstr>
      <vt:lpstr>ماده 66) قانون اصلاح قانون بيمه مسئوليت مدني دارندگان وسايل نقليه در قبال اشخاص ثالث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ماده 10 بیمه نامه بدنه</vt:lpstr>
      <vt:lpstr>PowerPoint Presentation</vt:lpstr>
      <vt:lpstr>PowerPoint Presentation</vt:lpstr>
      <vt:lpstr>نحوه بازدید خودرو جهت صدور بیمه نامه بدنه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تاریخچه بیمه</dc:title>
  <dc:creator>امیر امیدی</dc:creator>
  <cp:lastModifiedBy>امیر امیدی</cp:lastModifiedBy>
  <cp:revision>186</cp:revision>
  <dcterms:created xsi:type="dcterms:W3CDTF">2023-01-11T08:36:53Z</dcterms:created>
  <dcterms:modified xsi:type="dcterms:W3CDTF">2023-02-01T13:44:30Z</dcterms:modified>
</cp:coreProperties>
</file>