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81"/>
  </p:notesMasterIdLst>
  <p:sldIdLst>
    <p:sldId id="371" r:id="rId2"/>
    <p:sldId id="256" r:id="rId3"/>
    <p:sldId id="313" r:id="rId4"/>
    <p:sldId id="317" r:id="rId5"/>
    <p:sldId id="257" r:id="rId6"/>
    <p:sldId id="321" r:id="rId7"/>
    <p:sldId id="258" r:id="rId8"/>
    <p:sldId id="391" r:id="rId9"/>
    <p:sldId id="328" r:id="rId10"/>
    <p:sldId id="327" r:id="rId11"/>
    <p:sldId id="325" r:id="rId12"/>
    <p:sldId id="326" r:id="rId13"/>
    <p:sldId id="385" r:id="rId14"/>
    <p:sldId id="323" r:id="rId15"/>
    <p:sldId id="260" r:id="rId16"/>
    <p:sldId id="264" r:id="rId17"/>
    <p:sldId id="265" r:id="rId18"/>
    <p:sldId id="329" r:id="rId19"/>
    <p:sldId id="330" r:id="rId20"/>
    <p:sldId id="331" r:id="rId21"/>
    <p:sldId id="387" r:id="rId22"/>
    <p:sldId id="372" r:id="rId23"/>
    <p:sldId id="333" r:id="rId24"/>
    <p:sldId id="334" r:id="rId25"/>
    <p:sldId id="335" r:id="rId26"/>
    <p:sldId id="336" r:id="rId27"/>
    <p:sldId id="337" r:id="rId28"/>
    <p:sldId id="338" r:id="rId29"/>
    <p:sldId id="339" r:id="rId30"/>
    <p:sldId id="340" r:id="rId31"/>
    <p:sldId id="341" r:id="rId32"/>
    <p:sldId id="343" r:id="rId33"/>
    <p:sldId id="344" r:id="rId34"/>
    <p:sldId id="345" r:id="rId35"/>
    <p:sldId id="346" r:id="rId36"/>
    <p:sldId id="347" r:id="rId37"/>
    <p:sldId id="342" r:id="rId38"/>
    <p:sldId id="388" r:id="rId39"/>
    <p:sldId id="261" r:id="rId40"/>
    <p:sldId id="348" r:id="rId41"/>
    <p:sldId id="269" r:id="rId42"/>
    <p:sldId id="386" r:id="rId43"/>
    <p:sldId id="350" r:id="rId44"/>
    <p:sldId id="349" r:id="rId45"/>
    <p:sldId id="272" r:id="rId46"/>
    <p:sldId id="275" r:id="rId47"/>
    <p:sldId id="351" r:id="rId48"/>
    <p:sldId id="389" r:id="rId49"/>
    <p:sldId id="390" r:id="rId50"/>
    <p:sldId id="282" r:id="rId51"/>
    <p:sldId id="352" r:id="rId52"/>
    <p:sldId id="283" r:id="rId53"/>
    <p:sldId id="381" r:id="rId54"/>
    <p:sldId id="354" r:id="rId55"/>
    <p:sldId id="353" r:id="rId56"/>
    <p:sldId id="355" r:id="rId57"/>
    <p:sldId id="356" r:id="rId58"/>
    <p:sldId id="357" r:id="rId59"/>
    <p:sldId id="380" r:id="rId60"/>
    <p:sldId id="358" r:id="rId61"/>
    <p:sldId id="359" r:id="rId62"/>
    <p:sldId id="379" r:id="rId63"/>
    <p:sldId id="378" r:id="rId64"/>
    <p:sldId id="360" r:id="rId65"/>
    <p:sldId id="361" r:id="rId66"/>
    <p:sldId id="377" r:id="rId67"/>
    <p:sldId id="376" r:id="rId68"/>
    <p:sldId id="375" r:id="rId69"/>
    <p:sldId id="363" r:id="rId70"/>
    <p:sldId id="364" r:id="rId71"/>
    <p:sldId id="374" r:id="rId72"/>
    <p:sldId id="365" r:id="rId73"/>
    <p:sldId id="366" r:id="rId74"/>
    <p:sldId id="373" r:id="rId75"/>
    <p:sldId id="367" r:id="rId76"/>
    <p:sldId id="368" r:id="rId77"/>
    <p:sldId id="369" r:id="rId78"/>
    <p:sldId id="370" r:id="rId79"/>
    <p:sldId id="383" r:id="rId80"/>
  </p:sldIdLst>
  <p:sldSz cx="9144000" cy="5143500" type="screen16x9"/>
  <p:notesSz cx="6858000" cy="9144000"/>
  <p:embeddedFontLst>
    <p:embeddedFont>
      <p:font typeface="Libre Baskerville" panose="020B0604020202020204" charset="0"/>
      <p:regular r:id="rId82"/>
      <p:bold r:id="rId83"/>
      <p:italic r:id="rId84"/>
    </p:embeddedFont>
    <p:embeddedFont>
      <p:font typeface="Calibri" panose="020F0502020204030204" pitchFamily="34" charset="0"/>
      <p:regular r:id="rId85"/>
      <p:bold r:id="rId86"/>
      <p:italic r:id="rId87"/>
      <p:boldItalic r:id="rId88"/>
    </p:embeddedFont>
    <p:embeddedFont>
      <p:font typeface="tahoma" panose="020B0604030504040204" pitchFamily="34" charset="0"/>
      <p:regular r:id="rId89"/>
      <p:bold r:id="rId90"/>
    </p:embeddedFont>
    <p:embeddedFont>
      <p:font typeface="Garamond" panose="02020404030301010803" pitchFamily="18" charset="0"/>
      <p:regular r:id="rId91"/>
      <p:bold r:id="rId92"/>
      <p:italic r:id="rId93"/>
    </p:embeddedFont>
    <p:embeddedFont>
      <p:font typeface="B Zar" panose="00000400000000000000" pitchFamily="2" charset="-78"/>
      <p:regular r:id="rId94"/>
      <p:bold r:id="rId95"/>
    </p:embeddedFont>
    <p:embeddedFont>
      <p:font typeface="B Nazanin" panose="00000400000000000000" pitchFamily="2" charset="-78"/>
      <p:regular r:id="rId96"/>
      <p:bold r:id="rId97"/>
    </p:embeddedFont>
    <p:embeddedFont>
      <p:font typeface="Actor" panose="020B0604020202020204" charset="0"/>
      <p:regular r:id="rId98"/>
    </p:embeddedFont>
    <p:embeddedFont>
      <p:font typeface="Josefin Sans" panose="020B0604020202020204" charset="0"/>
      <p:regular r:id="rId99"/>
      <p:bold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8C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C5ADBB-81A6-46D8-8249-FDD0CA677336}">
  <a:tblStyle styleId="{84C5ADBB-81A6-46D8-8249-FDD0CA6773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36" autoAdjust="0"/>
    <p:restoredTop sz="95455" autoAdjust="0"/>
  </p:normalViewPr>
  <p:slideViewPr>
    <p:cSldViewPr snapToGrid="0">
      <p:cViewPr varScale="1">
        <p:scale>
          <a:sx n="120" d="100"/>
          <a:sy n="120" d="100"/>
        </p:scale>
        <p:origin x="54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699803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8746bd3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8746bd3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a-IR" dirty="0" smtClean="0"/>
          </a:p>
          <a:p>
            <a:pPr marL="0" lvl="0" indent="0" algn="l" rtl="0">
              <a:spcBef>
                <a:spcPts val="0"/>
              </a:spcBef>
              <a:spcAft>
                <a:spcPts val="0"/>
              </a:spcAft>
              <a:buNone/>
            </a:pPr>
            <a:endParaRPr lang="fa-IR" dirty="0" smtClean="0"/>
          </a:p>
          <a:p>
            <a:pPr marL="0" lvl="0" indent="0" algn="l" rtl="0">
              <a:spcBef>
                <a:spcPts val="0"/>
              </a:spcBef>
              <a:spcAft>
                <a:spcPts val="0"/>
              </a:spcAft>
              <a:buNone/>
            </a:pPr>
            <a:endParaRPr lang="fa-IR" dirty="0" smtClean="0"/>
          </a:p>
          <a:p>
            <a:pPr marL="0" lvl="0" indent="0" algn="l" rtl="0">
              <a:spcBef>
                <a:spcPts val="0"/>
              </a:spcBef>
              <a:spcAft>
                <a:spcPts val="0"/>
              </a:spcAft>
              <a:buNone/>
            </a:pPr>
            <a:endParaRPr lang="fa-IR" dirty="0" smtClean="0"/>
          </a:p>
          <a:p>
            <a:pPr marL="0" lvl="0" indent="0" algn="l" rtl="0">
              <a:spcBef>
                <a:spcPts val="0"/>
              </a:spcBef>
              <a:spcAft>
                <a:spcPts val="0"/>
              </a:spcAft>
              <a:buNone/>
            </a:pPr>
            <a:endParaRPr lang="fa-IR" dirty="0" smtClean="0"/>
          </a:p>
          <a:p>
            <a:pPr marL="0" lvl="0" indent="0" algn="l" rtl="0">
              <a:spcBef>
                <a:spcPts val="0"/>
              </a:spcBef>
              <a:spcAft>
                <a:spcPts val="0"/>
              </a:spcAft>
              <a:buNone/>
            </a:pPr>
            <a:endParaRPr lang="fa-IR" dirty="0" smtClean="0"/>
          </a:p>
          <a:p>
            <a:pPr marL="0" lvl="0" indent="0" algn="l" rtl="0">
              <a:spcBef>
                <a:spcPts val="0"/>
              </a:spcBef>
              <a:spcAft>
                <a:spcPts val="0"/>
              </a:spcAft>
              <a:buNone/>
            </a:pPr>
            <a:endParaRPr lang="fa-IR"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2045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8746bd3177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18746bd3177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7796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8746bd3177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8746bd3177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3510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3759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476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2935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6789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979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501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2609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113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8746bd3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8746bd3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7335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5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484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1824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02537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0933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4668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3939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3050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5064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1966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187c098a069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187c098a069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20617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90301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03bd6ff0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1003bd6ff0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1644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003bd6ff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003bd6ff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1275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8746bd3177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8746bd3177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6900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8746bd3177_1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8746bd3177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270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8746bd3177_1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8746bd3177_1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324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8746bd3177_1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18746bd3177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3509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003bd6ff0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003bd6ff0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022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8746bd3177_1_2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8746bd3177_1_2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3410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8746bd3177_1_2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18746bd3177_1_2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25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8746bd317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8746bd317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210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87c098a06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187c098a06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191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003bd6ff0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003bd6ff0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957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5605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13603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905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003bd6ff0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003bd6ff0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7532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18081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5340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45829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7543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2155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026096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83255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37627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5820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59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7524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71274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003bd6ff0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003bd6ff0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91129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87135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187c098a06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187c098a06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1696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50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4692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832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003bd6ff0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003bd6ff0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762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25000"/>
          </a:blip>
          <a:stretch>
            <a:fillRect/>
          </a:stretch>
        </p:blipFill>
        <p:spPr>
          <a:xfrm>
            <a:off x="0" y="0"/>
            <a:ext cx="9144003" cy="5143501"/>
          </a:xfrm>
          <a:prstGeom prst="rect">
            <a:avLst/>
          </a:prstGeom>
          <a:noFill/>
          <a:ln>
            <a:noFill/>
          </a:ln>
        </p:spPr>
      </p:pic>
      <p:sp>
        <p:nvSpPr>
          <p:cNvPr id="10" name="Google Shape;10;p2"/>
          <p:cNvSpPr txBox="1">
            <a:spLocks noGrp="1"/>
          </p:cNvSpPr>
          <p:nvPr>
            <p:ph type="ctrTitle"/>
          </p:nvPr>
        </p:nvSpPr>
        <p:spPr>
          <a:xfrm>
            <a:off x="2310750" y="1451599"/>
            <a:ext cx="4522500" cy="22632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310738" y="3751875"/>
            <a:ext cx="4522500" cy="404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2" name="Google Shape;12;p2"/>
          <p:cNvPicPr preferRelativeResize="0"/>
          <p:nvPr/>
        </p:nvPicPr>
        <p:blipFill>
          <a:blip r:embed="rId3">
            <a:alphaModFix/>
          </a:blip>
          <a:stretch>
            <a:fillRect/>
          </a:stretch>
        </p:blipFill>
        <p:spPr>
          <a:xfrm rot="444764">
            <a:off x="-154270" y="-207101"/>
            <a:ext cx="3392990" cy="3823254"/>
          </a:xfrm>
          <a:prstGeom prst="rect">
            <a:avLst/>
          </a:prstGeom>
          <a:noFill/>
          <a:ln>
            <a:noFill/>
          </a:ln>
        </p:spPr>
      </p:pic>
      <p:pic>
        <p:nvPicPr>
          <p:cNvPr id="13" name="Google Shape;13;p2"/>
          <p:cNvPicPr preferRelativeResize="0"/>
          <p:nvPr/>
        </p:nvPicPr>
        <p:blipFill>
          <a:blip r:embed="rId4">
            <a:alphaModFix/>
          </a:blip>
          <a:stretch>
            <a:fillRect/>
          </a:stretch>
        </p:blipFill>
        <p:spPr>
          <a:xfrm rot="-5399996" flipH="1">
            <a:off x="6920373" y="1773426"/>
            <a:ext cx="4597827" cy="568000"/>
          </a:xfrm>
          <a:prstGeom prst="rect">
            <a:avLst/>
          </a:prstGeom>
          <a:noFill/>
          <a:ln>
            <a:noFill/>
          </a:ln>
        </p:spPr>
      </p:pic>
      <p:pic>
        <p:nvPicPr>
          <p:cNvPr id="14" name="Google Shape;14;p2"/>
          <p:cNvPicPr preferRelativeResize="0"/>
          <p:nvPr/>
        </p:nvPicPr>
        <p:blipFill>
          <a:blip r:embed="rId5">
            <a:alphaModFix/>
          </a:blip>
          <a:stretch>
            <a:fillRect/>
          </a:stretch>
        </p:blipFill>
        <p:spPr>
          <a:xfrm flipH="1">
            <a:off x="4355500" y="0"/>
            <a:ext cx="4788500" cy="1741899"/>
          </a:xfrm>
          <a:prstGeom prst="rect">
            <a:avLst/>
          </a:prstGeom>
          <a:noFill/>
          <a:ln>
            <a:noFill/>
          </a:ln>
        </p:spPr>
      </p:pic>
      <p:pic>
        <p:nvPicPr>
          <p:cNvPr id="15" name="Google Shape;15;p2"/>
          <p:cNvPicPr preferRelativeResize="0"/>
          <p:nvPr/>
        </p:nvPicPr>
        <p:blipFill>
          <a:blip r:embed="rId6">
            <a:alphaModFix/>
          </a:blip>
          <a:stretch>
            <a:fillRect/>
          </a:stretch>
        </p:blipFill>
        <p:spPr>
          <a:xfrm flipH="1">
            <a:off x="-70150" y="3197600"/>
            <a:ext cx="3857900" cy="1945901"/>
          </a:xfrm>
          <a:prstGeom prst="rect">
            <a:avLst/>
          </a:prstGeom>
          <a:noFill/>
          <a:ln>
            <a:noFill/>
          </a:ln>
        </p:spPr>
      </p:pic>
      <p:pic>
        <p:nvPicPr>
          <p:cNvPr id="16" name="Google Shape;16;p2"/>
          <p:cNvPicPr preferRelativeResize="0"/>
          <p:nvPr/>
        </p:nvPicPr>
        <p:blipFill>
          <a:blip r:embed="rId7">
            <a:alphaModFix/>
          </a:blip>
          <a:stretch>
            <a:fillRect/>
          </a:stretch>
        </p:blipFill>
        <p:spPr>
          <a:xfrm>
            <a:off x="4671613" y="4003577"/>
            <a:ext cx="4472387" cy="11399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54"/>
        <p:cNvGrpSpPr/>
        <p:nvPr/>
      </p:nvGrpSpPr>
      <p:grpSpPr>
        <a:xfrm>
          <a:off x="0" y="0"/>
          <a:ext cx="0" cy="0"/>
          <a:chOff x="0" y="0"/>
          <a:chExt cx="0" cy="0"/>
        </a:xfrm>
      </p:grpSpPr>
      <p:pic>
        <p:nvPicPr>
          <p:cNvPr id="155" name="Google Shape;155;p20"/>
          <p:cNvPicPr preferRelativeResize="0"/>
          <p:nvPr/>
        </p:nvPicPr>
        <p:blipFill>
          <a:blip r:embed="rId2">
            <a:alphaModFix amt="25000"/>
          </a:blip>
          <a:stretch>
            <a:fillRect/>
          </a:stretch>
        </p:blipFill>
        <p:spPr>
          <a:xfrm>
            <a:off x="0" y="0"/>
            <a:ext cx="9144003" cy="5143501"/>
          </a:xfrm>
          <a:prstGeom prst="rect">
            <a:avLst/>
          </a:prstGeom>
          <a:noFill/>
          <a:ln>
            <a:noFill/>
          </a:ln>
        </p:spPr>
      </p:pic>
      <p:sp>
        <p:nvSpPr>
          <p:cNvPr id="156" name="Google Shape;156;p20"/>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57" name="Google Shape;157;p20"/>
          <p:cNvPicPr preferRelativeResize="0"/>
          <p:nvPr/>
        </p:nvPicPr>
        <p:blipFill>
          <a:blip r:embed="rId3">
            <a:alphaModFix/>
          </a:blip>
          <a:stretch>
            <a:fillRect/>
          </a:stretch>
        </p:blipFill>
        <p:spPr>
          <a:xfrm rot="-5400005">
            <a:off x="-1747512" y="2511265"/>
            <a:ext cx="3897800" cy="481520"/>
          </a:xfrm>
          <a:prstGeom prst="rect">
            <a:avLst/>
          </a:prstGeom>
          <a:noFill/>
          <a:ln>
            <a:noFill/>
          </a:ln>
        </p:spPr>
      </p:pic>
      <p:pic>
        <p:nvPicPr>
          <p:cNvPr id="158" name="Google Shape;158;p20"/>
          <p:cNvPicPr preferRelativeResize="0"/>
          <p:nvPr/>
        </p:nvPicPr>
        <p:blipFill>
          <a:blip r:embed="rId3">
            <a:alphaModFix/>
          </a:blip>
          <a:stretch>
            <a:fillRect/>
          </a:stretch>
        </p:blipFill>
        <p:spPr>
          <a:xfrm rot="10800000">
            <a:off x="1034258" y="4681350"/>
            <a:ext cx="6557952" cy="810150"/>
          </a:xfrm>
          <a:prstGeom prst="rect">
            <a:avLst/>
          </a:prstGeom>
          <a:noFill/>
          <a:ln>
            <a:noFill/>
          </a:ln>
        </p:spPr>
      </p:pic>
      <p:pic>
        <p:nvPicPr>
          <p:cNvPr id="159" name="Google Shape;159;p20"/>
          <p:cNvPicPr preferRelativeResize="0"/>
          <p:nvPr/>
        </p:nvPicPr>
        <p:blipFill>
          <a:blip r:embed="rId4">
            <a:alphaModFix/>
          </a:blip>
          <a:stretch>
            <a:fillRect/>
          </a:stretch>
        </p:blipFill>
        <p:spPr>
          <a:xfrm rot="-5400000" flipH="1">
            <a:off x="6208460" y="2207958"/>
            <a:ext cx="4678600" cy="119248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60"/>
        <p:cNvGrpSpPr/>
        <p:nvPr/>
      </p:nvGrpSpPr>
      <p:grpSpPr>
        <a:xfrm>
          <a:off x="0" y="0"/>
          <a:ext cx="0" cy="0"/>
          <a:chOff x="0" y="0"/>
          <a:chExt cx="0" cy="0"/>
        </a:xfrm>
      </p:grpSpPr>
      <p:pic>
        <p:nvPicPr>
          <p:cNvPr id="161" name="Google Shape;161;p21"/>
          <p:cNvPicPr preferRelativeResize="0"/>
          <p:nvPr/>
        </p:nvPicPr>
        <p:blipFill>
          <a:blip r:embed="rId2">
            <a:alphaModFix amt="25000"/>
          </a:blip>
          <a:stretch>
            <a:fillRect/>
          </a:stretch>
        </p:blipFill>
        <p:spPr>
          <a:xfrm rot="10800000">
            <a:off x="0" y="0"/>
            <a:ext cx="9144003" cy="5143501"/>
          </a:xfrm>
          <a:prstGeom prst="rect">
            <a:avLst/>
          </a:prstGeom>
          <a:noFill/>
          <a:ln>
            <a:noFill/>
          </a:ln>
        </p:spPr>
      </p:pic>
      <p:sp>
        <p:nvSpPr>
          <p:cNvPr id="162" name="Google Shape;162;p21"/>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63" name="Google Shape;163;p21"/>
          <p:cNvPicPr preferRelativeResize="0"/>
          <p:nvPr/>
        </p:nvPicPr>
        <p:blipFill>
          <a:blip r:embed="rId3">
            <a:alphaModFix/>
          </a:blip>
          <a:stretch>
            <a:fillRect/>
          </a:stretch>
        </p:blipFill>
        <p:spPr>
          <a:xfrm rot="-5400005">
            <a:off x="6981713" y="1751440"/>
            <a:ext cx="3897800" cy="481520"/>
          </a:xfrm>
          <a:prstGeom prst="rect">
            <a:avLst/>
          </a:prstGeom>
          <a:noFill/>
          <a:ln>
            <a:noFill/>
          </a:ln>
        </p:spPr>
      </p:pic>
      <p:pic>
        <p:nvPicPr>
          <p:cNvPr id="164" name="Google Shape;164;p21"/>
          <p:cNvPicPr preferRelativeResize="0"/>
          <p:nvPr/>
        </p:nvPicPr>
        <p:blipFill>
          <a:blip r:embed="rId4">
            <a:alphaModFix/>
          </a:blip>
          <a:stretch>
            <a:fillRect/>
          </a:stretch>
        </p:blipFill>
        <p:spPr>
          <a:xfrm rot="10800000" flipH="1">
            <a:off x="0" y="2809527"/>
            <a:ext cx="2409149" cy="235099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7_1">
    <p:spTree>
      <p:nvGrpSpPr>
        <p:cNvPr id="1" name="Shape 198"/>
        <p:cNvGrpSpPr/>
        <p:nvPr/>
      </p:nvGrpSpPr>
      <p:grpSpPr>
        <a:xfrm>
          <a:off x="0" y="0"/>
          <a:ext cx="0" cy="0"/>
          <a:chOff x="0" y="0"/>
          <a:chExt cx="0" cy="0"/>
        </a:xfrm>
      </p:grpSpPr>
      <p:pic>
        <p:nvPicPr>
          <p:cNvPr id="199" name="Google Shape;199;p25"/>
          <p:cNvPicPr preferRelativeResize="0"/>
          <p:nvPr/>
        </p:nvPicPr>
        <p:blipFill>
          <a:blip r:embed="rId2">
            <a:alphaModFix amt="30000"/>
          </a:blip>
          <a:stretch>
            <a:fillRect/>
          </a:stretch>
        </p:blipFill>
        <p:spPr>
          <a:xfrm flipH="1">
            <a:off x="0" y="4465"/>
            <a:ext cx="9144003" cy="5134572"/>
          </a:xfrm>
          <a:prstGeom prst="rect">
            <a:avLst/>
          </a:prstGeom>
          <a:noFill/>
          <a:ln>
            <a:noFill/>
          </a:ln>
        </p:spPr>
      </p:pic>
      <p:sp>
        <p:nvSpPr>
          <p:cNvPr id="200" name="Google Shape;200;p25"/>
          <p:cNvSpPr txBox="1">
            <a:spLocks noGrp="1"/>
          </p:cNvSpPr>
          <p:nvPr>
            <p:ph type="title"/>
          </p:nvPr>
        </p:nvSpPr>
        <p:spPr>
          <a:xfrm>
            <a:off x="885225" y="1532775"/>
            <a:ext cx="3232800" cy="11364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1" name="Google Shape;201;p25"/>
          <p:cNvSpPr txBox="1">
            <a:spLocks noGrp="1"/>
          </p:cNvSpPr>
          <p:nvPr>
            <p:ph type="subTitle" idx="1"/>
          </p:nvPr>
        </p:nvSpPr>
        <p:spPr>
          <a:xfrm>
            <a:off x="885225" y="2669036"/>
            <a:ext cx="3232800" cy="941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Josefin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202" name="Google Shape;202;p25"/>
          <p:cNvPicPr preferRelativeResize="0"/>
          <p:nvPr/>
        </p:nvPicPr>
        <p:blipFill>
          <a:blip r:embed="rId3">
            <a:alphaModFix/>
          </a:blip>
          <a:stretch>
            <a:fillRect/>
          </a:stretch>
        </p:blipFill>
        <p:spPr>
          <a:xfrm>
            <a:off x="4689551" y="3457850"/>
            <a:ext cx="4454451" cy="1685650"/>
          </a:xfrm>
          <a:prstGeom prst="rect">
            <a:avLst/>
          </a:prstGeom>
          <a:noFill/>
          <a:ln>
            <a:noFill/>
          </a:ln>
        </p:spPr>
      </p:pic>
      <p:pic>
        <p:nvPicPr>
          <p:cNvPr id="203" name="Google Shape;203;p25"/>
          <p:cNvPicPr preferRelativeResize="0"/>
          <p:nvPr/>
        </p:nvPicPr>
        <p:blipFill>
          <a:blip r:embed="rId4">
            <a:alphaModFix/>
          </a:blip>
          <a:stretch>
            <a:fillRect/>
          </a:stretch>
        </p:blipFill>
        <p:spPr>
          <a:xfrm>
            <a:off x="4883251" y="-70716"/>
            <a:ext cx="4454451" cy="550283"/>
          </a:xfrm>
          <a:prstGeom prst="rect">
            <a:avLst/>
          </a:prstGeom>
          <a:noFill/>
          <a:ln>
            <a:noFill/>
          </a:ln>
        </p:spPr>
      </p:pic>
      <p:pic>
        <p:nvPicPr>
          <p:cNvPr id="204" name="Google Shape;204;p25"/>
          <p:cNvPicPr preferRelativeResize="0"/>
          <p:nvPr/>
        </p:nvPicPr>
        <p:blipFill>
          <a:blip r:embed="rId5">
            <a:alphaModFix/>
          </a:blip>
          <a:stretch>
            <a:fillRect/>
          </a:stretch>
        </p:blipFill>
        <p:spPr>
          <a:xfrm>
            <a:off x="0" y="-1"/>
            <a:ext cx="5427052" cy="1396525"/>
          </a:xfrm>
          <a:prstGeom prst="rect">
            <a:avLst/>
          </a:prstGeom>
          <a:noFill/>
          <a:ln>
            <a:noFill/>
          </a:ln>
        </p:spPr>
      </p:pic>
      <p:pic>
        <p:nvPicPr>
          <p:cNvPr id="205" name="Google Shape;205;p25"/>
          <p:cNvPicPr preferRelativeResize="0"/>
          <p:nvPr/>
        </p:nvPicPr>
        <p:blipFill>
          <a:blip r:embed="rId4">
            <a:alphaModFix/>
          </a:blip>
          <a:stretch>
            <a:fillRect/>
          </a:stretch>
        </p:blipFill>
        <p:spPr>
          <a:xfrm rot="10800000" flipH="1">
            <a:off x="-1170224" y="4608584"/>
            <a:ext cx="4454451" cy="55028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6">
  <p:cSld name="CUSTOM_9_1">
    <p:spTree>
      <p:nvGrpSpPr>
        <p:cNvPr id="1" name="Shape 227"/>
        <p:cNvGrpSpPr/>
        <p:nvPr/>
      </p:nvGrpSpPr>
      <p:grpSpPr>
        <a:xfrm>
          <a:off x="0" y="0"/>
          <a:ext cx="0" cy="0"/>
          <a:chOff x="0" y="0"/>
          <a:chExt cx="0" cy="0"/>
        </a:xfrm>
      </p:grpSpPr>
      <p:pic>
        <p:nvPicPr>
          <p:cNvPr id="228" name="Google Shape;228;p29"/>
          <p:cNvPicPr preferRelativeResize="0"/>
          <p:nvPr/>
        </p:nvPicPr>
        <p:blipFill>
          <a:blip r:embed="rId2">
            <a:alphaModFix amt="30000"/>
          </a:blip>
          <a:stretch>
            <a:fillRect/>
          </a:stretch>
        </p:blipFill>
        <p:spPr>
          <a:xfrm>
            <a:off x="0" y="2232"/>
            <a:ext cx="9144003" cy="5139037"/>
          </a:xfrm>
          <a:prstGeom prst="rect">
            <a:avLst/>
          </a:prstGeom>
          <a:noFill/>
          <a:ln>
            <a:noFill/>
          </a:ln>
        </p:spPr>
      </p:pic>
      <p:sp>
        <p:nvSpPr>
          <p:cNvPr id="229" name="Google Shape;229;p29"/>
          <p:cNvSpPr txBox="1">
            <a:spLocks noGrp="1"/>
          </p:cNvSpPr>
          <p:nvPr>
            <p:ph type="title"/>
          </p:nvPr>
        </p:nvSpPr>
        <p:spPr>
          <a:xfrm>
            <a:off x="3769100" y="1753800"/>
            <a:ext cx="3568500" cy="600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200"/>
              <a:buNone/>
              <a:defRPr/>
            </a:lvl1pPr>
            <a:lvl2pPr lvl="1" algn="l" rtl="0">
              <a:spcBef>
                <a:spcPts val="0"/>
              </a:spcBef>
              <a:spcAft>
                <a:spcPts val="0"/>
              </a:spcAft>
              <a:buSzPts val="4200"/>
              <a:buNone/>
              <a:defRPr sz="4200"/>
            </a:lvl2pPr>
            <a:lvl3pPr lvl="2" algn="l" rtl="0">
              <a:spcBef>
                <a:spcPts val="0"/>
              </a:spcBef>
              <a:spcAft>
                <a:spcPts val="0"/>
              </a:spcAft>
              <a:buSzPts val="4200"/>
              <a:buNone/>
              <a:defRPr sz="4200"/>
            </a:lvl3pPr>
            <a:lvl4pPr lvl="3" algn="l" rtl="0">
              <a:spcBef>
                <a:spcPts val="0"/>
              </a:spcBef>
              <a:spcAft>
                <a:spcPts val="0"/>
              </a:spcAft>
              <a:buSzPts val="4200"/>
              <a:buNone/>
              <a:defRPr sz="4200"/>
            </a:lvl4pPr>
            <a:lvl5pPr lvl="4" algn="l" rtl="0">
              <a:spcBef>
                <a:spcPts val="0"/>
              </a:spcBef>
              <a:spcAft>
                <a:spcPts val="0"/>
              </a:spcAft>
              <a:buSzPts val="4200"/>
              <a:buNone/>
              <a:defRPr sz="4200"/>
            </a:lvl5pPr>
            <a:lvl6pPr lvl="5" algn="l" rtl="0">
              <a:spcBef>
                <a:spcPts val="0"/>
              </a:spcBef>
              <a:spcAft>
                <a:spcPts val="0"/>
              </a:spcAft>
              <a:buSzPts val="4200"/>
              <a:buNone/>
              <a:defRPr sz="4200"/>
            </a:lvl6pPr>
            <a:lvl7pPr lvl="6" algn="l" rtl="0">
              <a:spcBef>
                <a:spcPts val="0"/>
              </a:spcBef>
              <a:spcAft>
                <a:spcPts val="0"/>
              </a:spcAft>
              <a:buSzPts val="4200"/>
              <a:buNone/>
              <a:defRPr sz="4200"/>
            </a:lvl7pPr>
            <a:lvl8pPr lvl="7" algn="l" rtl="0">
              <a:spcBef>
                <a:spcPts val="0"/>
              </a:spcBef>
              <a:spcAft>
                <a:spcPts val="0"/>
              </a:spcAft>
              <a:buSzPts val="4200"/>
              <a:buNone/>
              <a:defRPr sz="4200"/>
            </a:lvl8pPr>
            <a:lvl9pPr lvl="8" algn="l" rtl="0">
              <a:spcBef>
                <a:spcPts val="0"/>
              </a:spcBef>
              <a:spcAft>
                <a:spcPts val="0"/>
              </a:spcAft>
              <a:buSzPts val="4200"/>
              <a:buNone/>
              <a:defRPr sz="4200"/>
            </a:lvl9pPr>
          </a:lstStyle>
          <a:p>
            <a:endParaRPr/>
          </a:p>
        </p:txBody>
      </p:sp>
      <p:sp>
        <p:nvSpPr>
          <p:cNvPr id="230" name="Google Shape;230;p29"/>
          <p:cNvSpPr txBox="1">
            <a:spLocks noGrp="1"/>
          </p:cNvSpPr>
          <p:nvPr>
            <p:ph type="subTitle" idx="1"/>
          </p:nvPr>
        </p:nvSpPr>
        <p:spPr>
          <a:xfrm>
            <a:off x="3769100" y="2354400"/>
            <a:ext cx="3568500" cy="103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231" name="Google Shape;231;p29"/>
          <p:cNvPicPr preferRelativeResize="0"/>
          <p:nvPr/>
        </p:nvPicPr>
        <p:blipFill>
          <a:blip r:embed="rId3">
            <a:alphaModFix/>
          </a:blip>
          <a:stretch>
            <a:fillRect/>
          </a:stretch>
        </p:blipFill>
        <p:spPr>
          <a:xfrm rot="5400000" flipH="1">
            <a:off x="-1793025" y="1804124"/>
            <a:ext cx="5132401" cy="1546351"/>
          </a:xfrm>
          <a:prstGeom prst="rect">
            <a:avLst/>
          </a:prstGeom>
          <a:noFill/>
          <a:ln>
            <a:noFill/>
          </a:ln>
        </p:spPr>
      </p:pic>
      <p:pic>
        <p:nvPicPr>
          <p:cNvPr id="232" name="Google Shape;232;p29"/>
          <p:cNvPicPr preferRelativeResize="0"/>
          <p:nvPr/>
        </p:nvPicPr>
        <p:blipFill>
          <a:blip r:embed="rId4">
            <a:alphaModFix/>
          </a:blip>
          <a:stretch>
            <a:fillRect/>
          </a:stretch>
        </p:blipFill>
        <p:spPr>
          <a:xfrm rot="1579123" flipH="1">
            <a:off x="6201316" y="61135"/>
            <a:ext cx="4029087" cy="2074928"/>
          </a:xfrm>
          <a:prstGeom prst="rect">
            <a:avLst/>
          </a:prstGeom>
          <a:noFill/>
          <a:ln>
            <a:noFill/>
          </a:ln>
        </p:spPr>
      </p:pic>
      <p:pic>
        <p:nvPicPr>
          <p:cNvPr id="233" name="Google Shape;233;p29"/>
          <p:cNvPicPr preferRelativeResize="0"/>
          <p:nvPr/>
        </p:nvPicPr>
        <p:blipFill>
          <a:blip r:embed="rId5">
            <a:alphaModFix/>
          </a:blip>
          <a:stretch>
            <a:fillRect/>
          </a:stretch>
        </p:blipFill>
        <p:spPr>
          <a:xfrm rot="10800000" flipH="1">
            <a:off x="2060984" y="4608579"/>
            <a:ext cx="4961321" cy="61289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9"/>
        <p:cNvGrpSpPr/>
        <p:nvPr/>
      </p:nvGrpSpPr>
      <p:grpSpPr>
        <a:xfrm>
          <a:off x="0" y="0"/>
          <a:ext cx="0" cy="0"/>
          <a:chOff x="0" y="0"/>
          <a:chExt cx="0" cy="0"/>
        </a:xfrm>
      </p:grpSpPr>
      <p:pic>
        <p:nvPicPr>
          <p:cNvPr id="50" name="Google Shape;50;p8"/>
          <p:cNvPicPr preferRelativeResize="0"/>
          <p:nvPr/>
        </p:nvPicPr>
        <p:blipFill>
          <a:blip r:embed="rId2">
            <a:alphaModFix amt="27000"/>
          </a:blip>
          <a:stretch>
            <a:fillRect/>
          </a:stretch>
        </p:blipFill>
        <p:spPr>
          <a:xfrm flipH="1">
            <a:off x="0" y="4465"/>
            <a:ext cx="9144003" cy="5134572"/>
          </a:xfrm>
          <a:prstGeom prst="rect">
            <a:avLst/>
          </a:prstGeom>
          <a:noFill/>
          <a:ln>
            <a:noFill/>
          </a:ln>
        </p:spPr>
      </p:pic>
      <p:sp>
        <p:nvSpPr>
          <p:cNvPr id="51" name="Google Shape;51;p8"/>
          <p:cNvSpPr txBox="1">
            <a:spLocks noGrp="1"/>
          </p:cNvSpPr>
          <p:nvPr>
            <p:ph type="title"/>
          </p:nvPr>
        </p:nvSpPr>
        <p:spPr>
          <a:xfrm>
            <a:off x="1388100" y="1319250"/>
            <a:ext cx="6367800" cy="2505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52" name="Google Shape;52;p8"/>
          <p:cNvPicPr preferRelativeResize="0"/>
          <p:nvPr/>
        </p:nvPicPr>
        <p:blipFill>
          <a:blip r:embed="rId3">
            <a:alphaModFix/>
          </a:blip>
          <a:stretch>
            <a:fillRect/>
          </a:stretch>
        </p:blipFill>
        <p:spPr>
          <a:xfrm rot="-3749933" flipH="1">
            <a:off x="-2058195" y="1571873"/>
            <a:ext cx="5615740" cy="1445081"/>
          </a:xfrm>
          <a:prstGeom prst="rect">
            <a:avLst/>
          </a:prstGeom>
          <a:noFill/>
          <a:ln>
            <a:noFill/>
          </a:ln>
        </p:spPr>
      </p:pic>
      <p:pic>
        <p:nvPicPr>
          <p:cNvPr id="53" name="Google Shape;53;p8"/>
          <p:cNvPicPr preferRelativeResize="0"/>
          <p:nvPr/>
        </p:nvPicPr>
        <p:blipFill>
          <a:blip r:embed="rId4">
            <a:alphaModFix/>
          </a:blip>
          <a:stretch>
            <a:fillRect/>
          </a:stretch>
        </p:blipFill>
        <p:spPr>
          <a:xfrm>
            <a:off x="3047050" y="-232453"/>
            <a:ext cx="6248607" cy="771950"/>
          </a:xfrm>
          <a:prstGeom prst="rect">
            <a:avLst/>
          </a:prstGeom>
          <a:noFill/>
          <a:ln>
            <a:noFill/>
          </a:ln>
        </p:spPr>
      </p:pic>
      <p:pic>
        <p:nvPicPr>
          <p:cNvPr id="54" name="Google Shape;54;p8"/>
          <p:cNvPicPr preferRelativeResize="0"/>
          <p:nvPr/>
        </p:nvPicPr>
        <p:blipFill>
          <a:blip r:embed="rId5">
            <a:alphaModFix/>
          </a:blip>
          <a:stretch>
            <a:fillRect/>
          </a:stretch>
        </p:blipFill>
        <p:spPr>
          <a:xfrm rot="10800000">
            <a:off x="4253801" y="3389450"/>
            <a:ext cx="4921498" cy="1790300"/>
          </a:xfrm>
          <a:prstGeom prst="rect">
            <a:avLst/>
          </a:prstGeom>
          <a:noFill/>
          <a:ln>
            <a:noFill/>
          </a:ln>
        </p:spPr>
      </p:pic>
      <p:pic>
        <p:nvPicPr>
          <p:cNvPr id="55" name="Google Shape;55;p8"/>
          <p:cNvPicPr preferRelativeResize="0"/>
          <p:nvPr/>
        </p:nvPicPr>
        <p:blipFill>
          <a:blip r:embed="rId4">
            <a:alphaModFix/>
          </a:blip>
          <a:stretch>
            <a:fillRect/>
          </a:stretch>
        </p:blipFill>
        <p:spPr>
          <a:xfrm rot="10800000" flipH="1">
            <a:off x="-2643400" y="4664100"/>
            <a:ext cx="6074752" cy="750450"/>
          </a:xfrm>
          <a:prstGeom prst="rect">
            <a:avLst/>
          </a:prstGeom>
          <a:noFill/>
          <a:ln>
            <a:noFill/>
          </a:ln>
        </p:spPr>
      </p:pic>
    </p:spTree>
    <p:extLst>
      <p:ext uri="{BB962C8B-B14F-4D97-AF65-F5344CB8AC3E}">
        <p14:creationId xmlns:p14="http://schemas.microsoft.com/office/powerpoint/2010/main" val="2461916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30000"/>
          </a:blip>
          <a:stretch>
            <a:fillRect/>
          </a:stretch>
        </p:blipFill>
        <p:spPr>
          <a:xfrm>
            <a:off x="0" y="2232"/>
            <a:ext cx="9144003" cy="5139037"/>
          </a:xfrm>
          <a:prstGeom prst="rect">
            <a:avLst/>
          </a:prstGeom>
          <a:noFill/>
          <a:ln>
            <a:noFill/>
          </a:ln>
        </p:spPr>
      </p:pic>
      <p:sp>
        <p:nvSpPr>
          <p:cNvPr id="19" name="Google Shape;19;p3"/>
          <p:cNvSpPr txBox="1">
            <a:spLocks noGrp="1"/>
          </p:cNvSpPr>
          <p:nvPr>
            <p:ph type="title"/>
          </p:nvPr>
        </p:nvSpPr>
        <p:spPr>
          <a:xfrm>
            <a:off x="4139127" y="2683025"/>
            <a:ext cx="36735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txBox="1">
            <a:spLocks noGrp="1"/>
          </p:cNvSpPr>
          <p:nvPr>
            <p:ph type="title" idx="2" hasCustomPrompt="1"/>
          </p:nvPr>
        </p:nvSpPr>
        <p:spPr>
          <a:xfrm>
            <a:off x="4139125" y="1188638"/>
            <a:ext cx="2196300" cy="12633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a:off x="4139127" y="3667228"/>
            <a:ext cx="3673500" cy="391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2" name="Google Shape;22;p3"/>
          <p:cNvPicPr preferRelativeResize="0"/>
          <p:nvPr/>
        </p:nvPicPr>
        <p:blipFill>
          <a:blip r:embed="rId3">
            <a:alphaModFix/>
          </a:blip>
          <a:stretch>
            <a:fillRect/>
          </a:stretch>
        </p:blipFill>
        <p:spPr>
          <a:xfrm rot="9127393">
            <a:off x="-946616" y="742245"/>
            <a:ext cx="6678382" cy="1702215"/>
          </a:xfrm>
          <a:prstGeom prst="rect">
            <a:avLst/>
          </a:prstGeom>
          <a:noFill/>
          <a:ln>
            <a:noFill/>
          </a:ln>
        </p:spPr>
      </p:pic>
      <p:pic>
        <p:nvPicPr>
          <p:cNvPr id="23" name="Google Shape;23;p3"/>
          <p:cNvPicPr preferRelativeResize="0"/>
          <p:nvPr/>
        </p:nvPicPr>
        <p:blipFill>
          <a:blip r:embed="rId4">
            <a:alphaModFix/>
          </a:blip>
          <a:stretch>
            <a:fillRect/>
          </a:stretch>
        </p:blipFill>
        <p:spPr>
          <a:xfrm>
            <a:off x="3059725" y="2838875"/>
            <a:ext cx="6084275" cy="2302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pic>
        <p:nvPicPr>
          <p:cNvPr id="36" name="Google Shape;36;p6"/>
          <p:cNvPicPr preferRelativeResize="0"/>
          <p:nvPr/>
        </p:nvPicPr>
        <p:blipFill>
          <a:blip r:embed="rId2">
            <a:alphaModFix amt="25000"/>
          </a:blip>
          <a:stretch>
            <a:fillRect/>
          </a:stretch>
        </p:blipFill>
        <p:spPr>
          <a:xfrm flipH="1">
            <a:off x="0" y="0"/>
            <a:ext cx="9144003" cy="5143501"/>
          </a:xfrm>
          <a:prstGeom prst="rect">
            <a:avLst/>
          </a:prstGeom>
          <a:noFill/>
          <a:ln>
            <a:noFill/>
          </a:ln>
        </p:spPr>
      </p:pic>
      <p:sp>
        <p:nvSpPr>
          <p:cNvPr id="37" name="Google Shape;37;p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pic>
        <p:nvPicPr>
          <p:cNvPr id="38" name="Google Shape;38;p6"/>
          <p:cNvPicPr preferRelativeResize="0"/>
          <p:nvPr/>
        </p:nvPicPr>
        <p:blipFill>
          <a:blip r:embed="rId3">
            <a:alphaModFix/>
          </a:blip>
          <a:stretch>
            <a:fillRect/>
          </a:stretch>
        </p:blipFill>
        <p:spPr>
          <a:xfrm rot="-5400005">
            <a:off x="6981713" y="2848065"/>
            <a:ext cx="3897800" cy="481520"/>
          </a:xfrm>
          <a:prstGeom prst="rect">
            <a:avLst/>
          </a:prstGeom>
          <a:noFill/>
          <a:ln>
            <a:noFill/>
          </a:ln>
        </p:spPr>
      </p:pic>
      <p:pic>
        <p:nvPicPr>
          <p:cNvPr id="39" name="Google Shape;39;p6"/>
          <p:cNvPicPr preferRelativeResize="0"/>
          <p:nvPr/>
        </p:nvPicPr>
        <p:blipFill>
          <a:blip r:embed="rId4">
            <a:alphaModFix/>
          </a:blip>
          <a:stretch>
            <a:fillRect/>
          </a:stretch>
        </p:blipFill>
        <p:spPr>
          <a:xfrm flipH="1">
            <a:off x="-70151" y="3418925"/>
            <a:ext cx="3419126" cy="1724575"/>
          </a:xfrm>
          <a:prstGeom prst="rect">
            <a:avLst/>
          </a:prstGeom>
          <a:noFill/>
          <a:ln>
            <a:noFill/>
          </a:ln>
        </p:spPr>
      </p:pic>
      <p:pic>
        <p:nvPicPr>
          <p:cNvPr id="40" name="Google Shape;40;p6"/>
          <p:cNvPicPr preferRelativeResize="0"/>
          <p:nvPr/>
        </p:nvPicPr>
        <p:blipFill>
          <a:blip r:embed="rId5">
            <a:alphaModFix/>
          </a:blip>
          <a:stretch>
            <a:fillRect/>
          </a:stretch>
        </p:blipFill>
        <p:spPr>
          <a:xfrm rot="10800000" flipH="1">
            <a:off x="4671613" y="2"/>
            <a:ext cx="4472387" cy="11399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
        <p:cNvGrpSpPr/>
        <p:nvPr/>
      </p:nvGrpSpPr>
      <p:grpSpPr>
        <a:xfrm>
          <a:off x="0" y="0"/>
          <a:ext cx="0" cy="0"/>
          <a:chOff x="0" y="0"/>
          <a:chExt cx="0" cy="0"/>
        </a:xfrm>
      </p:grpSpPr>
      <p:pic>
        <p:nvPicPr>
          <p:cNvPr id="67" name="Google Shape;67;p11"/>
          <p:cNvPicPr preferRelativeResize="0"/>
          <p:nvPr/>
        </p:nvPicPr>
        <p:blipFill>
          <a:blip r:embed="rId2">
            <a:alphaModFix amt="30000"/>
          </a:blip>
          <a:stretch>
            <a:fillRect/>
          </a:stretch>
        </p:blipFill>
        <p:spPr>
          <a:xfrm>
            <a:off x="0" y="2232"/>
            <a:ext cx="9144003" cy="5139037"/>
          </a:xfrm>
          <a:prstGeom prst="rect">
            <a:avLst/>
          </a:prstGeom>
          <a:noFill/>
          <a:ln>
            <a:noFill/>
          </a:ln>
        </p:spPr>
      </p:pic>
      <p:sp>
        <p:nvSpPr>
          <p:cNvPr id="68" name="Google Shape;68;p11"/>
          <p:cNvSpPr txBox="1">
            <a:spLocks noGrp="1"/>
          </p:cNvSpPr>
          <p:nvPr>
            <p:ph type="title" hasCustomPrompt="1"/>
          </p:nvPr>
        </p:nvSpPr>
        <p:spPr>
          <a:xfrm>
            <a:off x="1709325" y="1522638"/>
            <a:ext cx="5725500" cy="1422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12000"/>
              <a:buNone/>
              <a:defRPr sz="95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9" name="Google Shape;69;p11"/>
          <p:cNvSpPr txBox="1">
            <a:spLocks noGrp="1"/>
          </p:cNvSpPr>
          <p:nvPr>
            <p:ph type="subTitle" idx="1"/>
          </p:nvPr>
        </p:nvSpPr>
        <p:spPr>
          <a:xfrm>
            <a:off x="1709325" y="3192763"/>
            <a:ext cx="5725500" cy="428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0" name="Google Shape;70;p11"/>
          <p:cNvPicPr preferRelativeResize="0"/>
          <p:nvPr/>
        </p:nvPicPr>
        <p:blipFill>
          <a:blip r:embed="rId3">
            <a:alphaModFix/>
          </a:blip>
          <a:stretch>
            <a:fillRect/>
          </a:stretch>
        </p:blipFill>
        <p:spPr>
          <a:xfrm flipH="1">
            <a:off x="3574651" y="2236"/>
            <a:ext cx="5569352" cy="1433129"/>
          </a:xfrm>
          <a:prstGeom prst="rect">
            <a:avLst/>
          </a:prstGeom>
          <a:noFill/>
          <a:ln>
            <a:noFill/>
          </a:ln>
        </p:spPr>
      </p:pic>
      <p:pic>
        <p:nvPicPr>
          <p:cNvPr id="71" name="Google Shape;71;p11"/>
          <p:cNvPicPr preferRelativeResize="0"/>
          <p:nvPr/>
        </p:nvPicPr>
        <p:blipFill>
          <a:blip r:embed="rId4">
            <a:alphaModFix/>
          </a:blip>
          <a:stretch>
            <a:fillRect/>
          </a:stretch>
        </p:blipFill>
        <p:spPr>
          <a:xfrm flipH="1">
            <a:off x="1" y="2332125"/>
            <a:ext cx="5569352" cy="28091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3"/>
        <p:cNvGrpSpPr/>
        <p:nvPr/>
      </p:nvGrpSpPr>
      <p:grpSpPr>
        <a:xfrm>
          <a:off x="0" y="0"/>
          <a:ext cx="0" cy="0"/>
          <a:chOff x="0" y="0"/>
          <a:chExt cx="0" cy="0"/>
        </a:xfrm>
      </p:grpSpPr>
      <p:pic>
        <p:nvPicPr>
          <p:cNvPr id="74" name="Google Shape;74;p13"/>
          <p:cNvPicPr preferRelativeResize="0"/>
          <p:nvPr/>
        </p:nvPicPr>
        <p:blipFill>
          <a:blip r:embed="rId2">
            <a:alphaModFix amt="27000"/>
          </a:blip>
          <a:stretch>
            <a:fillRect/>
          </a:stretch>
        </p:blipFill>
        <p:spPr>
          <a:xfrm>
            <a:off x="0" y="4465"/>
            <a:ext cx="9144003" cy="5134572"/>
          </a:xfrm>
          <a:prstGeom prst="rect">
            <a:avLst/>
          </a:prstGeom>
          <a:noFill/>
          <a:ln>
            <a:noFill/>
          </a:ln>
        </p:spPr>
      </p:pic>
      <p:sp>
        <p:nvSpPr>
          <p:cNvPr id="75" name="Google Shape;75;p13"/>
          <p:cNvSpPr txBox="1">
            <a:spLocks noGrp="1"/>
          </p:cNvSpPr>
          <p:nvPr>
            <p:ph type="title"/>
          </p:nvPr>
        </p:nvSpPr>
        <p:spPr>
          <a:xfrm>
            <a:off x="621100" y="1733100"/>
            <a:ext cx="2348400" cy="1641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6" name="Google Shape;76;p13"/>
          <p:cNvSpPr txBox="1">
            <a:spLocks noGrp="1"/>
          </p:cNvSpPr>
          <p:nvPr>
            <p:ph type="subTitle" idx="1"/>
          </p:nvPr>
        </p:nvSpPr>
        <p:spPr>
          <a:xfrm>
            <a:off x="4331244" y="2244600"/>
            <a:ext cx="1844400" cy="61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None/>
              <a:defRPr sz="2200" b="1">
                <a:solidFill>
                  <a:schemeClr val="dk1"/>
                </a:solidFill>
                <a:latin typeface="Libre Baskerville"/>
                <a:ea typeface="Libre Baskerville"/>
                <a:cs typeface="Libre Baskerville"/>
                <a:sym typeface="Libre Baskerville"/>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77" name="Google Shape;77;p13"/>
          <p:cNvSpPr txBox="1">
            <a:spLocks noGrp="1"/>
          </p:cNvSpPr>
          <p:nvPr>
            <p:ph type="subTitle" idx="2"/>
          </p:nvPr>
        </p:nvSpPr>
        <p:spPr>
          <a:xfrm>
            <a:off x="6175653" y="2244600"/>
            <a:ext cx="2178000" cy="61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p13"/>
          <p:cNvSpPr txBox="1">
            <a:spLocks noGrp="1"/>
          </p:cNvSpPr>
          <p:nvPr>
            <p:ph type="subTitle" idx="3"/>
          </p:nvPr>
        </p:nvSpPr>
        <p:spPr>
          <a:xfrm>
            <a:off x="4331247" y="1079188"/>
            <a:ext cx="1844400" cy="61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None/>
              <a:defRPr sz="2200" b="1">
                <a:solidFill>
                  <a:schemeClr val="dk1"/>
                </a:solidFill>
                <a:latin typeface="Libre Baskerville"/>
                <a:ea typeface="Libre Baskerville"/>
                <a:cs typeface="Libre Baskerville"/>
                <a:sym typeface="Libre Baskerville"/>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79" name="Google Shape;79;p13"/>
          <p:cNvSpPr txBox="1">
            <a:spLocks noGrp="1"/>
          </p:cNvSpPr>
          <p:nvPr>
            <p:ph type="subTitle" idx="4"/>
          </p:nvPr>
        </p:nvSpPr>
        <p:spPr>
          <a:xfrm>
            <a:off x="6175651" y="1079238"/>
            <a:ext cx="2178000" cy="618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0" name="Google Shape;80;p13"/>
          <p:cNvSpPr txBox="1">
            <a:spLocks noGrp="1"/>
          </p:cNvSpPr>
          <p:nvPr>
            <p:ph type="subTitle" idx="5"/>
          </p:nvPr>
        </p:nvSpPr>
        <p:spPr>
          <a:xfrm>
            <a:off x="4331250" y="3420413"/>
            <a:ext cx="1844400" cy="66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None/>
              <a:defRPr sz="2200" b="1">
                <a:solidFill>
                  <a:schemeClr val="dk1"/>
                </a:solidFill>
                <a:latin typeface="Libre Baskerville"/>
                <a:ea typeface="Libre Baskerville"/>
                <a:cs typeface="Libre Baskerville"/>
                <a:sym typeface="Libre Baskerville"/>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81" name="Google Shape;81;p13"/>
          <p:cNvSpPr txBox="1">
            <a:spLocks noGrp="1"/>
          </p:cNvSpPr>
          <p:nvPr>
            <p:ph type="subTitle" idx="6"/>
          </p:nvPr>
        </p:nvSpPr>
        <p:spPr>
          <a:xfrm>
            <a:off x="6175650" y="3420425"/>
            <a:ext cx="2178000" cy="66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3"/>
          <p:cNvSpPr txBox="1">
            <a:spLocks noGrp="1"/>
          </p:cNvSpPr>
          <p:nvPr>
            <p:ph type="title" idx="7" hasCustomPrompt="1"/>
          </p:nvPr>
        </p:nvSpPr>
        <p:spPr>
          <a:xfrm>
            <a:off x="3236750" y="1079188"/>
            <a:ext cx="1039200" cy="61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83" name="Google Shape;83;p13"/>
          <p:cNvSpPr txBox="1">
            <a:spLocks noGrp="1"/>
          </p:cNvSpPr>
          <p:nvPr>
            <p:ph type="title" idx="8" hasCustomPrompt="1"/>
          </p:nvPr>
        </p:nvSpPr>
        <p:spPr>
          <a:xfrm>
            <a:off x="3236750" y="2244600"/>
            <a:ext cx="1039200" cy="61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84" name="Google Shape;84;p13"/>
          <p:cNvSpPr txBox="1">
            <a:spLocks noGrp="1"/>
          </p:cNvSpPr>
          <p:nvPr>
            <p:ph type="title" idx="9" hasCustomPrompt="1"/>
          </p:nvPr>
        </p:nvSpPr>
        <p:spPr>
          <a:xfrm>
            <a:off x="3236750" y="3420463"/>
            <a:ext cx="1039200" cy="669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pic>
        <p:nvPicPr>
          <p:cNvPr id="85" name="Google Shape;85;p13"/>
          <p:cNvPicPr preferRelativeResize="0"/>
          <p:nvPr/>
        </p:nvPicPr>
        <p:blipFill>
          <a:blip r:embed="rId3">
            <a:alphaModFix/>
          </a:blip>
          <a:stretch>
            <a:fillRect/>
          </a:stretch>
        </p:blipFill>
        <p:spPr>
          <a:xfrm>
            <a:off x="3727900" y="4486"/>
            <a:ext cx="5416100" cy="669077"/>
          </a:xfrm>
          <a:prstGeom prst="rect">
            <a:avLst/>
          </a:prstGeom>
          <a:noFill/>
          <a:ln>
            <a:noFill/>
          </a:ln>
        </p:spPr>
      </p:pic>
      <p:pic>
        <p:nvPicPr>
          <p:cNvPr id="86" name="Google Shape;86;p13"/>
          <p:cNvPicPr preferRelativeResize="0"/>
          <p:nvPr/>
        </p:nvPicPr>
        <p:blipFill>
          <a:blip r:embed="rId4">
            <a:alphaModFix/>
          </a:blip>
          <a:stretch>
            <a:fillRect/>
          </a:stretch>
        </p:blipFill>
        <p:spPr>
          <a:xfrm rot="10800000" flipH="1">
            <a:off x="0" y="2311824"/>
            <a:ext cx="2919173" cy="28487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3_1">
    <p:spTree>
      <p:nvGrpSpPr>
        <p:cNvPr id="1" name="Shape 87"/>
        <p:cNvGrpSpPr/>
        <p:nvPr/>
      </p:nvGrpSpPr>
      <p:grpSpPr>
        <a:xfrm>
          <a:off x="0" y="0"/>
          <a:ext cx="0" cy="0"/>
          <a:chOff x="0" y="0"/>
          <a:chExt cx="0" cy="0"/>
        </a:xfrm>
      </p:grpSpPr>
      <p:pic>
        <p:nvPicPr>
          <p:cNvPr id="88" name="Google Shape;88;p14"/>
          <p:cNvPicPr preferRelativeResize="0"/>
          <p:nvPr/>
        </p:nvPicPr>
        <p:blipFill>
          <a:blip r:embed="rId2">
            <a:alphaModFix amt="27000"/>
          </a:blip>
          <a:stretch>
            <a:fillRect/>
          </a:stretch>
        </p:blipFill>
        <p:spPr>
          <a:xfrm rot="10800000">
            <a:off x="0" y="4465"/>
            <a:ext cx="9144003" cy="5134572"/>
          </a:xfrm>
          <a:prstGeom prst="rect">
            <a:avLst/>
          </a:prstGeom>
          <a:noFill/>
          <a:ln>
            <a:noFill/>
          </a:ln>
        </p:spPr>
      </p:pic>
      <p:sp>
        <p:nvSpPr>
          <p:cNvPr id="89" name="Google Shape;89;p14"/>
          <p:cNvSpPr txBox="1">
            <a:spLocks noGrp="1"/>
          </p:cNvSpPr>
          <p:nvPr>
            <p:ph type="title"/>
          </p:nvPr>
        </p:nvSpPr>
        <p:spPr>
          <a:xfrm>
            <a:off x="1997100" y="1455913"/>
            <a:ext cx="5149800" cy="1547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6000"/>
              <a:buNone/>
              <a:defRPr sz="9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90" name="Google Shape;90;p14"/>
          <p:cNvSpPr txBox="1">
            <a:spLocks noGrp="1"/>
          </p:cNvSpPr>
          <p:nvPr>
            <p:ph type="subTitle" idx="1"/>
          </p:nvPr>
        </p:nvSpPr>
        <p:spPr>
          <a:xfrm>
            <a:off x="1997100" y="3062974"/>
            <a:ext cx="5149800" cy="624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91" name="Google Shape;91;p14"/>
          <p:cNvPicPr preferRelativeResize="0"/>
          <p:nvPr/>
        </p:nvPicPr>
        <p:blipFill>
          <a:blip r:embed="rId3">
            <a:alphaModFix/>
          </a:blip>
          <a:stretch>
            <a:fillRect/>
          </a:stretch>
        </p:blipFill>
        <p:spPr>
          <a:xfrm rot="5399996">
            <a:off x="6326175" y="2297753"/>
            <a:ext cx="5028050" cy="621145"/>
          </a:xfrm>
          <a:prstGeom prst="rect">
            <a:avLst/>
          </a:prstGeom>
          <a:noFill/>
          <a:ln>
            <a:noFill/>
          </a:ln>
        </p:spPr>
      </p:pic>
      <p:pic>
        <p:nvPicPr>
          <p:cNvPr id="92" name="Google Shape;92;p14"/>
          <p:cNvPicPr preferRelativeResize="0"/>
          <p:nvPr/>
        </p:nvPicPr>
        <p:blipFill>
          <a:blip r:embed="rId4">
            <a:alphaModFix/>
          </a:blip>
          <a:stretch>
            <a:fillRect/>
          </a:stretch>
        </p:blipFill>
        <p:spPr>
          <a:xfrm flipH="1">
            <a:off x="1" y="3217475"/>
            <a:ext cx="5146798" cy="1947651"/>
          </a:xfrm>
          <a:prstGeom prst="rect">
            <a:avLst/>
          </a:prstGeom>
          <a:noFill/>
          <a:ln>
            <a:noFill/>
          </a:ln>
        </p:spPr>
      </p:pic>
      <p:pic>
        <p:nvPicPr>
          <p:cNvPr id="93" name="Google Shape;93;p14"/>
          <p:cNvPicPr preferRelativeResize="0"/>
          <p:nvPr/>
        </p:nvPicPr>
        <p:blipFill>
          <a:blip r:embed="rId5">
            <a:alphaModFix/>
          </a:blip>
          <a:stretch>
            <a:fillRect/>
          </a:stretch>
        </p:blipFill>
        <p:spPr>
          <a:xfrm rot="10800000" flipH="1">
            <a:off x="3997201" y="7"/>
            <a:ext cx="5146798" cy="1311837"/>
          </a:xfrm>
          <a:prstGeom prst="rect">
            <a:avLst/>
          </a:prstGeom>
          <a:noFill/>
          <a:ln>
            <a:noFill/>
          </a:ln>
        </p:spPr>
      </p:pic>
      <p:pic>
        <p:nvPicPr>
          <p:cNvPr id="94" name="Google Shape;94;p14"/>
          <p:cNvPicPr preferRelativeResize="0"/>
          <p:nvPr/>
        </p:nvPicPr>
        <p:blipFill>
          <a:blip r:embed="rId6">
            <a:alphaModFix/>
          </a:blip>
          <a:stretch>
            <a:fillRect/>
          </a:stretch>
        </p:blipFill>
        <p:spPr>
          <a:xfrm>
            <a:off x="0" y="0"/>
            <a:ext cx="3620900" cy="29278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95"/>
        <p:cNvGrpSpPr/>
        <p:nvPr/>
      </p:nvGrpSpPr>
      <p:grpSpPr>
        <a:xfrm>
          <a:off x="0" y="0"/>
          <a:ext cx="0" cy="0"/>
          <a:chOff x="0" y="0"/>
          <a:chExt cx="0" cy="0"/>
        </a:xfrm>
      </p:grpSpPr>
      <p:pic>
        <p:nvPicPr>
          <p:cNvPr id="96" name="Google Shape;96;p15"/>
          <p:cNvPicPr preferRelativeResize="0"/>
          <p:nvPr/>
        </p:nvPicPr>
        <p:blipFill>
          <a:blip r:embed="rId2">
            <a:alphaModFix amt="27000"/>
          </a:blip>
          <a:stretch>
            <a:fillRect/>
          </a:stretch>
        </p:blipFill>
        <p:spPr>
          <a:xfrm rot="10800000" flipH="1">
            <a:off x="0" y="4465"/>
            <a:ext cx="9144003" cy="5134572"/>
          </a:xfrm>
          <a:prstGeom prst="rect">
            <a:avLst/>
          </a:prstGeom>
          <a:noFill/>
          <a:ln>
            <a:noFill/>
          </a:ln>
        </p:spPr>
      </p:pic>
      <p:sp>
        <p:nvSpPr>
          <p:cNvPr id="97" name="Google Shape;97;p15"/>
          <p:cNvSpPr txBox="1">
            <a:spLocks noGrp="1"/>
          </p:cNvSpPr>
          <p:nvPr>
            <p:ph type="title"/>
          </p:nvPr>
        </p:nvSpPr>
        <p:spPr>
          <a:xfrm>
            <a:off x="1336200" y="3111950"/>
            <a:ext cx="64716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 name="Google Shape;98;p15"/>
          <p:cNvSpPr txBox="1">
            <a:spLocks noGrp="1"/>
          </p:cNvSpPr>
          <p:nvPr>
            <p:ph type="subTitle" idx="1"/>
          </p:nvPr>
        </p:nvSpPr>
        <p:spPr>
          <a:xfrm>
            <a:off x="1336200" y="1499650"/>
            <a:ext cx="6471600" cy="141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28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pic>
        <p:nvPicPr>
          <p:cNvPr id="99" name="Google Shape;99;p15"/>
          <p:cNvPicPr preferRelativeResize="0"/>
          <p:nvPr/>
        </p:nvPicPr>
        <p:blipFill>
          <a:blip r:embed="rId3">
            <a:alphaModFix/>
          </a:blip>
          <a:stretch>
            <a:fillRect/>
          </a:stretch>
        </p:blipFill>
        <p:spPr>
          <a:xfrm rot="10800000">
            <a:off x="-30174" y="-32951"/>
            <a:ext cx="5792691" cy="1476455"/>
          </a:xfrm>
          <a:prstGeom prst="rect">
            <a:avLst/>
          </a:prstGeom>
          <a:noFill/>
          <a:ln>
            <a:noFill/>
          </a:ln>
        </p:spPr>
      </p:pic>
      <p:pic>
        <p:nvPicPr>
          <p:cNvPr id="100" name="Google Shape;100;p15"/>
          <p:cNvPicPr preferRelativeResize="0"/>
          <p:nvPr/>
        </p:nvPicPr>
        <p:blipFill>
          <a:blip r:embed="rId4">
            <a:alphaModFix/>
          </a:blip>
          <a:stretch>
            <a:fillRect/>
          </a:stretch>
        </p:blipFill>
        <p:spPr>
          <a:xfrm rot="-9861283">
            <a:off x="-1447001" y="4220193"/>
            <a:ext cx="5599632" cy="1234103"/>
          </a:xfrm>
          <a:prstGeom prst="rect">
            <a:avLst/>
          </a:prstGeom>
          <a:noFill/>
          <a:ln>
            <a:noFill/>
          </a:ln>
        </p:spPr>
      </p:pic>
      <p:pic>
        <p:nvPicPr>
          <p:cNvPr id="101" name="Google Shape;101;p15"/>
          <p:cNvPicPr preferRelativeResize="0"/>
          <p:nvPr/>
        </p:nvPicPr>
        <p:blipFill>
          <a:blip r:embed="rId5">
            <a:alphaModFix/>
          </a:blip>
          <a:stretch>
            <a:fillRect/>
          </a:stretch>
        </p:blipFill>
        <p:spPr>
          <a:xfrm rot="-5400000">
            <a:off x="5816364" y="1113575"/>
            <a:ext cx="4537523" cy="219205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1">
  <p:cSld name="CUSTOM_2_2">
    <p:spTree>
      <p:nvGrpSpPr>
        <p:cNvPr id="1" name="Shape 102"/>
        <p:cNvGrpSpPr/>
        <p:nvPr/>
      </p:nvGrpSpPr>
      <p:grpSpPr>
        <a:xfrm>
          <a:off x="0" y="0"/>
          <a:ext cx="0" cy="0"/>
          <a:chOff x="0" y="0"/>
          <a:chExt cx="0" cy="0"/>
        </a:xfrm>
      </p:grpSpPr>
      <p:pic>
        <p:nvPicPr>
          <p:cNvPr id="103" name="Google Shape;103;p16"/>
          <p:cNvPicPr preferRelativeResize="0"/>
          <p:nvPr/>
        </p:nvPicPr>
        <p:blipFill>
          <a:blip r:embed="rId2">
            <a:alphaModFix amt="30000"/>
          </a:blip>
          <a:stretch>
            <a:fillRect/>
          </a:stretch>
        </p:blipFill>
        <p:spPr>
          <a:xfrm flipH="1">
            <a:off x="0" y="2232"/>
            <a:ext cx="9144003" cy="5139037"/>
          </a:xfrm>
          <a:prstGeom prst="rect">
            <a:avLst/>
          </a:prstGeom>
          <a:noFill/>
          <a:ln>
            <a:noFill/>
          </a:ln>
        </p:spPr>
      </p:pic>
      <p:sp>
        <p:nvSpPr>
          <p:cNvPr id="104" name="Google Shape;104;p16"/>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16"/>
          <p:cNvSpPr txBox="1">
            <a:spLocks noGrp="1"/>
          </p:cNvSpPr>
          <p:nvPr>
            <p:ph type="subTitle" idx="1"/>
          </p:nvPr>
        </p:nvSpPr>
        <p:spPr>
          <a:xfrm>
            <a:off x="4900727" y="2350050"/>
            <a:ext cx="24483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2200" b="1">
                <a:solidFill>
                  <a:schemeClr val="dk1"/>
                </a:solidFill>
                <a:latin typeface="Libre Baskerville"/>
                <a:ea typeface="Libre Baskerville"/>
                <a:cs typeface="Libre Baskerville"/>
                <a:sym typeface="Libre Baskerville"/>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06" name="Google Shape;106;p16"/>
          <p:cNvSpPr txBox="1">
            <a:spLocks noGrp="1"/>
          </p:cNvSpPr>
          <p:nvPr>
            <p:ph type="subTitle" idx="2"/>
          </p:nvPr>
        </p:nvSpPr>
        <p:spPr>
          <a:xfrm>
            <a:off x="4900700" y="2742728"/>
            <a:ext cx="2448300" cy="98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07" name="Google Shape;107;p16"/>
          <p:cNvSpPr txBox="1">
            <a:spLocks noGrp="1"/>
          </p:cNvSpPr>
          <p:nvPr>
            <p:ph type="subTitle" idx="3"/>
          </p:nvPr>
        </p:nvSpPr>
        <p:spPr>
          <a:xfrm>
            <a:off x="1794975" y="2350050"/>
            <a:ext cx="2448300" cy="514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100"/>
              <a:buNone/>
              <a:defRPr sz="2200" b="1">
                <a:solidFill>
                  <a:schemeClr val="dk1"/>
                </a:solidFill>
                <a:latin typeface="Libre Baskerville"/>
                <a:ea typeface="Libre Baskerville"/>
                <a:cs typeface="Libre Baskerville"/>
                <a:sym typeface="Libre Baskerville"/>
              </a:defRPr>
            </a:lvl1pPr>
            <a:lvl2pPr lvl="1" algn="ctr" rtl="0">
              <a:spcBef>
                <a:spcPts val="0"/>
              </a:spcBef>
              <a:spcAft>
                <a:spcPts val="0"/>
              </a:spcAft>
              <a:buClr>
                <a:schemeClr val="dk1"/>
              </a:buClr>
              <a:buSzPts val="2100"/>
              <a:buNone/>
              <a:defRPr sz="2100">
                <a:solidFill>
                  <a:schemeClr val="dk1"/>
                </a:solidFill>
              </a:defRPr>
            </a:lvl2pPr>
            <a:lvl3pPr lvl="2" algn="ctr" rtl="0">
              <a:spcBef>
                <a:spcPts val="0"/>
              </a:spcBef>
              <a:spcAft>
                <a:spcPts val="0"/>
              </a:spcAft>
              <a:buClr>
                <a:schemeClr val="dk1"/>
              </a:buClr>
              <a:buSzPts val="2100"/>
              <a:buNone/>
              <a:defRPr sz="2100">
                <a:solidFill>
                  <a:schemeClr val="dk1"/>
                </a:solidFill>
              </a:defRPr>
            </a:lvl3pPr>
            <a:lvl4pPr lvl="3" algn="ctr" rtl="0">
              <a:spcBef>
                <a:spcPts val="0"/>
              </a:spcBef>
              <a:spcAft>
                <a:spcPts val="0"/>
              </a:spcAft>
              <a:buClr>
                <a:schemeClr val="dk1"/>
              </a:buClr>
              <a:buSzPts val="2100"/>
              <a:buNone/>
              <a:defRPr sz="2100">
                <a:solidFill>
                  <a:schemeClr val="dk1"/>
                </a:solidFill>
              </a:defRPr>
            </a:lvl4pPr>
            <a:lvl5pPr lvl="4" algn="ctr" rtl="0">
              <a:spcBef>
                <a:spcPts val="0"/>
              </a:spcBef>
              <a:spcAft>
                <a:spcPts val="0"/>
              </a:spcAft>
              <a:buClr>
                <a:schemeClr val="dk1"/>
              </a:buClr>
              <a:buSzPts val="2100"/>
              <a:buNone/>
              <a:defRPr sz="2100">
                <a:solidFill>
                  <a:schemeClr val="dk1"/>
                </a:solidFill>
              </a:defRPr>
            </a:lvl5pPr>
            <a:lvl6pPr lvl="5" algn="ctr" rtl="0">
              <a:spcBef>
                <a:spcPts val="0"/>
              </a:spcBef>
              <a:spcAft>
                <a:spcPts val="0"/>
              </a:spcAft>
              <a:buClr>
                <a:schemeClr val="dk1"/>
              </a:buClr>
              <a:buSzPts val="2100"/>
              <a:buNone/>
              <a:defRPr sz="2100">
                <a:solidFill>
                  <a:schemeClr val="dk1"/>
                </a:solidFill>
              </a:defRPr>
            </a:lvl6pPr>
            <a:lvl7pPr lvl="6" algn="ctr" rtl="0">
              <a:spcBef>
                <a:spcPts val="0"/>
              </a:spcBef>
              <a:spcAft>
                <a:spcPts val="0"/>
              </a:spcAft>
              <a:buClr>
                <a:schemeClr val="dk1"/>
              </a:buClr>
              <a:buSzPts val="2100"/>
              <a:buNone/>
              <a:defRPr sz="2100">
                <a:solidFill>
                  <a:schemeClr val="dk1"/>
                </a:solidFill>
              </a:defRPr>
            </a:lvl7pPr>
            <a:lvl8pPr lvl="7" algn="ctr" rtl="0">
              <a:spcBef>
                <a:spcPts val="0"/>
              </a:spcBef>
              <a:spcAft>
                <a:spcPts val="0"/>
              </a:spcAft>
              <a:buClr>
                <a:schemeClr val="dk1"/>
              </a:buClr>
              <a:buSzPts val="2100"/>
              <a:buNone/>
              <a:defRPr sz="2100">
                <a:solidFill>
                  <a:schemeClr val="dk1"/>
                </a:solidFill>
              </a:defRPr>
            </a:lvl8pPr>
            <a:lvl9pPr lvl="8" algn="ctr" rtl="0">
              <a:spcBef>
                <a:spcPts val="0"/>
              </a:spcBef>
              <a:spcAft>
                <a:spcPts val="0"/>
              </a:spcAft>
              <a:buClr>
                <a:schemeClr val="dk1"/>
              </a:buClr>
              <a:buSzPts val="2100"/>
              <a:buNone/>
              <a:defRPr sz="2100">
                <a:solidFill>
                  <a:schemeClr val="dk1"/>
                </a:solidFill>
              </a:defRPr>
            </a:lvl9pPr>
          </a:lstStyle>
          <a:p>
            <a:endParaRPr/>
          </a:p>
        </p:txBody>
      </p:sp>
      <p:sp>
        <p:nvSpPr>
          <p:cNvPr id="108" name="Google Shape;108;p16"/>
          <p:cNvSpPr txBox="1">
            <a:spLocks noGrp="1"/>
          </p:cNvSpPr>
          <p:nvPr>
            <p:ph type="subTitle" idx="4"/>
          </p:nvPr>
        </p:nvSpPr>
        <p:spPr>
          <a:xfrm>
            <a:off x="1794975" y="2742724"/>
            <a:ext cx="2448300" cy="98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pic>
        <p:nvPicPr>
          <p:cNvPr id="109" name="Google Shape;109;p16"/>
          <p:cNvPicPr preferRelativeResize="0"/>
          <p:nvPr/>
        </p:nvPicPr>
        <p:blipFill>
          <a:blip r:embed="rId3">
            <a:alphaModFix/>
          </a:blip>
          <a:stretch>
            <a:fillRect/>
          </a:stretch>
        </p:blipFill>
        <p:spPr>
          <a:xfrm>
            <a:off x="4976779" y="-1"/>
            <a:ext cx="4167219" cy="514800"/>
          </a:xfrm>
          <a:prstGeom prst="rect">
            <a:avLst/>
          </a:prstGeom>
          <a:noFill/>
          <a:ln>
            <a:noFill/>
          </a:ln>
        </p:spPr>
      </p:pic>
      <p:pic>
        <p:nvPicPr>
          <p:cNvPr id="110" name="Google Shape;110;p16"/>
          <p:cNvPicPr preferRelativeResize="0"/>
          <p:nvPr/>
        </p:nvPicPr>
        <p:blipFill>
          <a:blip r:embed="rId4">
            <a:alphaModFix/>
          </a:blip>
          <a:stretch>
            <a:fillRect/>
          </a:stretch>
        </p:blipFill>
        <p:spPr>
          <a:xfrm>
            <a:off x="5011800" y="2453899"/>
            <a:ext cx="4132198" cy="2689599"/>
          </a:xfrm>
          <a:prstGeom prst="rect">
            <a:avLst/>
          </a:prstGeom>
          <a:noFill/>
          <a:ln>
            <a:noFill/>
          </a:ln>
        </p:spPr>
      </p:pic>
      <p:pic>
        <p:nvPicPr>
          <p:cNvPr id="111" name="Google Shape;111;p16"/>
          <p:cNvPicPr preferRelativeResize="0"/>
          <p:nvPr/>
        </p:nvPicPr>
        <p:blipFill>
          <a:blip r:embed="rId3">
            <a:alphaModFix/>
          </a:blip>
          <a:stretch>
            <a:fillRect/>
          </a:stretch>
        </p:blipFill>
        <p:spPr>
          <a:xfrm rot="-5400000">
            <a:off x="-3321893" y="2829631"/>
            <a:ext cx="6570650" cy="811700"/>
          </a:xfrm>
          <a:prstGeom prst="rect">
            <a:avLst/>
          </a:prstGeom>
          <a:noFill/>
          <a:ln>
            <a:noFill/>
          </a:ln>
        </p:spPr>
      </p:pic>
      <p:pic>
        <p:nvPicPr>
          <p:cNvPr id="112" name="Google Shape;112;p16"/>
          <p:cNvPicPr preferRelativeResize="0"/>
          <p:nvPr/>
        </p:nvPicPr>
        <p:blipFill>
          <a:blip r:embed="rId5">
            <a:alphaModFix/>
          </a:blip>
          <a:stretch>
            <a:fillRect/>
          </a:stretch>
        </p:blipFill>
        <p:spPr>
          <a:xfrm rot="10800000" flipH="1">
            <a:off x="3" y="4624256"/>
            <a:ext cx="4705367" cy="51924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2_1">
    <p:spTree>
      <p:nvGrpSpPr>
        <p:cNvPr id="1" name="Shape 128"/>
        <p:cNvGrpSpPr/>
        <p:nvPr/>
      </p:nvGrpSpPr>
      <p:grpSpPr>
        <a:xfrm>
          <a:off x="0" y="0"/>
          <a:ext cx="0" cy="0"/>
          <a:chOff x="0" y="0"/>
          <a:chExt cx="0" cy="0"/>
        </a:xfrm>
      </p:grpSpPr>
      <p:pic>
        <p:nvPicPr>
          <p:cNvPr id="129" name="Google Shape;129;p18"/>
          <p:cNvPicPr preferRelativeResize="0"/>
          <p:nvPr/>
        </p:nvPicPr>
        <p:blipFill>
          <a:blip r:embed="rId2">
            <a:alphaModFix amt="30000"/>
          </a:blip>
          <a:stretch>
            <a:fillRect/>
          </a:stretch>
        </p:blipFill>
        <p:spPr>
          <a:xfrm rot="10800000">
            <a:off x="0" y="2232"/>
            <a:ext cx="9144003" cy="5139037"/>
          </a:xfrm>
          <a:prstGeom prst="rect">
            <a:avLst/>
          </a:prstGeom>
          <a:noFill/>
          <a:ln>
            <a:noFill/>
          </a:ln>
        </p:spPr>
      </p:pic>
      <p:sp>
        <p:nvSpPr>
          <p:cNvPr id="130" name="Google Shape;130;p18"/>
          <p:cNvSpPr txBox="1">
            <a:spLocks noGrp="1"/>
          </p:cNvSpPr>
          <p:nvPr>
            <p:ph type="title"/>
          </p:nvPr>
        </p:nvSpPr>
        <p:spPr>
          <a:xfrm>
            <a:off x="621100" y="521225"/>
            <a:ext cx="790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1" name="Google Shape;131;p18"/>
          <p:cNvSpPr txBox="1">
            <a:spLocks noGrp="1"/>
          </p:cNvSpPr>
          <p:nvPr>
            <p:ph type="subTitle" idx="1"/>
          </p:nvPr>
        </p:nvSpPr>
        <p:spPr>
          <a:xfrm>
            <a:off x="2418567" y="2520879"/>
            <a:ext cx="4306800" cy="514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100"/>
              <a:buNone/>
              <a:defRPr sz="2200" b="1">
                <a:solidFill>
                  <a:schemeClr val="dk1"/>
                </a:solidFill>
                <a:latin typeface="Libre Baskerville"/>
                <a:ea typeface="Libre Baskerville"/>
                <a:cs typeface="Libre Baskerville"/>
                <a:sym typeface="Libre Baskerville"/>
              </a:defRPr>
            </a:lvl1pPr>
            <a:lvl2pPr lvl="1" algn="r" rtl="0">
              <a:spcBef>
                <a:spcPts val="0"/>
              </a:spcBef>
              <a:spcAft>
                <a:spcPts val="0"/>
              </a:spcAft>
              <a:buClr>
                <a:schemeClr val="dk1"/>
              </a:buClr>
              <a:buSzPts val="2100"/>
              <a:buNone/>
              <a:defRPr sz="2100">
                <a:solidFill>
                  <a:schemeClr val="dk1"/>
                </a:solidFill>
              </a:defRPr>
            </a:lvl2pPr>
            <a:lvl3pPr lvl="2" algn="r" rtl="0">
              <a:spcBef>
                <a:spcPts val="0"/>
              </a:spcBef>
              <a:spcAft>
                <a:spcPts val="0"/>
              </a:spcAft>
              <a:buClr>
                <a:schemeClr val="dk1"/>
              </a:buClr>
              <a:buSzPts val="2100"/>
              <a:buNone/>
              <a:defRPr sz="2100">
                <a:solidFill>
                  <a:schemeClr val="dk1"/>
                </a:solidFill>
              </a:defRPr>
            </a:lvl3pPr>
            <a:lvl4pPr lvl="3" algn="r" rtl="0">
              <a:spcBef>
                <a:spcPts val="0"/>
              </a:spcBef>
              <a:spcAft>
                <a:spcPts val="0"/>
              </a:spcAft>
              <a:buClr>
                <a:schemeClr val="dk1"/>
              </a:buClr>
              <a:buSzPts val="2100"/>
              <a:buNone/>
              <a:defRPr sz="2100">
                <a:solidFill>
                  <a:schemeClr val="dk1"/>
                </a:solidFill>
              </a:defRPr>
            </a:lvl4pPr>
            <a:lvl5pPr lvl="4" algn="r" rtl="0">
              <a:spcBef>
                <a:spcPts val="0"/>
              </a:spcBef>
              <a:spcAft>
                <a:spcPts val="0"/>
              </a:spcAft>
              <a:buClr>
                <a:schemeClr val="dk1"/>
              </a:buClr>
              <a:buSzPts val="2100"/>
              <a:buNone/>
              <a:defRPr sz="2100">
                <a:solidFill>
                  <a:schemeClr val="dk1"/>
                </a:solidFill>
              </a:defRPr>
            </a:lvl5pPr>
            <a:lvl6pPr lvl="5" algn="r" rtl="0">
              <a:spcBef>
                <a:spcPts val="0"/>
              </a:spcBef>
              <a:spcAft>
                <a:spcPts val="0"/>
              </a:spcAft>
              <a:buClr>
                <a:schemeClr val="dk1"/>
              </a:buClr>
              <a:buSzPts val="2100"/>
              <a:buNone/>
              <a:defRPr sz="2100">
                <a:solidFill>
                  <a:schemeClr val="dk1"/>
                </a:solidFill>
              </a:defRPr>
            </a:lvl6pPr>
            <a:lvl7pPr lvl="6" algn="r" rtl="0">
              <a:spcBef>
                <a:spcPts val="0"/>
              </a:spcBef>
              <a:spcAft>
                <a:spcPts val="0"/>
              </a:spcAft>
              <a:buClr>
                <a:schemeClr val="dk1"/>
              </a:buClr>
              <a:buSzPts val="2100"/>
              <a:buNone/>
              <a:defRPr sz="2100">
                <a:solidFill>
                  <a:schemeClr val="dk1"/>
                </a:solidFill>
              </a:defRPr>
            </a:lvl7pPr>
            <a:lvl8pPr lvl="7" algn="r" rtl="0">
              <a:spcBef>
                <a:spcPts val="0"/>
              </a:spcBef>
              <a:spcAft>
                <a:spcPts val="0"/>
              </a:spcAft>
              <a:buClr>
                <a:schemeClr val="dk1"/>
              </a:buClr>
              <a:buSzPts val="2100"/>
              <a:buNone/>
              <a:defRPr sz="2100">
                <a:solidFill>
                  <a:schemeClr val="dk1"/>
                </a:solidFill>
              </a:defRPr>
            </a:lvl8pPr>
            <a:lvl9pPr lvl="8" algn="r" rtl="0">
              <a:spcBef>
                <a:spcPts val="0"/>
              </a:spcBef>
              <a:spcAft>
                <a:spcPts val="0"/>
              </a:spcAft>
              <a:buClr>
                <a:schemeClr val="dk1"/>
              </a:buClr>
              <a:buSzPts val="2100"/>
              <a:buNone/>
              <a:defRPr sz="2100">
                <a:solidFill>
                  <a:schemeClr val="dk1"/>
                </a:solidFill>
              </a:defRPr>
            </a:lvl9pPr>
          </a:lstStyle>
          <a:p>
            <a:endParaRPr/>
          </a:p>
        </p:txBody>
      </p:sp>
      <p:sp>
        <p:nvSpPr>
          <p:cNvPr id="132" name="Google Shape;132;p18"/>
          <p:cNvSpPr txBox="1">
            <a:spLocks noGrp="1"/>
          </p:cNvSpPr>
          <p:nvPr>
            <p:ph type="subTitle" idx="2"/>
          </p:nvPr>
        </p:nvSpPr>
        <p:spPr>
          <a:xfrm>
            <a:off x="2418519" y="2913562"/>
            <a:ext cx="43068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sz="1600"/>
            </a:lvl2pPr>
            <a:lvl3pPr lvl="2" algn="r" rtl="0">
              <a:spcBef>
                <a:spcPts val="0"/>
              </a:spcBef>
              <a:spcAft>
                <a:spcPts val="0"/>
              </a:spcAft>
              <a:buSzPts val="1600"/>
              <a:buNone/>
              <a:defRPr sz="1600"/>
            </a:lvl3pPr>
            <a:lvl4pPr lvl="3" algn="r" rtl="0">
              <a:spcBef>
                <a:spcPts val="0"/>
              </a:spcBef>
              <a:spcAft>
                <a:spcPts val="0"/>
              </a:spcAft>
              <a:buSzPts val="1600"/>
              <a:buNone/>
              <a:defRPr sz="1600"/>
            </a:lvl4pPr>
            <a:lvl5pPr lvl="4" algn="r" rtl="0">
              <a:spcBef>
                <a:spcPts val="0"/>
              </a:spcBef>
              <a:spcAft>
                <a:spcPts val="0"/>
              </a:spcAft>
              <a:buSzPts val="1600"/>
              <a:buNone/>
              <a:defRPr sz="1600"/>
            </a:lvl5pPr>
            <a:lvl6pPr lvl="5" algn="r" rtl="0">
              <a:spcBef>
                <a:spcPts val="0"/>
              </a:spcBef>
              <a:spcAft>
                <a:spcPts val="0"/>
              </a:spcAft>
              <a:buSzPts val="1600"/>
              <a:buNone/>
              <a:defRPr sz="1600"/>
            </a:lvl6pPr>
            <a:lvl7pPr lvl="6" algn="r" rtl="0">
              <a:spcBef>
                <a:spcPts val="0"/>
              </a:spcBef>
              <a:spcAft>
                <a:spcPts val="0"/>
              </a:spcAft>
              <a:buSzPts val="1600"/>
              <a:buNone/>
              <a:defRPr sz="1600"/>
            </a:lvl7pPr>
            <a:lvl8pPr lvl="7" algn="r" rtl="0">
              <a:spcBef>
                <a:spcPts val="0"/>
              </a:spcBef>
              <a:spcAft>
                <a:spcPts val="0"/>
              </a:spcAft>
              <a:buSzPts val="1600"/>
              <a:buNone/>
              <a:defRPr sz="1600"/>
            </a:lvl8pPr>
            <a:lvl9pPr lvl="8" algn="r" rtl="0">
              <a:spcBef>
                <a:spcPts val="0"/>
              </a:spcBef>
              <a:spcAft>
                <a:spcPts val="0"/>
              </a:spcAft>
              <a:buSzPts val="1600"/>
              <a:buNone/>
              <a:defRPr sz="1600"/>
            </a:lvl9pPr>
          </a:lstStyle>
          <a:p>
            <a:endParaRPr/>
          </a:p>
        </p:txBody>
      </p:sp>
      <p:sp>
        <p:nvSpPr>
          <p:cNvPr id="133" name="Google Shape;133;p18"/>
          <p:cNvSpPr txBox="1">
            <a:spLocks noGrp="1"/>
          </p:cNvSpPr>
          <p:nvPr>
            <p:ph type="subTitle" idx="3"/>
          </p:nvPr>
        </p:nvSpPr>
        <p:spPr>
          <a:xfrm>
            <a:off x="2418595" y="1398550"/>
            <a:ext cx="4306800" cy="51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200" b="1">
                <a:solidFill>
                  <a:schemeClr val="dk1"/>
                </a:solidFill>
                <a:latin typeface="Libre Baskerville"/>
                <a:ea typeface="Libre Baskerville"/>
                <a:cs typeface="Libre Baskerville"/>
                <a:sym typeface="Libre Baskerville"/>
              </a:defRPr>
            </a:lvl1pPr>
            <a:lvl2pPr lvl="1" rtl="0">
              <a:spcBef>
                <a:spcPts val="0"/>
              </a:spcBef>
              <a:spcAft>
                <a:spcPts val="0"/>
              </a:spcAft>
              <a:buClr>
                <a:schemeClr val="dk1"/>
              </a:buClr>
              <a:buSzPts val="2100"/>
              <a:buNone/>
              <a:defRPr sz="2100">
                <a:solidFill>
                  <a:schemeClr val="dk1"/>
                </a:solidFill>
              </a:defRPr>
            </a:lvl2pPr>
            <a:lvl3pPr lvl="2" rtl="0">
              <a:spcBef>
                <a:spcPts val="0"/>
              </a:spcBef>
              <a:spcAft>
                <a:spcPts val="0"/>
              </a:spcAft>
              <a:buClr>
                <a:schemeClr val="dk1"/>
              </a:buClr>
              <a:buSzPts val="2100"/>
              <a:buNone/>
              <a:defRPr sz="2100">
                <a:solidFill>
                  <a:schemeClr val="dk1"/>
                </a:solidFill>
              </a:defRPr>
            </a:lvl3pPr>
            <a:lvl4pPr lvl="3" rtl="0">
              <a:spcBef>
                <a:spcPts val="0"/>
              </a:spcBef>
              <a:spcAft>
                <a:spcPts val="0"/>
              </a:spcAft>
              <a:buClr>
                <a:schemeClr val="dk1"/>
              </a:buClr>
              <a:buSzPts val="2100"/>
              <a:buNone/>
              <a:defRPr sz="2100">
                <a:solidFill>
                  <a:schemeClr val="dk1"/>
                </a:solidFill>
              </a:defRPr>
            </a:lvl4pPr>
            <a:lvl5pPr lvl="4" rtl="0">
              <a:spcBef>
                <a:spcPts val="0"/>
              </a:spcBef>
              <a:spcAft>
                <a:spcPts val="0"/>
              </a:spcAft>
              <a:buClr>
                <a:schemeClr val="dk1"/>
              </a:buClr>
              <a:buSzPts val="2100"/>
              <a:buNone/>
              <a:defRPr sz="2100">
                <a:solidFill>
                  <a:schemeClr val="dk1"/>
                </a:solidFill>
              </a:defRPr>
            </a:lvl5pPr>
            <a:lvl6pPr lvl="5" rtl="0">
              <a:spcBef>
                <a:spcPts val="0"/>
              </a:spcBef>
              <a:spcAft>
                <a:spcPts val="0"/>
              </a:spcAft>
              <a:buClr>
                <a:schemeClr val="dk1"/>
              </a:buClr>
              <a:buSzPts val="2100"/>
              <a:buNone/>
              <a:defRPr sz="2100">
                <a:solidFill>
                  <a:schemeClr val="dk1"/>
                </a:solidFill>
              </a:defRPr>
            </a:lvl6pPr>
            <a:lvl7pPr lvl="6" rtl="0">
              <a:spcBef>
                <a:spcPts val="0"/>
              </a:spcBef>
              <a:spcAft>
                <a:spcPts val="0"/>
              </a:spcAft>
              <a:buClr>
                <a:schemeClr val="dk1"/>
              </a:buClr>
              <a:buSzPts val="2100"/>
              <a:buNone/>
              <a:defRPr sz="2100">
                <a:solidFill>
                  <a:schemeClr val="dk1"/>
                </a:solidFill>
              </a:defRPr>
            </a:lvl7pPr>
            <a:lvl8pPr lvl="7" rtl="0">
              <a:spcBef>
                <a:spcPts val="0"/>
              </a:spcBef>
              <a:spcAft>
                <a:spcPts val="0"/>
              </a:spcAft>
              <a:buClr>
                <a:schemeClr val="dk1"/>
              </a:buClr>
              <a:buSzPts val="2100"/>
              <a:buNone/>
              <a:defRPr sz="2100">
                <a:solidFill>
                  <a:schemeClr val="dk1"/>
                </a:solidFill>
              </a:defRPr>
            </a:lvl8pPr>
            <a:lvl9pPr lvl="8" rtl="0">
              <a:spcBef>
                <a:spcPts val="0"/>
              </a:spcBef>
              <a:spcAft>
                <a:spcPts val="0"/>
              </a:spcAft>
              <a:buClr>
                <a:schemeClr val="dk1"/>
              </a:buClr>
              <a:buSzPts val="2100"/>
              <a:buNone/>
              <a:defRPr sz="2100">
                <a:solidFill>
                  <a:schemeClr val="dk1"/>
                </a:solidFill>
              </a:defRPr>
            </a:lvl9pPr>
          </a:lstStyle>
          <a:p>
            <a:endParaRPr/>
          </a:p>
        </p:txBody>
      </p:sp>
      <p:sp>
        <p:nvSpPr>
          <p:cNvPr id="134" name="Google Shape;134;p18"/>
          <p:cNvSpPr txBox="1">
            <a:spLocks noGrp="1"/>
          </p:cNvSpPr>
          <p:nvPr>
            <p:ph type="subTitle" idx="4"/>
          </p:nvPr>
        </p:nvSpPr>
        <p:spPr>
          <a:xfrm>
            <a:off x="2418595" y="1791233"/>
            <a:ext cx="4306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35" name="Google Shape;135;p18"/>
          <p:cNvSpPr txBox="1">
            <a:spLocks noGrp="1"/>
          </p:cNvSpPr>
          <p:nvPr>
            <p:ph type="subTitle" idx="5"/>
          </p:nvPr>
        </p:nvSpPr>
        <p:spPr>
          <a:xfrm>
            <a:off x="2418567" y="3643196"/>
            <a:ext cx="4306800" cy="51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100"/>
              <a:buNone/>
              <a:defRPr sz="2200" b="1">
                <a:solidFill>
                  <a:schemeClr val="dk1"/>
                </a:solidFill>
                <a:latin typeface="Libre Baskerville"/>
                <a:ea typeface="Libre Baskerville"/>
                <a:cs typeface="Libre Baskerville"/>
                <a:sym typeface="Libre Baskerville"/>
              </a:defRPr>
            </a:lvl1pPr>
            <a:lvl2pPr lvl="1" rtl="0">
              <a:spcBef>
                <a:spcPts val="0"/>
              </a:spcBef>
              <a:spcAft>
                <a:spcPts val="0"/>
              </a:spcAft>
              <a:buClr>
                <a:schemeClr val="dk1"/>
              </a:buClr>
              <a:buSzPts val="2100"/>
              <a:buNone/>
              <a:defRPr sz="2100">
                <a:solidFill>
                  <a:schemeClr val="dk1"/>
                </a:solidFill>
              </a:defRPr>
            </a:lvl2pPr>
            <a:lvl3pPr lvl="2" rtl="0">
              <a:spcBef>
                <a:spcPts val="0"/>
              </a:spcBef>
              <a:spcAft>
                <a:spcPts val="0"/>
              </a:spcAft>
              <a:buClr>
                <a:schemeClr val="dk1"/>
              </a:buClr>
              <a:buSzPts val="2100"/>
              <a:buNone/>
              <a:defRPr sz="2100">
                <a:solidFill>
                  <a:schemeClr val="dk1"/>
                </a:solidFill>
              </a:defRPr>
            </a:lvl3pPr>
            <a:lvl4pPr lvl="3" rtl="0">
              <a:spcBef>
                <a:spcPts val="0"/>
              </a:spcBef>
              <a:spcAft>
                <a:spcPts val="0"/>
              </a:spcAft>
              <a:buClr>
                <a:schemeClr val="dk1"/>
              </a:buClr>
              <a:buSzPts val="2100"/>
              <a:buNone/>
              <a:defRPr sz="2100">
                <a:solidFill>
                  <a:schemeClr val="dk1"/>
                </a:solidFill>
              </a:defRPr>
            </a:lvl4pPr>
            <a:lvl5pPr lvl="4" rtl="0">
              <a:spcBef>
                <a:spcPts val="0"/>
              </a:spcBef>
              <a:spcAft>
                <a:spcPts val="0"/>
              </a:spcAft>
              <a:buClr>
                <a:schemeClr val="dk1"/>
              </a:buClr>
              <a:buSzPts val="2100"/>
              <a:buNone/>
              <a:defRPr sz="2100">
                <a:solidFill>
                  <a:schemeClr val="dk1"/>
                </a:solidFill>
              </a:defRPr>
            </a:lvl5pPr>
            <a:lvl6pPr lvl="5" rtl="0">
              <a:spcBef>
                <a:spcPts val="0"/>
              </a:spcBef>
              <a:spcAft>
                <a:spcPts val="0"/>
              </a:spcAft>
              <a:buClr>
                <a:schemeClr val="dk1"/>
              </a:buClr>
              <a:buSzPts val="2100"/>
              <a:buNone/>
              <a:defRPr sz="2100">
                <a:solidFill>
                  <a:schemeClr val="dk1"/>
                </a:solidFill>
              </a:defRPr>
            </a:lvl6pPr>
            <a:lvl7pPr lvl="6" rtl="0">
              <a:spcBef>
                <a:spcPts val="0"/>
              </a:spcBef>
              <a:spcAft>
                <a:spcPts val="0"/>
              </a:spcAft>
              <a:buClr>
                <a:schemeClr val="dk1"/>
              </a:buClr>
              <a:buSzPts val="2100"/>
              <a:buNone/>
              <a:defRPr sz="2100">
                <a:solidFill>
                  <a:schemeClr val="dk1"/>
                </a:solidFill>
              </a:defRPr>
            </a:lvl7pPr>
            <a:lvl8pPr lvl="7" rtl="0">
              <a:spcBef>
                <a:spcPts val="0"/>
              </a:spcBef>
              <a:spcAft>
                <a:spcPts val="0"/>
              </a:spcAft>
              <a:buClr>
                <a:schemeClr val="dk1"/>
              </a:buClr>
              <a:buSzPts val="2100"/>
              <a:buNone/>
              <a:defRPr sz="2100">
                <a:solidFill>
                  <a:schemeClr val="dk1"/>
                </a:solidFill>
              </a:defRPr>
            </a:lvl8pPr>
            <a:lvl9pPr lvl="8" rtl="0">
              <a:spcBef>
                <a:spcPts val="0"/>
              </a:spcBef>
              <a:spcAft>
                <a:spcPts val="0"/>
              </a:spcAft>
              <a:buClr>
                <a:schemeClr val="dk1"/>
              </a:buClr>
              <a:buSzPts val="2100"/>
              <a:buNone/>
              <a:defRPr sz="2100">
                <a:solidFill>
                  <a:schemeClr val="dk1"/>
                </a:solidFill>
              </a:defRPr>
            </a:lvl9pPr>
          </a:lstStyle>
          <a:p>
            <a:endParaRPr/>
          </a:p>
        </p:txBody>
      </p:sp>
      <p:sp>
        <p:nvSpPr>
          <p:cNvPr id="136" name="Google Shape;136;p18"/>
          <p:cNvSpPr txBox="1">
            <a:spLocks noGrp="1"/>
          </p:cNvSpPr>
          <p:nvPr>
            <p:ph type="subTitle" idx="6"/>
          </p:nvPr>
        </p:nvSpPr>
        <p:spPr>
          <a:xfrm>
            <a:off x="2418519" y="4035879"/>
            <a:ext cx="43068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37" name="Google Shape;137;p18"/>
          <p:cNvPicPr preferRelativeResize="0"/>
          <p:nvPr/>
        </p:nvPicPr>
        <p:blipFill>
          <a:blip r:embed="rId3">
            <a:alphaModFix/>
          </a:blip>
          <a:stretch>
            <a:fillRect/>
          </a:stretch>
        </p:blipFill>
        <p:spPr>
          <a:xfrm flipH="1">
            <a:off x="3282276" y="-1"/>
            <a:ext cx="5861724" cy="646825"/>
          </a:xfrm>
          <a:prstGeom prst="rect">
            <a:avLst/>
          </a:prstGeom>
          <a:noFill/>
          <a:ln>
            <a:noFill/>
          </a:ln>
        </p:spPr>
      </p:pic>
      <p:pic>
        <p:nvPicPr>
          <p:cNvPr id="138" name="Google Shape;138;p18"/>
          <p:cNvPicPr preferRelativeResize="0"/>
          <p:nvPr/>
        </p:nvPicPr>
        <p:blipFill>
          <a:blip r:embed="rId4">
            <a:alphaModFix/>
          </a:blip>
          <a:stretch>
            <a:fillRect/>
          </a:stretch>
        </p:blipFill>
        <p:spPr>
          <a:xfrm>
            <a:off x="5179310" y="3643200"/>
            <a:ext cx="3964692" cy="1500299"/>
          </a:xfrm>
          <a:prstGeom prst="rect">
            <a:avLst/>
          </a:prstGeom>
          <a:noFill/>
          <a:ln>
            <a:noFill/>
          </a:ln>
        </p:spPr>
      </p:pic>
      <p:pic>
        <p:nvPicPr>
          <p:cNvPr id="139" name="Google Shape;139;p18"/>
          <p:cNvPicPr preferRelativeResize="0"/>
          <p:nvPr/>
        </p:nvPicPr>
        <p:blipFill>
          <a:blip r:embed="rId5">
            <a:alphaModFix/>
          </a:blip>
          <a:stretch>
            <a:fillRect/>
          </a:stretch>
        </p:blipFill>
        <p:spPr>
          <a:xfrm rot="-5400000">
            <a:off x="-3199201" y="4306050"/>
            <a:ext cx="6436526" cy="7951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1100" y="521225"/>
            <a:ext cx="79017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ibre Baskerville"/>
              <a:buNone/>
              <a:defRPr sz="3000" b="1">
                <a:solidFill>
                  <a:schemeClr val="dk1"/>
                </a:solidFill>
                <a:latin typeface="Libre Baskerville"/>
                <a:ea typeface="Libre Baskerville"/>
                <a:cs typeface="Libre Baskerville"/>
                <a:sym typeface="Libre Baskerville"/>
              </a:defRPr>
            </a:lvl1pPr>
            <a:lvl2pPr lvl="1">
              <a:spcBef>
                <a:spcPts val="0"/>
              </a:spcBef>
              <a:spcAft>
                <a:spcPts val="0"/>
              </a:spcAft>
              <a:buClr>
                <a:schemeClr val="dk1"/>
              </a:buClr>
              <a:buSzPts val="3000"/>
              <a:buFont typeface="Libre Baskerville"/>
              <a:buNone/>
              <a:defRPr sz="3000" b="1">
                <a:solidFill>
                  <a:schemeClr val="dk1"/>
                </a:solidFill>
                <a:latin typeface="Libre Baskerville"/>
                <a:ea typeface="Libre Baskerville"/>
                <a:cs typeface="Libre Baskerville"/>
                <a:sym typeface="Libre Baskerville"/>
              </a:defRPr>
            </a:lvl2pPr>
            <a:lvl3pPr lvl="2">
              <a:spcBef>
                <a:spcPts val="0"/>
              </a:spcBef>
              <a:spcAft>
                <a:spcPts val="0"/>
              </a:spcAft>
              <a:buClr>
                <a:schemeClr val="dk1"/>
              </a:buClr>
              <a:buSzPts val="3000"/>
              <a:buFont typeface="Libre Baskerville"/>
              <a:buNone/>
              <a:defRPr sz="3000" b="1">
                <a:solidFill>
                  <a:schemeClr val="dk1"/>
                </a:solidFill>
                <a:latin typeface="Libre Baskerville"/>
                <a:ea typeface="Libre Baskerville"/>
                <a:cs typeface="Libre Baskerville"/>
                <a:sym typeface="Libre Baskerville"/>
              </a:defRPr>
            </a:lvl3pPr>
            <a:lvl4pPr lvl="3">
              <a:spcBef>
                <a:spcPts val="0"/>
              </a:spcBef>
              <a:spcAft>
                <a:spcPts val="0"/>
              </a:spcAft>
              <a:buClr>
                <a:schemeClr val="dk1"/>
              </a:buClr>
              <a:buSzPts val="3000"/>
              <a:buFont typeface="Libre Baskerville"/>
              <a:buNone/>
              <a:defRPr sz="3000" b="1">
                <a:solidFill>
                  <a:schemeClr val="dk1"/>
                </a:solidFill>
                <a:latin typeface="Libre Baskerville"/>
                <a:ea typeface="Libre Baskerville"/>
                <a:cs typeface="Libre Baskerville"/>
                <a:sym typeface="Libre Baskerville"/>
              </a:defRPr>
            </a:lvl4pPr>
            <a:lvl5pPr lvl="4">
              <a:spcBef>
                <a:spcPts val="0"/>
              </a:spcBef>
              <a:spcAft>
                <a:spcPts val="0"/>
              </a:spcAft>
              <a:buClr>
                <a:schemeClr val="dk1"/>
              </a:buClr>
              <a:buSzPts val="3000"/>
              <a:buFont typeface="Libre Baskerville"/>
              <a:buNone/>
              <a:defRPr sz="3000" b="1">
                <a:solidFill>
                  <a:schemeClr val="dk1"/>
                </a:solidFill>
                <a:latin typeface="Libre Baskerville"/>
                <a:ea typeface="Libre Baskerville"/>
                <a:cs typeface="Libre Baskerville"/>
                <a:sym typeface="Libre Baskerville"/>
              </a:defRPr>
            </a:lvl5pPr>
            <a:lvl6pPr lvl="5">
              <a:spcBef>
                <a:spcPts val="0"/>
              </a:spcBef>
              <a:spcAft>
                <a:spcPts val="0"/>
              </a:spcAft>
              <a:buClr>
                <a:schemeClr val="dk1"/>
              </a:buClr>
              <a:buSzPts val="3000"/>
              <a:buFont typeface="Libre Baskerville"/>
              <a:buNone/>
              <a:defRPr sz="3000" b="1">
                <a:solidFill>
                  <a:schemeClr val="dk1"/>
                </a:solidFill>
                <a:latin typeface="Libre Baskerville"/>
                <a:ea typeface="Libre Baskerville"/>
                <a:cs typeface="Libre Baskerville"/>
                <a:sym typeface="Libre Baskerville"/>
              </a:defRPr>
            </a:lvl6pPr>
            <a:lvl7pPr lvl="6">
              <a:spcBef>
                <a:spcPts val="0"/>
              </a:spcBef>
              <a:spcAft>
                <a:spcPts val="0"/>
              </a:spcAft>
              <a:buClr>
                <a:schemeClr val="dk1"/>
              </a:buClr>
              <a:buSzPts val="3000"/>
              <a:buFont typeface="Libre Baskerville"/>
              <a:buNone/>
              <a:defRPr sz="3000" b="1">
                <a:solidFill>
                  <a:schemeClr val="dk1"/>
                </a:solidFill>
                <a:latin typeface="Libre Baskerville"/>
                <a:ea typeface="Libre Baskerville"/>
                <a:cs typeface="Libre Baskerville"/>
                <a:sym typeface="Libre Baskerville"/>
              </a:defRPr>
            </a:lvl7pPr>
            <a:lvl8pPr lvl="7">
              <a:spcBef>
                <a:spcPts val="0"/>
              </a:spcBef>
              <a:spcAft>
                <a:spcPts val="0"/>
              </a:spcAft>
              <a:buClr>
                <a:schemeClr val="dk1"/>
              </a:buClr>
              <a:buSzPts val="3000"/>
              <a:buFont typeface="Libre Baskerville"/>
              <a:buNone/>
              <a:defRPr sz="3000" b="1">
                <a:solidFill>
                  <a:schemeClr val="dk1"/>
                </a:solidFill>
                <a:latin typeface="Libre Baskerville"/>
                <a:ea typeface="Libre Baskerville"/>
                <a:cs typeface="Libre Baskerville"/>
                <a:sym typeface="Libre Baskerville"/>
              </a:defRPr>
            </a:lvl8pPr>
            <a:lvl9pPr lvl="8">
              <a:spcBef>
                <a:spcPts val="0"/>
              </a:spcBef>
              <a:spcAft>
                <a:spcPts val="0"/>
              </a:spcAft>
              <a:buClr>
                <a:schemeClr val="dk1"/>
              </a:buClr>
              <a:buSzPts val="3000"/>
              <a:buFont typeface="Libre Baskerville"/>
              <a:buNone/>
              <a:defRPr sz="3000" b="1">
                <a:solidFill>
                  <a:schemeClr val="dk1"/>
                </a:solidFill>
                <a:latin typeface="Libre Baskerville"/>
                <a:ea typeface="Libre Baskerville"/>
                <a:cs typeface="Libre Baskerville"/>
                <a:sym typeface="Libre Baskerville"/>
              </a:defRPr>
            </a:lvl9pPr>
          </a:lstStyle>
          <a:p>
            <a:endParaRPr/>
          </a:p>
        </p:txBody>
      </p:sp>
      <p:sp>
        <p:nvSpPr>
          <p:cNvPr id="7" name="Google Shape;7;p1"/>
          <p:cNvSpPr txBox="1">
            <a:spLocks noGrp="1"/>
          </p:cNvSpPr>
          <p:nvPr>
            <p:ph type="body" idx="1"/>
          </p:nvPr>
        </p:nvSpPr>
        <p:spPr>
          <a:xfrm>
            <a:off x="621100" y="1152475"/>
            <a:ext cx="79017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7" r:id="rId4"/>
    <p:sldLayoutId id="2147483659" r:id="rId5"/>
    <p:sldLayoutId id="2147483660" r:id="rId6"/>
    <p:sldLayoutId id="2147483661" r:id="rId7"/>
    <p:sldLayoutId id="2147483662" r:id="rId8"/>
    <p:sldLayoutId id="2147483664" r:id="rId9"/>
    <p:sldLayoutId id="2147483666" r:id="rId10"/>
    <p:sldLayoutId id="2147483667" r:id="rId11"/>
    <p:sldLayoutId id="2147483671" r:id="rId12"/>
    <p:sldLayoutId id="2147483675" r:id="rId13"/>
    <p:sldLayoutId id="214748368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hyperlink" Target="https://www.bimehsara.com/%D8%A8%DB%8C%D9%85%D9%87-%D8%A2%D8%AA%D8%B4-%D8%B3%D9%88%D8%B2%DB%8C/%D8%A8%DB%8C%D9%85%D9%87-%D8%A2%D8%AA%D8%B4-%D8%B3%D9%88%D8%B2%DB%8C-%D8%A8%DB%8C%D9%85%D9%87-%D8%A7%DB%8C%D8%B1%D8%A7%D9%86" TargetMode="Externa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6.jfif"/><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9.jfif"/><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2.jfif"/><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gi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grpSp>
        <p:nvGrpSpPr>
          <p:cNvPr id="295" name="Google Shape;295;p39"/>
          <p:cNvGrpSpPr/>
          <p:nvPr/>
        </p:nvGrpSpPr>
        <p:grpSpPr>
          <a:xfrm>
            <a:off x="4327746" y="776962"/>
            <a:ext cx="488372" cy="637569"/>
            <a:chOff x="-3390025" y="-607875"/>
            <a:chExt cx="1566300" cy="2044800"/>
          </a:xfrm>
        </p:grpSpPr>
        <p:sp>
          <p:nvSpPr>
            <p:cNvPr id="296" name="Google Shape;296;p39"/>
            <p:cNvSpPr/>
            <p:nvPr/>
          </p:nvSpPr>
          <p:spPr>
            <a:xfrm>
              <a:off x="-3390025" y="-35075"/>
              <a:ext cx="1566300" cy="35100"/>
            </a:xfrm>
            <a:prstGeom prst="rect">
              <a:avLst/>
            </a:prstGeom>
            <a:gradFill>
              <a:gsLst>
                <a:gs pos="0">
                  <a:schemeClr val="dk1"/>
                </a:gs>
                <a:gs pos="50000">
                  <a:schemeClr val="lt1"/>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9"/>
            <p:cNvSpPr/>
            <p:nvPr/>
          </p:nvSpPr>
          <p:spPr>
            <a:xfrm rot="5400000">
              <a:off x="-3629275" y="396975"/>
              <a:ext cx="2044800" cy="35100"/>
            </a:xfrm>
            <a:prstGeom prst="rect">
              <a:avLst/>
            </a:prstGeom>
            <a:gradFill>
              <a:gsLst>
                <a:gs pos="0">
                  <a:schemeClr val="dk1"/>
                </a:gs>
                <a:gs pos="50000">
                  <a:schemeClr val="lt1"/>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231" y="261110"/>
            <a:ext cx="6796348" cy="4176995"/>
          </a:xfrm>
          <a:prstGeom prst="rect">
            <a:avLst/>
          </a:prstGeom>
        </p:spPr>
      </p:pic>
    </p:spTree>
    <p:extLst>
      <p:ext uri="{BB962C8B-B14F-4D97-AF65-F5344CB8AC3E}">
        <p14:creationId xmlns:p14="http://schemas.microsoft.com/office/powerpoint/2010/main" val="3154929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2" name="TextBox 1">
            <a:extLst>
              <a:ext uri="{FF2B5EF4-FFF2-40B4-BE49-F238E27FC236}">
                <a16:creationId xmlns:a16="http://schemas.microsoft.com/office/drawing/2014/main" id="{4BA46F94-B26E-EA9F-F01F-528CB889B2F4}"/>
              </a:ext>
            </a:extLst>
          </p:cNvPr>
          <p:cNvSpPr txBox="1"/>
          <p:nvPr/>
        </p:nvSpPr>
        <p:spPr>
          <a:xfrm>
            <a:off x="683812" y="112405"/>
            <a:ext cx="8118080" cy="4478149"/>
          </a:xfrm>
          <a:prstGeom prst="rect">
            <a:avLst/>
          </a:prstGeom>
          <a:noFill/>
        </p:spPr>
        <p:txBody>
          <a:bodyPr wrap="square">
            <a:spAutoFit/>
          </a:bodyPr>
          <a:lstStyle/>
          <a:p>
            <a:pPr marL="0" algn="r" defTabSz="914400" rtl="1" eaLnBrk="1" latinLnBrk="0" hangingPunct="1">
              <a:lnSpc>
                <a:spcPct val="200000"/>
              </a:lnSpc>
              <a:spcAft>
                <a:spcPts val="600"/>
              </a:spcAft>
              <a:defRPr/>
            </a:pPr>
            <a:r>
              <a:rPr lang="fa-IR" sz="3200" b="1" kern="1200" dirty="0" smtClean="0">
                <a:solidFill>
                  <a:srgbClr val="FF0000"/>
                </a:solidFill>
                <a:latin typeface="Times New Roman"/>
                <a:ea typeface="Times New Roman"/>
                <a:cs typeface="B Nazanin" panose="00000400000000000000" pitchFamily="2" charset="-78"/>
              </a:rPr>
              <a:t>* طرح </a:t>
            </a:r>
            <a:r>
              <a:rPr lang="fa-IR" sz="3200" b="1" kern="1200" dirty="0">
                <a:solidFill>
                  <a:srgbClr val="FF0000"/>
                </a:solidFill>
                <a:latin typeface="Times New Roman"/>
                <a:ea typeface="Times New Roman"/>
                <a:cs typeface="B Nazanin" panose="00000400000000000000" pitchFamily="2" charset="-78"/>
              </a:rPr>
              <a:t>جامع واحد های </a:t>
            </a:r>
            <a:r>
              <a:rPr lang="fa-IR" sz="3200" b="1" kern="1200" dirty="0" smtClean="0">
                <a:solidFill>
                  <a:srgbClr val="FF0000"/>
                </a:solidFill>
                <a:latin typeface="Times New Roman"/>
                <a:ea typeface="Times New Roman"/>
                <a:cs typeface="B Nazanin" panose="00000400000000000000" pitchFamily="2" charset="-78"/>
              </a:rPr>
              <a:t>صنفی</a:t>
            </a:r>
          </a:p>
          <a:p>
            <a:pPr algn="just" rtl="1">
              <a:lnSpc>
                <a:spcPct val="150000"/>
              </a:lnSpc>
            </a:pPr>
            <a:r>
              <a:rPr lang="fa-IR" sz="1600" dirty="0">
                <a:cs typeface="B Nazanin" panose="00000400000000000000" pitchFamily="2" charset="-78"/>
              </a:rPr>
              <a:t>در راستای ارائه طرح های نوین بیمه ای و همچنین تامین نیاز بیمه ای صنوف مختلف ، بیمه نامه آتش سوزی واحدهای صنفی تحت عنوان “طرح اصناف” جهت بیمه نمودن اموال واحدهای مذکور شامل ساختمان ، تاسیسات ، موجودی ، اثاثیه و تجهیزات طراحی گردید.</a:t>
            </a:r>
          </a:p>
          <a:p>
            <a:pPr algn="just" rtl="1">
              <a:lnSpc>
                <a:spcPct val="150000"/>
              </a:lnSpc>
            </a:pPr>
            <a:r>
              <a:rPr lang="fa-IR" sz="1600" dirty="0">
                <a:cs typeface="B Nazanin" panose="00000400000000000000" pitchFamily="2" charset="-78"/>
              </a:rPr>
              <a:t>دراین طرح واحدهای صنفی دارای پروانه کسب میتوانند پس از عقدقرارداد با اتحادیه ها و انجمنهای صنفی ، درهرنقطه ازکشورباارائه جوازفعالیت و یا معرفی نامه ازاتحادیه و انجمنهای صنفی باصرف حداقل زمان و هزینه ممکن ،محل کسب و کارخودرا تحت پوشش قرار دهند.</a:t>
            </a:r>
          </a:p>
          <a:p>
            <a:pPr algn="just" rtl="1">
              <a:lnSpc>
                <a:spcPct val="150000"/>
              </a:lnSpc>
            </a:pPr>
            <a:r>
              <a:rPr lang="fa-IR" sz="1600" dirty="0">
                <a:cs typeface="B Nazanin" panose="00000400000000000000" pitchFamily="2" charset="-78"/>
              </a:rPr>
              <a:t>هدف از طراحی این محصول ، کاهش زمان صدور و تحویل فوری بیمه‌نامه به دور از هرگونه تشریفات اداری و به صورت دفترچه‌ای ، با کمترین قیمت و لحاظ تخفیف های ویژه در حق بیمه می باشد ، اظهار کرد در این طرح تمامی واحدهای صنفی دارای پروانه کسب در هر نقطه از کشور میتوانند با صرف کمترین هزینه و در حداقل زمان ممکن محل کسب و کار خود را بیمه نمایند.</a:t>
            </a:r>
          </a:p>
        </p:txBody>
      </p:sp>
    </p:spTree>
    <p:extLst>
      <p:ext uri="{BB962C8B-B14F-4D97-AF65-F5344CB8AC3E}">
        <p14:creationId xmlns:p14="http://schemas.microsoft.com/office/powerpoint/2010/main" val="347381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 name="TextBox 2">
            <a:extLst>
              <a:ext uri="{FF2B5EF4-FFF2-40B4-BE49-F238E27FC236}">
                <a16:creationId xmlns:a16="http://schemas.microsoft.com/office/drawing/2014/main" id="{5F20B000-4E49-62B5-1971-EE9568CB92B5}"/>
              </a:ext>
            </a:extLst>
          </p:cNvPr>
          <p:cNvSpPr txBox="1"/>
          <p:nvPr/>
        </p:nvSpPr>
        <p:spPr>
          <a:xfrm>
            <a:off x="791580" y="476672"/>
            <a:ext cx="7560840" cy="3226524"/>
          </a:xfrm>
          <a:prstGeom prst="rect">
            <a:avLst/>
          </a:prstGeom>
          <a:noFill/>
        </p:spPr>
        <p:txBody>
          <a:bodyPr wrap="square">
            <a:spAutoFit/>
          </a:bodyPr>
          <a:lstStyle/>
          <a:p>
            <a:pPr marL="0" algn="r" defTabSz="914400" rtl="1" eaLnBrk="1" latinLnBrk="0" hangingPunct="1">
              <a:lnSpc>
                <a:spcPct val="200000"/>
              </a:lnSpc>
              <a:spcAft>
                <a:spcPts val="600"/>
              </a:spcAft>
              <a:defRPr/>
            </a:pPr>
            <a:r>
              <a:rPr lang="fa-IR" sz="3200" b="1" kern="1200" dirty="0">
                <a:solidFill>
                  <a:srgbClr val="FF0000"/>
                </a:solidFill>
                <a:latin typeface="Times New Roman"/>
                <a:ea typeface="Times New Roman"/>
                <a:cs typeface="B Nazanin" panose="00000400000000000000" pitchFamily="2" charset="-78"/>
              </a:rPr>
              <a:t>* </a:t>
            </a:r>
            <a:r>
              <a:rPr lang="en-US" sz="3200" b="1" kern="1200" dirty="0">
                <a:solidFill>
                  <a:srgbClr val="FF0000"/>
                </a:solidFill>
                <a:latin typeface="Times New Roman"/>
                <a:ea typeface="Times New Roman"/>
                <a:cs typeface="B Nazanin" panose="00000400000000000000" pitchFamily="2" charset="-78"/>
              </a:rPr>
              <a:t> </a:t>
            </a:r>
            <a:r>
              <a:rPr lang="fa-IR" sz="3200" b="1" kern="1200" dirty="0">
                <a:solidFill>
                  <a:srgbClr val="FF0000"/>
                </a:solidFill>
                <a:latin typeface="Times New Roman"/>
                <a:ea typeface="Times New Roman"/>
                <a:cs typeface="B Nazanin" panose="00000400000000000000" pitchFamily="2" charset="-78"/>
              </a:rPr>
              <a:t>بيمه با شرایط اظهار نامه اي (شناور) :</a:t>
            </a:r>
            <a:endParaRPr lang="en-US" sz="3200" b="1" kern="1200" dirty="0">
              <a:solidFill>
                <a:srgbClr val="FF0000"/>
              </a:solidFill>
              <a:latin typeface="Times New Roman"/>
              <a:ea typeface="Times New Roman"/>
              <a:cs typeface="B Nazanin" panose="00000400000000000000" pitchFamily="2" charset="-78"/>
            </a:endParaRPr>
          </a:p>
          <a:p>
            <a:pPr marL="0" marR="0" lvl="0" indent="0" algn="just" defTabSz="914400" rtl="1" eaLnBrk="1" fontAlgn="auto" latinLnBrk="0" hangingPunct="1">
              <a:lnSpc>
                <a:spcPct val="150000"/>
              </a:lnSpc>
              <a:spcBef>
                <a:spcPts val="0"/>
              </a:spcBef>
              <a:spcAft>
                <a:spcPts val="800"/>
              </a:spcAft>
              <a:buClrTx/>
              <a:buSzTx/>
              <a:buFontTx/>
              <a:buNone/>
              <a:tabLst/>
              <a:defRPr/>
            </a:pP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  اين پوشش معمولاً براي موجودي انبارها  و حق بيمه متناسب با ميزان موجودي محاسبه مي شود. بر اساس شرايط بيمه اظهار نامه اي ،  بيمه گذار موظف است پايان هر ماه لغايت پانزدهم ماه بعد حداكثر موجودي مورد بيمه را طبق اسناد ودفاتر خودكتباً به بيمه گر اظهار كند.</a:t>
            </a:r>
            <a:endParaRPr kumimoji="0" lang="en-US" sz="1600" i="0" u="none" strike="noStrike" kern="1200" cap="none" spc="0" normalizeH="0" baseline="0" noProof="0" dirty="0">
              <a:ln>
                <a:noFill/>
              </a:ln>
              <a:solidFill>
                <a:prstClr val="black"/>
              </a:solidFill>
              <a:effectLst/>
              <a:uLnTx/>
              <a:uFillTx/>
              <a:latin typeface="Calibri"/>
              <a:ea typeface="Calibri"/>
              <a:cs typeface="B Nazanin" panose="00000400000000000000" pitchFamily="2" charset="-78"/>
            </a:endParaRPr>
          </a:p>
          <a:p>
            <a:pPr marL="0" marR="0" lvl="0" indent="0" algn="just" defTabSz="914400" rtl="1" eaLnBrk="1" fontAlgn="auto" latinLnBrk="0" hangingPunct="1">
              <a:lnSpc>
                <a:spcPct val="150000"/>
              </a:lnSpc>
              <a:spcBef>
                <a:spcPts val="0"/>
              </a:spcBef>
              <a:spcAft>
                <a:spcPts val="800"/>
              </a:spcAft>
              <a:buClrTx/>
              <a:buSzTx/>
              <a:buFontTx/>
              <a:buNone/>
              <a:tabLst/>
              <a:defRPr/>
            </a:pP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درصورت وقوع خسارت احتمالي، حداكثر تعهد بيمه گربراساس ارزش موجودي اوليه مندرج در بيمه نامه ويا آخرين اظهارنامه خواهدبود. </a:t>
            </a:r>
            <a:endParaRPr lang="en-US" sz="1600" dirty="0">
              <a:cs typeface="B Nazanin" panose="00000400000000000000" pitchFamily="2" charset="-78"/>
            </a:endParaRPr>
          </a:p>
        </p:txBody>
      </p:sp>
    </p:spTree>
    <p:extLst>
      <p:ext uri="{BB962C8B-B14F-4D97-AF65-F5344CB8AC3E}">
        <p14:creationId xmlns:p14="http://schemas.microsoft.com/office/powerpoint/2010/main" val="32010957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2" name="TextBox 1">
            <a:extLst>
              <a:ext uri="{FF2B5EF4-FFF2-40B4-BE49-F238E27FC236}">
                <a16:creationId xmlns:a16="http://schemas.microsoft.com/office/drawing/2014/main" id="{68B77320-CE65-AF4C-87AA-89B1089FA8D2}"/>
              </a:ext>
            </a:extLst>
          </p:cNvPr>
          <p:cNvSpPr txBox="1"/>
          <p:nvPr/>
        </p:nvSpPr>
        <p:spPr>
          <a:xfrm>
            <a:off x="804643" y="0"/>
            <a:ext cx="7560840" cy="3842077"/>
          </a:xfrm>
          <a:prstGeom prst="rect">
            <a:avLst/>
          </a:prstGeom>
          <a:noFill/>
        </p:spPr>
        <p:txBody>
          <a:bodyPr wrap="square">
            <a:spAutoFit/>
          </a:bodyPr>
          <a:lstStyle/>
          <a:p>
            <a:pPr lvl="0" indent="0" algn="r" rtl="1" fontAlgn="auto">
              <a:lnSpc>
                <a:spcPct val="200000"/>
              </a:lnSpc>
              <a:spcAft>
                <a:spcPts val="600"/>
              </a:spcAft>
              <a:buSzTx/>
              <a:buFont typeface="Arial"/>
              <a:buNone/>
              <a:tabLst/>
              <a:defRPr/>
            </a:pPr>
            <a:r>
              <a:rPr lang="fa-IR" sz="3200" b="1" kern="1200" dirty="0" smtClean="0">
                <a:solidFill>
                  <a:srgbClr val="FF0000"/>
                </a:solidFill>
                <a:latin typeface="Times New Roman"/>
                <a:ea typeface="Times New Roman"/>
                <a:cs typeface="B Nazanin" panose="00000400000000000000" pitchFamily="2" charset="-78"/>
              </a:rPr>
              <a:t>* بيمه </a:t>
            </a:r>
            <a:r>
              <a:rPr lang="fa-IR" sz="3200" b="1" kern="1200" dirty="0">
                <a:solidFill>
                  <a:srgbClr val="FF0000"/>
                </a:solidFill>
                <a:latin typeface="Times New Roman"/>
                <a:ea typeface="Times New Roman"/>
                <a:cs typeface="B Nazanin" panose="00000400000000000000" pitchFamily="2" charset="-78"/>
              </a:rPr>
              <a:t>با شرايط جايگزيني و بازسازي</a:t>
            </a:r>
            <a:r>
              <a:rPr lang="fa-IR" sz="3200" b="1" kern="1200" dirty="0" smtClean="0">
                <a:solidFill>
                  <a:srgbClr val="FF0000"/>
                </a:solidFill>
                <a:latin typeface="Times New Roman"/>
                <a:ea typeface="Times New Roman"/>
                <a:cs typeface="B Nazanin" panose="00000400000000000000" pitchFamily="2" charset="-78"/>
              </a:rPr>
              <a:t>:</a:t>
            </a:r>
            <a:endParaRPr lang="en-US" sz="3200" b="1" kern="1200" dirty="0" smtClean="0">
              <a:solidFill>
                <a:srgbClr val="FF0000"/>
              </a:solidFill>
              <a:latin typeface="Times New Roman"/>
              <a:ea typeface="Times New Roman"/>
              <a:cs typeface="B Nazanin" panose="00000400000000000000" pitchFamily="2" charset="-78"/>
            </a:endParaRPr>
          </a:p>
          <a:p>
            <a:pPr marL="0" marR="0" lvl="0" indent="0" algn="just" defTabSz="914400" rtl="1" eaLnBrk="1" fontAlgn="auto" latinLnBrk="0" hangingPunct="1">
              <a:lnSpc>
                <a:spcPct val="150000"/>
              </a:lnSpc>
              <a:spcBef>
                <a:spcPts val="0"/>
              </a:spcBef>
              <a:spcAft>
                <a:spcPts val="800"/>
              </a:spcAft>
              <a:buClrTx/>
              <a:buSzTx/>
              <a:buFontTx/>
              <a:buNone/>
              <a:tabLst/>
              <a:defRPr/>
            </a:pP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 تورم و افزايش قيمتها موجب شده قيمت ساختمانها وماشين آلات واحدهاي صنعتي نيز بطور روزافزون افزايش يابد. لذا بيمه گذاراني كه ساختمان وماشين آلات آنها دراثر آتش سوزي از بين مي رود قادر نيستنداز محل خساراتي كه از شركت بيمه دريافت مي كنند، ساختمان و ماشين آلات از بين رفته را جايگزين و بازسازي كنند.</a:t>
            </a:r>
            <a:endParaRPr kumimoji="0" lang="en-US" sz="1600" i="0" u="none" strike="noStrike" kern="1200" cap="none" spc="0" normalizeH="0" baseline="0" noProof="0" dirty="0" smtClean="0">
              <a:ln>
                <a:noFill/>
              </a:ln>
              <a:solidFill>
                <a:prstClr val="black"/>
              </a:solidFill>
              <a:effectLst/>
              <a:uLnTx/>
              <a:uFillTx/>
              <a:latin typeface="Calibri"/>
              <a:ea typeface="Calibri"/>
              <a:cs typeface="B Nazanin" panose="00000400000000000000" pitchFamily="2" charset="-78"/>
            </a:endParaRPr>
          </a:p>
          <a:p>
            <a:pPr marL="0" marR="0" lvl="0" indent="0" algn="just" defTabSz="914400" rtl="1" eaLnBrk="1" fontAlgn="auto" latinLnBrk="0" hangingPunct="1">
              <a:lnSpc>
                <a:spcPct val="150000"/>
              </a:lnSpc>
              <a:spcBef>
                <a:spcPts val="0"/>
              </a:spcBef>
              <a:spcAft>
                <a:spcPts val="800"/>
              </a:spcAft>
              <a:buClrTx/>
              <a:buSzTx/>
              <a:buFontTx/>
              <a:buNone/>
              <a:tabLst/>
              <a:defRPr/>
            </a:pP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بيمه </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گر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با ارائه </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بيمه نامه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با </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شرايط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جايگزيني </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و بازسازي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به بيمه گذاران، درصورتي كه ساختمان </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و ماشين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آلات آنها دراثر آتش </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سوزي</a:t>
            </a:r>
            <a:r>
              <a:rPr kumimoji="0" lang="fa-IR" sz="1600" i="0" u="none" strike="noStrike" kern="1200" cap="none" spc="0" normalizeH="0" noProof="0" dirty="0" smtClean="0">
                <a:ln>
                  <a:noFill/>
                </a:ln>
                <a:solidFill>
                  <a:prstClr val="black"/>
                </a:solidFill>
                <a:effectLst/>
                <a:uLnTx/>
                <a:uFillTx/>
                <a:latin typeface="Calibri"/>
                <a:ea typeface="Times New Roman"/>
                <a:cs typeface="B Nazanin" panose="00000400000000000000" pitchFamily="2" charset="-78"/>
              </a:rPr>
              <a:t> </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و ساير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خطرات تحت پوشش بيمه </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نامه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از بين </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برود ،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ارزش جايگزيني </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و تجديد ساختمان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را پرداخت مي </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كند مشروط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برآنكه </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مورد بيمه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با ارزش واقعي بيمه شده باشد. اين پوشش مخصوص ساختمانها وماشين آلات  كارخانه ها است و شامل موجودي نمي شود.</a:t>
            </a:r>
            <a:endParaRPr kumimoji="0" lang="en-US" sz="1600" i="0" u="none" strike="noStrike" kern="1200" cap="none" spc="0" normalizeH="0" baseline="0" noProof="0" dirty="0">
              <a:ln>
                <a:noFill/>
              </a:ln>
              <a:solidFill>
                <a:prstClr val="black"/>
              </a:solidFill>
              <a:effectLst/>
              <a:uLnTx/>
              <a:uFillTx/>
              <a:latin typeface="Calibri"/>
              <a:ea typeface="Calibri"/>
              <a:cs typeface="B Nazanin" panose="00000400000000000000" pitchFamily="2" charset="-78"/>
            </a:endParaRPr>
          </a:p>
        </p:txBody>
      </p:sp>
    </p:spTree>
    <p:extLst>
      <p:ext uri="{BB962C8B-B14F-4D97-AF65-F5344CB8AC3E}">
        <p14:creationId xmlns:p14="http://schemas.microsoft.com/office/powerpoint/2010/main" val="3371204114"/>
      </p:ext>
    </p:extLst>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8539" y="488694"/>
            <a:ext cx="8666922" cy="4154984"/>
          </a:xfrm>
          <a:prstGeom prst="rect">
            <a:avLst/>
          </a:prstGeom>
        </p:spPr>
        <p:txBody>
          <a:bodyPr wrap="square">
            <a:spAutoFit/>
          </a:bodyPr>
          <a:lstStyle/>
          <a:p>
            <a:pPr lvl="0" algn="r" rtl="1">
              <a:lnSpc>
                <a:spcPct val="150000"/>
              </a:lnSpc>
            </a:pPr>
            <a:r>
              <a:rPr lang="fa-IR" sz="3200" b="1" dirty="0" smtClean="0">
                <a:solidFill>
                  <a:srgbClr val="FF0000"/>
                </a:solidFill>
                <a:cs typeface="B Nazanin" panose="00000400000000000000" pitchFamily="2" charset="-78"/>
              </a:rPr>
              <a:t>*بیمه </a:t>
            </a:r>
            <a:r>
              <a:rPr lang="fa-IR" sz="3200" b="1" dirty="0">
                <a:solidFill>
                  <a:srgbClr val="FF0000"/>
                </a:solidFill>
                <a:cs typeface="B Nazanin" panose="00000400000000000000" pitchFamily="2" charset="-78"/>
              </a:rPr>
              <a:t>آتش سوزی با شرایط  فرست لاس : </a:t>
            </a:r>
            <a:r>
              <a:rPr lang="en-US" sz="3200" b="1" dirty="0">
                <a:solidFill>
                  <a:srgbClr val="FF0000"/>
                </a:solidFill>
                <a:cs typeface="B Nazanin" panose="00000400000000000000" pitchFamily="2" charset="-78"/>
              </a:rPr>
              <a:t> </a:t>
            </a:r>
            <a:endParaRPr lang="en-US" sz="3200" dirty="0">
              <a:cs typeface="B Nazanin" panose="00000400000000000000" pitchFamily="2" charset="-78"/>
            </a:endParaRPr>
          </a:p>
          <a:p>
            <a:pPr lvl="0" algn="just" rtl="1">
              <a:lnSpc>
                <a:spcPct val="150000"/>
              </a:lnSpc>
            </a:pPr>
            <a:r>
              <a:rPr lang="fa-IR" sz="1600" dirty="0">
                <a:latin typeface="tahoma" panose="020B0604030504040204" pitchFamily="34" charset="0"/>
                <a:cs typeface="B Nazanin" panose="00000400000000000000" pitchFamily="2" charset="-78"/>
              </a:rPr>
              <a:t>بیمه آتش سوزی با شرایط </a:t>
            </a:r>
            <a:r>
              <a:rPr lang="en-US" sz="1600" dirty="0">
                <a:latin typeface="tahoma" panose="020B0604030504040204" pitchFamily="34" charset="0"/>
                <a:cs typeface="B Nazanin" panose="00000400000000000000" pitchFamily="2" charset="-78"/>
              </a:rPr>
              <a:t>First Loss </a:t>
            </a:r>
            <a:r>
              <a:rPr lang="fa-IR" sz="1600" dirty="0">
                <a:latin typeface="tahoma" panose="020B0604030504040204" pitchFamily="34" charset="0"/>
                <a:cs typeface="B Nazanin" panose="00000400000000000000" pitchFamily="2" charset="-78"/>
              </a:rPr>
              <a:t>یا اولین خسارت یکی از انواع شرایط </a:t>
            </a:r>
            <a:r>
              <a:rPr lang="fa-IR" sz="1600" dirty="0">
                <a:solidFill>
                  <a:srgbClr val="FF0000"/>
                </a:solidFill>
                <a:latin typeface="tahoma" panose="020B0604030504040204" pitchFamily="34" charset="0"/>
                <a:cs typeface="B Nazanin" panose="00000400000000000000" pitchFamily="2" charset="-78"/>
                <a:hlinkClick r:id="rId2" tooltip="بیمه آتش سوزی"/>
              </a:rPr>
              <a:t>بیمه آتش سوزی</a:t>
            </a:r>
            <a:r>
              <a:rPr lang="fa-IR" sz="1600" dirty="0">
                <a:solidFill>
                  <a:srgbClr val="FF0000"/>
                </a:solidFill>
                <a:latin typeface="tahoma" panose="020B0604030504040204" pitchFamily="34" charset="0"/>
                <a:cs typeface="B Nazanin" panose="00000400000000000000" pitchFamily="2" charset="-78"/>
              </a:rPr>
              <a:t> </a:t>
            </a:r>
            <a:r>
              <a:rPr lang="fa-IR" sz="1600" dirty="0">
                <a:latin typeface="tahoma" panose="020B0604030504040204" pitchFamily="34" charset="0"/>
                <a:cs typeface="B Nazanin" panose="00000400000000000000" pitchFamily="2" charset="-78"/>
              </a:rPr>
              <a:t>است و در مواقعی استفاده میشود که خریدار بیمه آتش سوزی به دلیل شرایط اموال بیمه شده و محل مورد بیمه اطمینان دارد که کل سرمایه و اموال بیمه شده در یک حادثه از بین نخواهند رفت به عنوان مثال بدلیل گستردگی جغرافیایی محل مورد بیمه احتمال آتش گرفتن یا انفجارهمزمان تمام واحد ها و سرمایه بیمه وجود ندارد لذا در چنین مواقعی بیمه گذار تمایل دارد حداکثر خسارت احتمالی را بیمه کند نه تمام سرمایه را برای درک بهتر موضوع کارخانه ای را فرض کنید که 10 عدد سالن تولید و انبار در یک زمین بزرگ دارد و سرمایه موجود در هر سالن 100 واحد و در مجموع ده سالن  1000 واحد  است و فاصله بین سالن ها از یکدیگر به اندازه ای زیاد است که در صورت وقوع آتش سوزی در یکی از سالن ها احتمال سرایت آتش به سالن های بعدی بسیار کم میباشد در چنین حالتی بیمه گذار ترجیح میدهد به جای بیمه کردن تمام دارایی های خود یعنی( 1000 =100*10) هزار واحد  فقط به مقدار 200 واحد بیمه خریداری کند تا در صورت آتش سوزی در هر کدام از سالن ها بتواند از شرکت بیمه خسارت خود را جبران کند و طبیعتا حق بیمه کمتری را نیز پرداخت نماید</a:t>
            </a:r>
            <a:endParaRPr lang="fa-IR" sz="1600" dirty="0">
              <a:cs typeface="B Nazanin" panose="00000400000000000000" pitchFamily="2" charset="-78"/>
            </a:endParaRPr>
          </a:p>
        </p:txBody>
      </p:sp>
    </p:spTree>
    <p:extLst>
      <p:ext uri="{BB962C8B-B14F-4D97-AF65-F5344CB8AC3E}">
        <p14:creationId xmlns:p14="http://schemas.microsoft.com/office/powerpoint/2010/main" val="586006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A9159-0B25-7D9C-B5BC-3284A5672E60}"/>
              </a:ext>
            </a:extLst>
          </p:cNvPr>
          <p:cNvPicPr>
            <a:picLocks noChangeAspect="1"/>
          </p:cNvPicPr>
          <p:nvPr/>
        </p:nvPicPr>
        <p:blipFill>
          <a:blip r:embed="rId2"/>
          <a:stretch>
            <a:fillRect/>
          </a:stretch>
        </p:blipFill>
        <p:spPr>
          <a:xfrm>
            <a:off x="651092" y="75501"/>
            <a:ext cx="7858594" cy="4812030"/>
          </a:xfrm>
          <a:prstGeom prst="rect">
            <a:avLst/>
          </a:prstGeom>
        </p:spPr>
      </p:pic>
    </p:spTree>
    <p:extLst>
      <p:ext uri="{BB962C8B-B14F-4D97-AF65-F5344CB8AC3E}">
        <p14:creationId xmlns:p14="http://schemas.microsoft.com/office/powerpoint/2010/main" val="33533086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6" name="Rectangle 5"/>
          <p:cNvSpPr/>
          <p:nvPr/>
        </p:nvSpPr>
        <p:spPr>
          <a:xfrm>
            <a:off x="755576" y="692696"/>
            <a:ext cx="7499497" cy="3585597"/>
          </a:xfrm>
          <a:prstGeom prst="rect">
            <a:avLst/>
          </a:prstGeom>
        </p:spPr>
        <p:txBody>
          <a:bodyPr wrap="square">
            <a:spAutoFit/>
          </a:bodyPr>
          <a:lstStyle/>
          <a:p>
            <a:pPr lvl="0" algn="just" rtl="1">
              <a:lnSpc>
                <a:spcPct val="150000"/>
              </a:lnSpc>
              <a:spcAft>
                <a:spcPts val="800"/>
              </a:spcAft>
            </a:pPr>
            <a:r>
              <a:rPr lang="fa-IR" sz="3200" b="1" dirty="0">
                <a:solidFill>
                  <a:srgbClr val="FF0000"/>
                </a:solidFill>
                <a:latin typeface="Calibri" panose="020F0502020204030204" pitchFamily="34" charset="0"/>
                <a:ea typeface="Times New Roman" panose="02020603050405020304" pitchFamily="18" charset="0"/>
                <a:cs typeface="B Zar" pitchFamily="2" charset="-78"/>
              </a:rPr>
              <a:t>آتش سوزي : </a:t>
            </a:r>
            <a:r>
              <a:rPr lang="fa-IR" dirty="0">
                <a:solidFill>
                  <a:prstClr val="black"/>
                </a:solidFill>
                <a:latin typeface="Calibri" panose="020F0502020204030204" pitchFamily="34" charset="0"/>
                <a:ea typeface="Times New Roman" panose="02020603050405020304" pitchFamily="18" charset="0"/>
                <a:cs typeface="B Nazanin" panose="00000400000000000000" pitchFamily="2" charset="-78"/>
              </a:rPr>
              <a:t>عبارت از آتشي است كه از يك منبع حرارتي كنترل ناپذير سرچشمه گرفته ، يا منبع حرارتي معين كنترل شده اي را ترك كرده و با نيروي حرارتي خود گسترش و توسعه يافته باشد .</a:t>
            </a:r>
          </a:p>
          <a:p>
            <a:pPr lvl="0" algn="just" rtl="1">
              <a:lnSpc>
                <a:spcPct val="150000"/>
              </a:lnSpc>
              <a:spcAft>
                <a:spcPts val="800"/>
              </a:spcAft>
            </a:pPr>
            <a:r>
              <a:rPr lang="fa-IR" dirty="0">
                <a:solidFill>
                  <a:prstClr val="black"/>
                </a:solidFill>
                <a:latin typeface="Calibri" panose="020F0502020204030204" pitchFamily="34" charset="0"/>
                <a:ea typeface="Times New Roman" panose="02020603050405020304" pitchFamily="18" charset="0"/>
                <a:cs typeface="B Nazanin" panose="00000400000000000000" pitchFamily="2" charset="-78"/>
              </a:rPr>
              <a:t>*** عبارتست از احتراق شديد مواد سوختني يا آتشي ناخواسته و از كنترل خارج شده كه معمولا" با دود و حرارت و نور زياد توام است. </a:t>
            </a:r>
          </a:p>
          <a:p>
            <a:pPr lvl="0" algn="just" rtl="1">
              <a:lnSpc>
                <a:spcPct val="150000"/>
              </a:lnSpc>
              <a:spcAft>
                <a:spcPts val="800"/>
              </a:spcAft>
            </a:pPr>
            <a:r>
              <a:rPr lang="fa-IR" sz="3200" dirty="0">
                <a:solidFill>
                  <a:srgbClr val="FF0000"/>
                </a:solidFill>
                <a:latin typeface="Calibri" panose="020F0502020204030204" pitchFamily="34" charset="0"/>
                <a:ea typeface="Times New Roman" panose="02020603050405020304" pitchFamily="18" charset="0"/>
                <a:cs typeface="B Nazanin" panose="00000400000000000000" pitchFamily="2" charset="-78"/>
              </a:rPr>
              <a:t> </a:t>
            </a:r>
            <a:r>
              <a:rPr lang="fa-IR" sz="3200" b="1" dirty="0">
                <a:solidFill>
                  <a:srgbClr val="FF0000"/>
                </a:solidFill>
                <a:latin typeface="Calibri" panose="020F0502020204030204" pitchFamily="34" charset="0"/>
                <a:ea typeface="Times New Roman" panose="02020603050405020304" pitchFamily="18" charset="0"/>
                <a:cs typeface="B Zar" pitchFamily="2" charset="-78"/>
              </a:rPr>
              <a:t>صاعقه : </a:t>
            </a:r>
            <a:r>
              <a:rPr lang="fa-IR" dirty="0">
                <a:solidFill>
                  <a:prstClr val="black"/>
                </a:solidFill>
                <a:latin typeface="Calibri" panose="020F0502020204030204" pitchFamily="34" charset="0"/>
                <a:ea typeface="Times New Roman" panose="02020603050405020304" pitchFamily="18" charset="0"/>
                <a:cs typeface="B Nazanin" panose="00000400000000000000" pitchFamily="2" charset="-78"/>
              </a:rPr>
              <a:t>عبارتست از تخلیه بار الکتریکی دو ابر یا بین ابر و زمین که بر اثر القای دو بار مخالف بوجود می آید.</a:t>
            </a:r>
          </a:p>
          <a:p>
            <a:pPr lvl="0" algn="just" rtl="1">
              <a:lnSpc>
                <a:spcPct val="150000"/>
              </a:lnSpc>
              <a:spcAft>
                <a:spcPts val="800"/>
              </a:spcAft>
            </a:pPr>
            <a:r>
              <a:rPr lang="fa-IR" sz="3200" dirty="0">
                <a:solidFill>
                  <a:srgbClr val="FF0000"/>
                </a:solidFill>
                <a:latin typeface="Calibri" panose="020F0502020204030204" pitchFamily="34" charset="0"/>
                <a:ea typeface="Times New Roman" panose="02020603050405020304" pitchFamily="18" charset="0"/>
                <a:cs typeface="B Nazanin" panose="00000400000000000000" pitchFamily="2" charset="-78"/>
              </a:rPr>
              <a:t> </a:t>
            </a:r>
            <a:r>
              <a:rPr lang="fa-IR" sz="3200" b="1" dirty="0">
                <a:solidFill>
                  <a:srgbClr val="FF0000"/>
                </a:solidFill>
                <a:latin typeface="Calibri" panose="020F0502020204030204" pitchFamily="34" charset="0"/>
                <a:ea typeface="Times New Roman" panose="02020603050405020304" pitchFamily="18" charset="0"/>
                <a:cs typeface="B Zar" pitchFamily="2" charset="-78"/>
              </a:rPr>
              <a:t>انفجار : </a:t>
            </a:r>
            <a:r>
              <a:rPr lang="fa-IR" dirty="0">
                <a:solidFill>
                  <a:prstClr val="black"/>
                </a:solidFill>
                <a:latin typeface="Calibri" panose="020F0502020204030204" pitchFamily="34" charset="0"/>
                <a:ea typeface="Times New Roman" panose="02020603050405020304" pitchFamily="18" charset="0"/>
                <a:cs typeface="B Nazanin" panose="00000400000000000000" pitchFamily="2" charset="-78"/>
              </a:rPr>
              <a:t>به مفهوم هر نوع آزاد شدن ناگهانی انرژی حاصل از انبساط گاز و یا بخار است.  هر انفجاری در بیمه نامه آتش سوزی قابل بیمه شدن نمی باشد، ‌از جمله انفجارهای هسته ای و مواد منفجره و </a:t>
            </a:r>
            <a:r>
              <a:rPr lang="fa-IR" dirty="0" smtClean="0">
                <a:solidFill>
                  <a:prstClr val="black"/>
                </a:solidFill>
                <a:latin typeface="Calibri" panose="020F0502020204030204" pitchFamily="34" charset="0"/>
                <a:ea typeface="Times New Roman" panose="02020603050405020304" pitchFamily="18" charset="0"/>
                <a:cs typeface="B Nazanin" panose="00000400000000000000" pitchFamily="2" charset="-78"/>
              </a:rPr>
              <a:t>...</a:t>
            </a:r>
            <a:endParaRPr lang="en-US" dirty="0">
              <a:solidFill>
                <a:prstClr val="black"/>
              </a:solidFill>
              <a:latin typeface="Calibri" panose="020F0502020204030204" pitchFamily="34" charset="0"/>
              <a:ea typeface="Calibri" panose="020F0502020204030204" pitchFamily="34" charset="0"/>
              <a:cs typeface="B Nazanin" panose="000004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26" name="Rectangle 25"/>
          <p:cNvSpPr/>
          <p:nvPr/>
        </p:nvSpPr>
        <p:spPr>
          <a:xfrm>
            <a:off x="4240169" y="-16778"/>
            <a:ext cx="4811183" cy="1496243"/>
          </a:xfrm>
          <a:prstGeom prst="rect">
            <a:avLst/>
          </a:prstGeom>
        </p:spPr>
        <p:txBody>
          <a:bodyPr wrap="square">
            <a:spAutoFit/>
          </a:bodyPr>
          <a:lstStyle/>
          <a:p>
            <a:pPr algn="r">
              <a:lnSpc>
                <a:spcPct val="200000"/>
              </a:lnSpc>
              <a:spcAft>
                <a:spcPts val="800"/>
              </a:spcAft>
            </a:pPr>
            <a:r>
              <a:rPr lang="fa-IR" sz="3200" b="1" dirty="0">
                <a:solidFill>
                  <a:srgbClr val="FF0000"/>
                </a:solidFill>
                <a:latin typeface="Calibri" panose="020F0502020204030204" pitchFamily="34" charset="0"/>
                <a:ea typeface="Times New Roman" panose="02020603050405020304" pitchFamily="18" charset="0"/>
                <a:cs typeface="B Zar" panose="00000400000000000000" pitchFamily="2" charset="-78"/>
              </a:rPr>
              <a:t>خطرات اضافي (تبعي)</a:t>
            </a:r>
            <a:endParaRPr lang="en-US" sz="3200" b="1" dirty="0">
              <a:solidFill>
                <a:srgbClr val="FF0000"/>
              </a:solidFill>
              <a:latin typeface="Calibri" panose="020F0502020204030204" pitchFamily="34" charset="0"/>
              <a:ea typeface="Calibri" panose="020F0502020204030204" pitchFamily="34" charset="0"/>
              <a:cs typeface="B Zar" panose="00000400000000000000" pitchFamily="2" charset="-78"/>
            </a:endParaRPr>
          </a:p>
          <a:p>
            <a:pPr>
              <a:lnSpc>
                <a:spcPct val="200000"/>
              </a:lnSpc>
              <a:spcAft>
                <a:spcPts val="800"/>
              </a:spcAft>
            </a:pPr>
            <a:r>
              <a:rPr lang="fa-IR" sz="1200" dirty="0">
                <a:latin typeface="Calibri" panose="020F0502020204030204" pitchFamily="34" charset="0"/>
                <a:ea typeface="Times New Roman" panose="02020603050405020304" pitchFamily="18" charset="0"/>
              </a:rPr>
              <a:t> </a:t>
            </a:r>
            <a:endParaRPr lang="en-US" sz="1050" dirty="0">
              <a:latin typeface="Calibri" panose="020F0502020204030204" pitchFamily="34" charset="0"/>
              <a:ea typeface="Calibri" panose="020F0502020204030204" pitchFamily="34" charset="0"/>
              <a:cs typeface="Arial" panose="020B0604020202020204" pitchFamily="34" charset="0"/>
            </a:endParaRPr>
          </a:p>
        </p:txBody>
      </p:sp>
      <p:pic>
        <p:nvPicPr>
          <p:cNvPr id="27" name="Picture 2" descr="http://www.vojoudi.com/earthquake/report/images/bam_image012.jpg"/>
          <p:cNvPicPr>
            <a:picLocks noChangeAspect="1" noChangeArrowheads="1"/>
          </p:cNvPicPr>
          <p:nvPr/>
        </p:nvPicPr>
        <p:blipFill rotWithShape="1">
          <a:blip r:embed="rId3">
            <a:extLst>
              <a:ext uri="{28A0092B-C50C-407E-A947-70E740481C1C}">
                <a14:useLocalDpi xmlns:a14="http://schemas.microsoft.com/office/drawing/2010/main" val="0"/>
              </a:ext>
            </a:extLst>
          </a:blip>
          <a:srcRect l="-569" r="569" b="12600"/>
          <a:stretch/>
        </p:blipFill>
        <p:spPr bwMode="auto">
          <a:xfrm>
            <a:off x="50327" y="862149"/>
            <a:ext cx="2410870" cy="158764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media.nasimonline.ir/original/1394/04/29/IMG12482444.jpg"/>
          <p:cNvPicPr>
            <a:picLocks noChangeAspect="1" noChangeArrowheads="1"/>
          </p:cNvPicPr>
          <p:nvPr/>
        </p:nvPicPr>
        <p:blipFill rotWithShape="1">
          <a:blip r:embed="rId4">
            <a:extLst>
              <a:ext uri="{28A0092B-C50C-407E-A947-70E740481C1C}">
                <a14:useLocalDpi xmlns:a14="http://schemas.microsoft.com/office/drawing/2010/main" val="0"/>
              </a:ext>
            </a:extLst>
          </a:blip>
          <a:srcRect l="23520"/>
          <a:stretch/>
        </p:blipFill>
        <p:spPr bwMode="auto">
          <a:xfrm>
            <a:off x="1149866" y="2245740"/>
            <a:ext cx="2102363" cy="156921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29" name="Picture 10" descr="http://www.persiankhodro.com/news_images/image_news_38567.jpg"/>
          <p:cNvPicPr>
            <a:picLocks noChangeAspect="1" noChangeArrowheads="1"/>
          </p:cNvPicPr>
          <p:nvPr/>
        </p:nvPicPr>
        <p:blipFill rotWithShape="1">
          <a:blip r:embed="rId5">
            <a:extLst>
              <a:ext uri="{28A0092B-C50C-407E-A947-70E740481C1C}">
                <a14:useLocalDpi xmlns:a14="http://schemas.microsoft.com/office/drawing/2010/main" val="0"/>
              </a:ext>
            </a:extLst>
          </a:blip>
          <a:srcRect l="5459" b="11140"/>
          <a:stretch/>
        </p:blipFill>
        <p:spPr bwMode="auto">
          <a:xfrm>
            <a:off x="4830054" y="1960714"/>
            <a:ext cx="2570868" cy="157757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http://www.parsnaz.ir/upload/1/0.933303001307534587_parsnaz_ir.jpg"/>
          <p:cNvPicPr>
            <a:picLocks noChangeAspect="1" noChangeArrowheads="1"/>
          </p:cNvPicPr>
          <p:nvPr/>
        </p:nvPicPr>
        <p:blipFill rotWithShape="1">
          <a:blip r:embed="rId6">
            <a:extLst>
              <a:ext uri="{28A0092B-C50C-407E-A947-70E740481C1C}">
                <a14:useLocalDpi xmlns:a14="http://schemas.microsoft.com/office/drawing/2010/main" val="0"/>
              </a:ext>
            </a:extLst>
          </a:blip>
          <a:srcRect l="9239" t="3112" b="12890"/>
          <a:stretch/>
        </p:blipFill>
        <p:spPr bwMode="auto">
          <a:xfrm>
            <a:off x="3685555" y="959774"/>
            <a:ext cx="2121090" cy="131373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1" name="Picture 6" descr="Image result for ‫طوفان‬‎"/>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1205" y="3243839"/>
            <a:ext cx="2550940" cy="15076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ttp://media.farsnews.com/media/Uploaded/Files/Images/1391/10/13/13911013000480_Photo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8871" y="3243839"/>
            <a:ext cx="2512671" cy="1507602"/>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3" name="Footer Placeholder 3"/>
          <p:cNvSpPr txBox="1">
            <a:spLocks/>
          </p:cNvSpPr>
          <p:nvPr/>
        </p:nvSpPr>
        <p:spPr>
          <a:xfrm>
            <a:off x="-476795" y="5566854"/>
            <a:ext cx="3070441" cy="27282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a-IR" sz="1050" smtClean="0">
                <a:latin typeface="Arial" pitchFamily="34" charset="0"/>
                <a:cs typeface="Arial" pitchFamily="34" charset="0"/>
              </a:rPr>
              <a:t>47-30</a:t>
            </a:r>
            <a:endParaRPr lang="en-US" sz="105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20" y="2835471"/>
            <a:ext cx="3789284" cy="2088232"/>
          </a:xfrm>
          <a:prstGeom prst="rect">
            <a:avLst/>
          </a:prstGeom>
        </p:spPr>
      </p:pic>
      <p:sp>
        <p:nvSpPr>
          <p:cNvPr id="58" name="Rectangle 57"/>
          <p:cNvSpPr/>
          <p:nvPr/>
        </p:nvSpPr>
        <p:spPr>
          <a:xfrm>
            <a:off x="286248" y="362513"/>
            <a:ext cx="8402258" cy="4098558"/>
          </a:xfrm>
          <a:prstGeom prst="rect">
            <a:avLst/>
          </a:prstGeom>
        </p:spPr>
        <p:txBody>
          <a:bodyPr wrap="square">
            <a:spAutoFit/>
          </a:bodyPr>
          <a:lstStyle/>
          <a:p>
            <a:pPr algn="just" rtl="1">
              <a:lnSpc>
                <a:spcPct val="150000"/>
              </a:lnSpc>
              <a:spcAft>
                <a:spcPts val="800"/>
              </a:spcAft>
            </a:pPr>
            <a:r>
              <a:rPr lang="fa-IR" sz="2400" b="1" dirty="0">
                <a:solidFill>
                  <a:srgbClr val="FF0000"/>
                </a:solidFill>
                <a:latin typeface="Calibri" panose="020F0502020204030204" pitchFamily="34" charset="0"/>
                <a:ea typeface="Times New Roman" panose="02020603050405020304" pitchFamily="18" charset="0"/>
                <a:cs typeface="B Zar" pitchFamily="2" charset="-78"/>
              </a:rPr>
              <a:t>1-زلزله و آتشفشان : </a:t>
            </a:r>
            <a:r>
              <a:rPr lang="fa-IR" sz="1800" dirty="0">
                <a:solidFill>
                  <a:prstClr val="black"/>
                </a:solidFill>
                <a:latin typeface="Calibri" panose="020F0502020204030204" pitchFamily="34" charset="0"/>
                <a:ea typeface="Times New Roman" panose="02020603050405020304" pitchFamily="18" charset="0"/>
                <a:cs typeface="B Nazanin" panose="00000400000000000000" pitchFamily="2" charset="-78"/>
              </a:rPr>
              <a:t>ﻋﺒﺎرت اﺳﺖ از ﻟﺮزش و ﺟﻨﺒﺶ ﺧﻔﻴﻒ ﻳﺎ ﺷﺪﻳﺪ زﻣﻴﻦ ﻛﻪ ﺑﻪ ﻋﻠﺖ آزاد ﺷﺪن اﻧﺮژي ﻧﺎﺷﻲ از ﮔـﺴﻴﺨﺘﮕﻲ ﺳﺮﻳﻊ در ﮔﺴﻞ ﻫﺎي ﭘﻮﺳﺘﻪ زﻣﻴﻦ در ﻣﺪت ﻛﻮﺗﺎﻫﻲ رخ ﻣﻲ </a:t>
            </a:r>
            <a:r>
              <a:rPr lang="fa-IR" sz="1800" dirty="0" smtClean="0">
                <a:solidFill>
                  <a:prstClr val="black"/>
                </a:solidFill>
                <a:latin typeface="Calibri" panose="020F0502020204030204" pitchFamily="34" charset="0"/>
                <a:ea typeface="Times New Roman" panose="02020603050405020304" pitchFamily="18" charset="0"/>
                <a:cs typeface="B Nazanin" panose="00000400000000000000" pitchFamily="2" charset="-78"/>
              </a:rPr>
              <a:t>دﻫﺪ و همچنین جبران خسارتهای ناشی از آتش سوزی آتشفشان . </a:t>
            </a:r>
            <a:endParaRPr lang="fa-IR" sz="1800" dirty="0">
              <a:solidFill>
                <a:prstClr val="black"/>
              </a:solidFill>
              <a:latin typeface="Calibri" panose="020F0502020204030204" pitchFamily="34" charset="0"/>
              <a:ea typeface="Times New Roman" panose="02020603050405020304" pitchFamily="18" charset="0"/>
              <a:cs typeface="B Nazanin" panose="00000400000000000000" pitchFamily="2" charset="-78"/>
            </a:endParaRPr>
          </a:p>
          <a:p>
            <a:pPr algn="just" rtl="1">
              <a:lnSpc>
                <a:spcPct val="150000"/>
              </a:lnSpc>
              <a:spcAft>
                <a:spcPts val="800"/>
              </a:spcAft>
            </a:pPr>
            <a:r>
              <a:rPr lang="fa-IR" sz="1800" dirty="0">
                <a:solidFill>
                  <a:prstClr val="black"/>
                </a:solidFill>
                <a:latin typeface="Calibri" panose="020F0502020204030204" pitchFamily="34" charset="0"/>
                <a:ea typeface="Times New Roman" panose="02020603050405020304" pitchFamily="18" charset="0"/>
                <a:cs typeface="B Nazanin" panose="00000400000000000000" pitchFamily="2" charset="-78"/>
              </a:rPr>
              <a:t> ﻧﺮخ ﺑﻴﻤﻪ ﺧﻄﺮ زﻟﺰﻟﻪ ﺑﺎ ﺗﻮﺟـﻪ ﺑـﻪ دو ﻋﺎﻣﻞ ﺗﻌﻴﻴﻦ ﻣﻲ ﺷﻮد:</a:t>
            </a:r>
          </a:p>
          <a:p>
            <a:pPr algn="just" rtl="1">
              <a:lnSpc>
                <a:spcPct val="150000"/>
              </a:lnSpc>
              <a:spcAft>
                <a:spcPts val="800"/>
              </a:spcAft>
            </a:pPr>
            <a:r>
              <a:rPr lang="fa-IR" sz="1800" dirty="0">
                <a:solidFill>
                  <a:prstClr val="black"/>
                </a:solidFill>
                <a:latin typeface="Calibri" panose="020F0502020204030204" pitchFamily="34" charset="0"/>
                <a:ea typeface="Times New Roman" panose="02020603050405020304" pitchFamily="18" charset="0"/>
                <a:cs typeface="B Nazanin" panose="00000400000000000000" pitchFamily="2" charset="-78"/>
              </a:rPr>
              <a:t>اﻟﻒ: ﺷﻬﺮﺳﺘﺎن ﻣﺤﻞ اﺳﺘﻘﺮار ﻣﻮرد ﺑﻴﻤﻪ .</a:t>
            </a:r>
          </a:p>
          <a:p>
            <a:pPr algn="just" rtl="1">
              <a:lnSpc>
                <a:spcPct val="150000"/>
              </a:lnSpc>
              <a:spcAft>
                <a:spcPts val="800"/>
              </a:spcAft>
            </a:pPr>
            <a:r>
              <a:rPr lang="fa-IR" sz="1800" dirty="0">
                <a:solidFill>
                  <a:prstClr val="black"/>
                </a:solidFill>
                <a:latin typeface="Calibri" panose="020F0502020204030204" pitchFamily="34" charset="0"/>
                <a:ea typeface="Times New Roman" panose="02020603050405020304" pitchFamily="18" charset="0"/>
                <a:cs typeface="B Nazanin" panose="00000400000000000000" pitchFamily="2" charset="-78"/>
              </a:rPr>
              <a:t>ب: ﻧﻮع ﺳﺎزه (اﺳﻜﻠﺖ) ﺳﺎﺧﺘﻤﺎن و ﻣﺼﺎﻟﺢ ﺑﻪ ﻛﺎر رﻓﺘﻪ در آن .</a:t>
            </a:r>
          </a:p>
          <a:p>
            <a:pPr>
              <a:lnSpc>
                <a:spcPct val="200000"/>
              </a:lnSpc>
              <a:spcAft>
                <a:spcPts val="800"/>
              </a:spcAft>
            </a:pPr>
            <a:endParaRPr lang="en-US" dirty="0">
              <a:solidFill>
                <a:prstClr val="black"/>
              </a:solidFill>
              <a:latin typeface="Calibri" panose="020F0502020204030204" pitchFamily="34" charset="0"/>
              <a:ea typeface="Times New Roman" panose="02020603050405020304" pitchFamily="18" charset="0"/>
              <a:cs typeface="B Nazanin" panose="00000400000000000000" pitchFamily="2" charset="-78"/>
            </a:endParaRPr>
          </a:p>
          <a:p>
            <a:pPr lvl="0" algn="just">
              <a:lnSpc>
                <a:spcPct val="200000"/>
              </a:lnSpc>
              <a:spcAft>
                <a:spcPts val="800"/>
              </a:spcAft>
            </a:pPr>
            <a:r>
              <a:rPr lang="fa-IR" dirty="0">
                <a:solidFill>
                  <a:srgbClr val="FF0000"/>
                </a:solidFill>
                <a:latin typeface="Calibri" panose="020F0502020204030204" pitchFamily="34" charset="0"/>
                <a:ea typeface="Times New Roman" panose="02020603050405020304" pitchFamily="18" charset="0"/>
                <a:cs typeface="B Nazanin" panose="00000400000000000000" pitchFamily="2" charset="-78"/>
              </a:rPr>
              <a:t> </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4" name="Rectangle 3"/>
          <p:cNvSpPr/>
          <p:nvPr/>
        </p:nvSpPr>
        <p:spPr>
          <a:xfrm>
            <a:off x="618596" y="404261"/>
            <a:ext cx="8116724" cy="2908489"/>
          </a:xfrm>
          <a:prstGeom prst="rect">
            <a:avLst/>
          </a:prstGeom>
        </p:spPr>
        <p:txBody>
          <a:bodyPr wrap="square">
            <a:spAutoFit/>
          </a:bodyPr>
          <a:lstStyle/>
          <a:p>
            <a:pPr algn="just" rtl="1">
              <a:lnSpc>
                <a:spcPct val="150000"/>
              </a:lnSpc>
            </a:pPr>
            <a:r>
              <a:rPr lang="fa-IR" sz="2400" b="1" dirty="0" smtClean="0">
                <a:solidFill>
                  <a:srgbClr val="FF0000"/>
                </a:solidFill>
                <a:latin typeface="Calibri" panose="020F0502020204030204" pitchFamily="34" charset="0"/>
                <a:ea typeface="Times New Roman" panose="02020603050405020304" pitchFamily="18" charset="0"/>
                <a:cs typeface="B Zar" pitchFamily="2" charset="-78"/>
              </a:rPr>
              <a:t>2-سيل و طغیان آب</a:t>
            </a:r>
            <a:r>
              <a:rPr lang="fa-IR" sz="2400" b="1" dirty="0">
                <a:solidFill>
                  <a:srgbClr val="FF0000"/>
                </a:solidFill>
                <a:latin typeface="Calibri" panose="020F0502020204030204" pitchFamily="34" charset="0"/>
                <a:ea typeface="Times New Roman" panose="02020603050405020304" pitchFamily="18" charset="0"/>
                <a:cs typeface="B Zar" pitchFamily="2" charset="-78"/>
              </a:rPr>
              <a:t> </a:t>
            </a:r>
            <a:r>
              <a:rPr lang="fa-IR" sz="2400" dirty="0">
                <a:solidFill>
                  <a:srgbClr val="FF0000"/>
                </a:solidFill>
                <a:cs typeface="B Nazanin" panose="00000400000000000000" pitchFamily="2" charset="-78"/>
              </a:rPr>
              <a:t>:</a:t>
            </a:r>
            <a:r>
              <a:rPr lang="fa-IR" sz="3200" dirty="0">
                <a:cs typeface="B Nazanin" panose="00000400000000000000" pitchFamily="2" charset="-78"/>
              </a:rPr>
              <a:t> </a:t>
            </a:r>
            <a:r>
              <a:rPr lang="fa-IR" sz="1800" dirty="0">
                <a:cs typeface="B Nazanin" panose="00000400000000000000" pitchFamily="2" charset="-78"/>
              </a:rPr>
              <a:t>ﺳﻴﻞ ﻋﺒﺎرت اﺳﺖ از ﻃﻐﻴﺎن رودﺧﺎﻧﻪ ﻳﺎ درﻳﺎ ﻳﺎ ﺟﺮﻳﺎن آب در ﺧﺎرج از ﻣﺴﻴﺮ ﻃﺒﻴﻌﻲ ﺧﻮد؛ ﺑﻪ ﺷﺮط اﻳـﻦ ﻛـﻪ ﺑـﻪ ﻋﻠﺖ رﻳﺰش ﺑﺎران </a:t>
            </a:r>
            <a:r>
              <a:rPr lang="fa-IR" sz="1800" dirty="0" smtClean="0">
                <a:cs typeface="B Nazanin" panose="00000400000000000000" pitchFamily="2" charset="-78"/>
              </a:rPr>
              <a:t>، طغیان آب رودخانه و شکست ناگهانی سد ﭘﺪﻳﺪ </a:t>
            </a:r>
            <a:r>
              <a:rPr lang="fa-IR" sz="1800" dirty="0">
                <a:cs typeface="B Nazanin" panose="00000400000000000000" pitchFamily="2" charset="-78"/>
              </a:rPr>
              <a:t>آﻣﺪه </a:t>
            </a:r>
            <a:r>
              <a:rPr lang="fa-IR" sz="1800" dirty="0" smtClean="0">
                <a:cs typeface="B Nazanin" panose="00000400000000000000" pitchFamily="2" charset="-78"/>
              </a:rPr>
              <a:t>ﺑﺎﺷﺪ. ﺑﻬﺮه </a:t>
            </a:r>
            <a:r>
              <a:rPr lang="fa-IR" sz="1800" dirty="0">
                <a:cs typeface="B Nazanin" panose="00000400000000000000" pitchFamily="2" charset="-78"/>
              </a:rPr>
              <a:t>ﻣﻨﺪي از اﻳﻦ ﭘﻮﺷﺶ در ﺑﻴﻤﻪ ﻧﺎﻣﻪ آﺗﺶ ﺳﻮزي ﺧﺴﺎرات وارده ﻧﺎﺷﻲ از </a:t>
            </a:r>
            <a:r>
              <a:rPr lang="fa-IR" sz="1800" dirty="0" smtClean="0">
                <a:cs typeface="B Nazanin" panose="00000400000000000000" pitchFamily="2" charset="-78"/>
              </a:rPr>
              <a:t>ﺳﻴﻞ ﻣﺤﻞ </a:t>
            </a:r>
            <a:r>
              <a:rPr lang="fa-IR" sz="1800" dirty="0">
                <a:cs typeface="B Nazanin" panose="00000400000000000000" pitchFamily="2" charset="-78"/>
              </a:rPr>
              <a:t>ﻣـﻮرد ﺑﻴﻤـﻪ و ﻣـﻮارد ﺑﻴﻤﻪ اي ﺗﺤﺖ ﭘﻮﺷﺶ ﺑﻴﻤﻪ ﻧﺎمه را ﺟﺒﺮان ﻣﻲ ﻧﻤﺎﻳﺪ ﺑﻨﺎﺑﺮاﻳﻦ ﭘﺮداﺧﺖ ﻫﺮﮔﻮﻧﻪ ﺧﺴﺎرت ﻛﻪ ﺑﺎ اﻳﻦ ﺗﻌﺮﻳـﻒ ﺳـﻴﻞ ﻣﻐﺎﻳﺮت داﺷﺘﻪ ﺑﺎﺷﺪ در ﺗﻌﻬﺪ ﺑﻴﻤﻪ ﮔﺮ </a:t>
            </a:r>
            <a:r>
              <a:rPr lang="fa-IR" sz="1800" dirty="0" smtClean="0">
                <a:cs typeface="B Nazanin" panose="00000400000000000000" pitchFamily="2" charset="-78"/>
              </a:rPr>
              <a:t>ﻧﻴﺴﺖ .      </a:t>
            </a:r>
            <a:endParaRPr lang="fa-IR" sz="1800" dirty="0">
              <a:cs typeface="B Nazanin" panose="00000400000000000000" pitchFamily="2" charset="-78"/>
            </a:endParaRPr>
          </a:p>
          <a:p>
            <a:pPr algn="just" rtl="1">
              <a:lnSpc>
                <a:spcPct val="150000"/>
              </a:lnSpc>
            </a:pPr>
            <a:r>
              <a:rPr lang="fa-IR" sz="1800" dirty="0" smtClean="0">
                <a:cs typeface="B Nazanin" panose="00000400000000000000" pitchFamily="2" charset="-78"/>
              </a:rPr>
              <a:t>* </a:t>
            </a:r>
            <a:r>
              <a:rPr lang="fa-IR" sz="1800" dirty="0">
                <a:cs typeface="B Nazanin" panose="00000400000000000000" pitchFamily="2" charset="-78"/>
              </a:rPr>
              <a:t>ﺑﺮاي ﻣﺜﺎل،ﻳﻚ ﻧﻮع اﻳﻦ ﺧﺴﺎرت ﻋﺒﺎرت اﺳﺖ از ﺧﺴﺎرت ﻧﺎﺷـﻲ از ﺑﺎﻻ آﻣﺪن آب </a:t>
            </a:r>
            <a:r>
              <a:rPr lang="fa-IR" sz="1800" dirty="0" smtClean="0">
                <a:cs typeface="B Nazanin" panose="00000400000000000000" pitchFamily="2" charset="-78"/>
              </a:rPr>
              <a:t>درﻳﺎ (جز و مد) ، و یا سونامی.</a:t>
            </a:r>
            <a:endParaRPr lang="fa-IR" sz="1800" dirty="0">
              <a:cs typeface="B Nazanin" panose="00000400000000000000" pitchFamily="2" charset="-78"/>
            </a:endParaRPr>
          </a:p>
        </p:txBody>
      </p:sp>
      <p:pic>
        <p:nvPicPr>
          <p:cNvPr id="5" name="Picture 4"/>
          <p:cNvPicPr>
            <a:picLocks noChangeAspect="1"/>
          </p:cNvPicPr>
          <p:nvPr/>
        </p:nvPicPr>
        <p:blipFill>
          <a:blip r:embed="rId3"/>
          <a:stretch>
            <a:fillRect/>
          </a:stretch>
        </p:blipFill>
        <p:spPr>
          <a:xfrm>
            <a:off x="3037033" y="3312750"/>
            <a:ext cx="2966202" cy="1677507"/>
          </a:xfrm>
          <a:prstGeom prst="rect">
            <a:avLst/>
          </a:prstGeom>
        </p:spPr>
      </p:pic>
    </p:spTree>
    <p:extLst>
      <p:ext uri="{BB962C8B-B14F-4D97-AF65-F5344CB8AC3E}">
        <p14:creationId xmlns:p14="http://schemas.microsoft.com/office/powerpoint/2010/main" val="2985967714"/>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Rectangle 1"/>
          <p:cNvSpPr/>
          <p:nvPr/>
        </p:nvSpPr>
        <p:spPr>
          <a:xfrm>
            <a:off x="683568" y="620688"/>
            <a:ext cx="7992888" cy="3241913"/>
          </a:xfrm>
          <a:prstGeom prst="rect">
            <a:avLst/>
          </a:prstGeom>
        </p:spPr>
        <p:txBody>
          <a:bodyPr wrap="square">
            <a:spAutoFit/>
          </a:bodyPr>
          <a:lstStyle/>
          <a:p>
            <a:pPr algn="just" rtl="1">
              <a:lnSpc>
                <a:spcPct val="150000"/>
              </a:lnSpc>
              <a:spcAft>
                <a:spcPts val="800"/>
              </a:spcAft>
            </a:pPr>
            <a:r>
              <a:rPr lang="fa-IR" sz="2400" b="1" dirty="0">
                <a:solidFill>
                  <a:srgbClr val="FF0000"/>
                </a:solidFill>
                <a:latin typeface="Calibri" panose="020F0502020204030204" pitchFamily="34" charset="0"/>
                <a:ea typeface="Times New Roman" panose="02020603050405020304" pitchFamily="18" charset="0"/>
                <a:cs typeface="B Zar" pitchFamily="2" charset="-78"/>
              </a:rPr>
              <a:t>3-طوفان، گردباد </a:t>
            </a:r>
            <a:r>
              <a:rPr lang="fa-IR" sz="2400" b="1" dirty="0" smtClean="0">
                <a:solidFill>
                  <a:srgbClr val="FF0000"/>
                </a:solidFill>
                <a:latin typeface="Calibri" panose="020F0502020204030204" pitchFamily="34" charset="0"/>
                <a:ea typeface="Times New Roman" panose="02020603050405020304" pitchFamily="18" charset="0"/>
                <a:cs typeface="B Zar" pitchFamily="2" charset="-78"/>
              </a:rPr>
              <a:t>وتندباد</a:t>
            </a:r>
            <a:r>
              <a:rPr lang="fa-IR" sz="2400" b="1" dirty="0">
                <a:solidFill>
                  <a:srgbClr val="FF0000"/>
                </a:solidFill>
                <a:latin typeface="Calibri" panose="020F0502020204030204" pitchFamily="34" charset="0"/>
                <a:ea typeface="Times New Roman" panose="02020603050405020304" pitchFamily="18" charset="0"/>
                <a:cs typeface="B Zar" pitchFamily="2" charset="-78"/>
              </a:rPr>
              <a:t> :</a:t>
            </a:r>
            <a:r>
              <a:rPr lang="fa-IR" sz="1800" dirty="0">
                <a:solidFill>
                  <a:prstClr val="black"/>
                </a:solidFill>
                <a:latin typeface="Calibri" panose="020F0502020204030204" pitchFamily="34" charset="0"/>
                <a:ea typeface="Times New Roman" panose="02020603050405020304" pitchFamily="18" charset="0"/>
                <a:cs typeface="B Nazanin" panose="00000400000000000000" pitchFamily="2" charset="-78"/>
              </a:rPr>
              <a:t>ﻋﺒﺎرﺗﺴﺖ از ﺣﺮﻛﺖ ﻳﺎ ﺳﺮﻋﺖ ﺑﺎد ﺑﺮﺣﺴﺐ ﻣﺘﺮ در ﺛﺎﻧﻴﻪ ﻛﻪ درﻋﻠﻢ ﻫﻮاﺷﻨﺎﺳﻲ ﻫﺮﮔـﺎه ﺳـﺮﻋﺖ ﺑـﺎد </a:t>
            </a:r>
            <a:r>
              <a:rPr lang="fa-IR" sz="1800" dirty="0" smtClean="0">
                <a:solidFill>
                  <a:prstClr val="black"/>
                </a:solidFill>
                <a:latin typeface="Calibri" panose="020F0502020204030204" pitchFamily="34" charset="0"/>
                <a:ea typeface="Times New Roman" panose="02020603050405020304" pitchFamily="18" charset="0"/>
                <a:cs typeface="B Nazanin" panose="00000400000000000000" pitchFamily="2" charset="-78"/>
              </a:rPr>
              <a:t>از62 کیلوﻣﺘﺮ </a:t>
            </a:r>
            <a:r>
              <a:rPr lang="fa-IR" sz="1800" dirty="0">
                <a:solidFill>
                  <a:prstClr val="black"/>
                </a:solidFill>
                <a:latin typeface="Calibri" panose="020F0502020204030204" pitchFamily="34" charset="0"/>
                <a:ea typeface="Times New Roman" panose="02020603050405020304" pitchFamily="18" charset="0"/>
                <a:cs typeface="B Nazanin" panose="00000400000000000000" pitchFamily="2" charset="-78"/>
              </a:rPr>
              <a:t>در ﺳﺎﻋﺖ ﺗﺠﺎوز ﻧﻤﺎﻳﺪ ﺑﻪ آن ﻃﻮﻓﺎن اﻃﻼق ﻣﻲ ﺷﻮد .</a:t>
            </a:r>
          </a:p>
          <a:p>
            <a:pPr algn="just" rtl="1">
              <a:lnSpc>
                <a:spcPct val="150000"/>
              </a:lnSpc>
              <a:spcAft>
                <a:spcPts val="800"/>
              </a:spcAft>
            </a:pPr>
            <a:r>
              <a:rPr lang="fa-IR" sz="1800" dirty="0">
                <a:solidFill>
                  <a:prstClr val="black"/>
                </a:solidFill>
                <a:latin typeface="Calibri" panose="020F0502020204030204" pitchFamily="34" charset="0"/>
                <a:ea typeface="Times New Roman" panose="02020603050405020304" pitchFamily="18" charset="0"/>
                <a:cs typeface="B Nazanin" panose="00000400000000000000" pitchFamily="2" charset="-78"/>
              </a:rPr>
              <a:t>ﺑﻴﻤﻪ ﮔﺮان ﻋﺮف و ﻣﻘﺮرات ﻋﻠﻢ ﻫﻮاﺷﻨﺎﺳﻲ را ﻣﺒﻨﺎي ﻗـﻀﺎوت ﺗﻌﻬﺪ ﺧﻮد ﻗﺮار ﻣﻲ دﻫﻨﺪ.ﺑﻪ ﻣﻮﺟﺐ اﻳﻦ ﭘﻮﺷﺶ، ﺑﻴﻤﻪ ﮔﺮ ﺧﺴﺎرتﻫﺎي ﻣﺴﺘﻘﻴﻢ وارده ﺑﻪ ﻣﺤﻞ ﻣﻮرد ﺑﻴﻤﻪ و ﻫﻤﭽﻨﻴﻦ ﺧﺴﺎرتﻫﺎﻳﻲ ﻛﻪ ﺑـﻪ ﺗﺒﻊ ﻃﻮﻓﺎن وارده ﺷﺪه و ﻏﻴﺮﻗﺎﺑﻞ اﺟﺘﻨﺎب اﺳﺖ را ﺟﺒﺮان ﻣﻲ ﻧﻤﺎﻳﺪ در اراﺋﻪ ﭘﻮﺷﺶ اﻳﻦ ﺧﻄﺮ ﭼﮕﻮﻧﮕﻲ وﺿﻌﻴﺖ ﺳﺎﺧﺘﻤﺎنﻫﺎ و ﺳﺎزه آﻧﻬﺎ در ﻧﻈﺮ ﮔﺮﻓﺘﻪ ﻣﻲﺷﻮد. ﻣﺜﻼً </a:t>
            </a:r>
            <a:r>
              <a:rPr lang="fa-IR" sz="1800" dirty="0" smtClean="0">
                <a:solidFill>
                  <a:prstClr val="black"/>
                </a:solidFill>
                <a:latin typeface="Calibri" panose="020F0502020204030204" pitchFamily="34" charset="0"/>
                <a:ea typeface="Times New Roman" panose="02020603050405020304" pitchFamily="18" charset="0"/>
                <a:cs typeface="B Nazanin" panose="00000400000000000000" pitchFamily="2" charset="-78"/>
              </a:rPr>
              <a:t>ﺳﺎﻟﻦ </a:t>
            </a:r>
            <a:r>
              <a:rPr lang="fa-IR" sz="1800" dirty="0">
                <a:solidFill>
                  <a:prstClr val="black"/>
                </a:solidFill>
                <a:latin typeface="Calibri" panose="020F0502020204030204" pitchFamily="34" charset="0"/>
                <a:ea typeface="Times New Roman" panose="02020603050405020304" pitchFamily="18" charset="0"/>
                <a:cs typeface="B Nazanin" panose="00000400000000000000" pitchFamily="2" charset="-78"/>
              </a:rPr>
              <a:t>ﻫﺎي ﺑﻠﻨﺪ و ﺑﺎدﮔﻴﺮ ﺑﺎ ﺳﻘﻒ ﻫﺎي ﺷﻴﺮواﻧﻲ </a:t>
            </a:r>
            <a:r>
              <a:rPr lang="fa-IR" sz="1800" dirty="0" smtClean="0">
                <a:solidFill>
                  <a:prstClr val="black"/>
                </a:solidFill>
                <a:latin typeface="Calibri" panose="020F0502020204030204" pitchFamily="34" charset="0"/>
                <a:ea typeface="Times New Roman" panose="02020603050405020304" pitchFamily="18" charset="0"/>
                <a:cs typeface="B Nazanin" panose="00000400000000000000" pitchFamily="2" charset="-78"/>
              </a:rPr>
              <a:t>و اﻳﺮاﻧﻴﺖ </a:t>
            </a:r>
            <a:r>
              <a:rPr lang="fa-IR" sz="1800" dirty="0">
                <a:solidFill>
                  <a:prstClr val="black"/>
                </a:solidFill>
                <a:latin typeface="Calibri" panose="020F0502020204030204" pitchFamily="34" charset="0"/>
                <a:ea typeface="Times New Roman" panose="02020603050405020304" pitchFamily="18" charset="0"/>
                <a:cs typeface="B Nazanin" panose="00000400000000000000" pitchFamily="2" charset="-78"/>
              </a:rPr>
              <a:t>ﺑﻪ دﻟﻴﻞ ﺳﺒﻚ ﺑﻮدن ﺳﻘﻒ ﻧﺴﺒﺖ ﺑﻪ ﺳﺎﻳﺮ ﺳﺎﺧﺘﻤﺎنﻫﺎ ﺑﺎ ﺳﺎزه ﻫﺎي ﺑﺘﻦ، ﻓﻠﺰ ﻣﻌﻤـﻮﻻ ً ﺑﻴـﺸﺘﺮ در ﻣﻌـﺮض ﺧـﺴﺎرات ﻃﻮﻓﺎن ﻗﺮار ﻣﻲ ﮔﻴﺮﻧﺪ.</a:t>
            </a:r>
          </a:p>
        </p:txBody>
      </p:sp>
      <p:pic>
        <p:nvPicPr>
          <p:cNvPr id="3" name="Picture 2">
            <a:extLst>
              <a:ext uri="{FF2B5EF4-FFF2-40B4-BE49-F238E27FC236}">
                <a16:creationId xmlns:a16="http://schemas.microsoft.com/office/drawing/2014/main" id="{5C2C1241-BDC5-7488-873F-8CF6D34FC799}"/>
              </a:ext>
            </a:extLst>
          </p:cNvPr>
          <p:cNvPicPr>
            <a:picLocks noChangeAspect="1"/>
          </p:cNvPicPr>
          <p:nvPr/>
        </p:nvPicPr>
        <p:blipFill>
          <a:blip r:embed="rId3"/>
          <a:stretch>
            <a:fillRect/>
          </a:stretch>
        </p:blipFill>
        <p:spPr>
          <a:xfrm>
            <a:off x="87465" y="3586038"/>
            <a:ext cx="2091193" cy="1526378"/>
          </a:xfrm>
          <a:prstGeom prst="rect">
            <a:avLst/>
          </a:prstGeom>
        </p:spPr>
      </p:pic>
    </p:spTree>
    <p:extLst>
      <p:ext uri="{BB962C8B-B14F-4D97-AF65-F5344CB8AC3E}">
        <p14:creationId xmlns:p14="http://schemas.microsoft.com/office/powerpoint/2010/main" val="274594565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grpSp>
        <p:nvGrpSpPr>
          <p:cNvPr id="295" name="Google Shape;295;p39"/>
          <p:cNvGrpSpPr/>
          <p:nvPr/>
        </p:nvGrpSpPr>
        <p:grpSpPr>
          <a:xfrm>
            <a:off x="4327746" y="776962"/>
            <a:ext cx="488372" cy="637569"/>
            <a:chOff x="-3390025" y="-607875"/>
            <a:chExt cx="1566300" cy="2044800"/>
          </a:xfrm>
        </p:grpSpPr>
        <p:sp>
          <p:nvSpPr>
            <p:cNvPr id="296" name="Google Shape;296;p39"/>
            <p:cNvSpPr/>
            <p:nvPr/>
          </p:nvSpPr>
          <p:spPr>
            <a:xfrm>
              <a:off x="-3390025" y="-35075"/>
              <a:ext cx="1566300" cy="35100"/>
            </a:xfrm>
            <a:prstGeom prst="rect">
              <a:avLst/>
            </a:prstGeom>
            <a:gradFill>
              <a:gsLst>
                <a:gs pos="0">
                  <a:schemeClr val="dk1"/>
                </a:gs>
                <a:gs pos="50000">
                  <a:schemeClr val="lt1"/>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9"/>
            <p:cNvSpPr/>
            <p:nvPr/>
          </p:nvSpPr>
          <p:spPr>
            <a:xfrm rot="5400000">
              <a:off x="-3629275" y="396975"/>
              <a:ext cx="2044800" cy="35100"/>
            </a:xfrm>
            <a:prstGeom prst="rect">
              <a:avLst/>
            </a:prstGeom>
            <a:gradFill>
              <a:gsLst>
                <a:gs pos="0">
                  <a:schemeClr val="dk1"/>
                </a:gs>
                <a:gs pos="50000">
                  <a:schemeClr val="lt1"/>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a16="http://schemas.microsoft.com/office/drawing/2014/main" id="{B0805E16-C0AF-7F50-F9F7-D236B55AF022}"/>
              </a:ext>
            </a:extLst>
          </p:cNvPr>
          <p:cNvSpPr txBox="1"/>
          <p:nvPr/>
        </p:nvSpPr>
        <p:spPr>
          <a:xfrm>
            <a:off x="1265037" y="955561"/>
            <a:ext cx="6624736" cy="2769989"/>
          </a:xfrm>
          <a:prstGeom prst="rect">
            <a:avLst/>
          </a:prstGeom>
          <a:noFill/>
        </p:spPr>
        <p:txBody>
          <a:bodyPr wrap="square" rtlCol="1">
            <a:spAutoFit/>
          </a:bodyPr>
          <a:lstStyle/>
          <a:p>
            <a:pPr algn="ctr" rtl="1"/>
            <a:r>
              <a:rPr lang="fa-IR" sz="3600" b="1" dirty="0" smtClean="0">
                <a:cs typeface="B Zar" pitchFamily="2" charset="-78"/>
              </a:rPr>
              <a:t>   </a:t>
            </a:r>
            <a:endParaRPr lang="fa-IR" sz="3600" b="1" dirty="0">
              <a:cs typeface="B Nazanin" panose="00000400000000000000" pitchFamily="2" charset="-78"/>
            </a:endParaRPr>
          </a:p>
          <a:p>
            <a:pPr algn="ctr"/>
            <a:r>
              <a:rPr lang="fa-IR" sz="5400" b="1" dirty="0">
                <a:cs typeface="B Nazanin" panose="00000400000000000000" pitchFamily="2" charset="-78"/>
              </a:rPr>
              <a:t>بیمه های آتش سوزی</a:t>
            </a:r>
            <a:endParaRPr lang="fa-IR" sz="2800" b="1" dirty="0">
              <a:cs typeface="B Nazanin" panose="00000400000000000000" pitchFamily="2" charset="-78"/>
            </a:endParaRPr>
          </a:p>
          <a:p>
            <a:pPr algn="ctr"/>
            <a:endParaRPr lang="fa-IR" sz="2800" b="1" dirty="0">
              <a:cs typeface="B Nazanin" panose="00000400000000000000" pitchFamily="2" charset="-78"/>
            </a:endParaRPr>
          </a:p>
          <a:p>
            <a:pPr algn="ctr"/>
            <a:endParaRPr lang="fa-IR" sz="2800" b="1" dirty="0">
              <a:cs typeface="B Nazanin" panose="00000400000000000000" pitchFamily="2" charset="-78"/>
            </a:endParaRPr>
          </a:p>
          <a:p>
            <a:pPr algn="ctr"/>
            <a:r>
              <a:rPr lang="fa-IR" sz="2800" b="1" dirty="0">
                <a:cs typeface="B Nazanin" panose="00000400000000000000" pitchFamily="2" charset="-78"/>
              </a:rPr>
              <a:t> </a:t>
            </a:r>
            <a:r>
              <a:rPr lang="fa-IR" sz="2800" b="1" dirty="0">
                <a:cs typeface="B Zar" pitchFamily="2" charset="-78"/>
              </a:rPr>
              <a:t>                </a:t>
            </a:r>
            <a:r>
              <a:rPr lang="en-US" sz="2800" b="1" dirty="0">
                <a:cs typeface="B Zar" pitchFamily="2" charset="-78"/>
              </a:rPr>
              <a:t>     </a:t>
            </a:r>
            <a:r>
              <a:rPr lang="fa-IR" sz="2800" b="1" dirty="0">
                <a:cs typeface="B Zar" pitchFamily="2" charset="-78"/>
              </a:rPr>
              <a:t>                           </a:t>
            </a:r>
            <a:r>
              <a:rPr lang="fa-IR" sz="2800" b="1" dirty="0">
                <a:cs typeface="B Nazanin" panose="00000400000000000000" pitchFamily="2" charset="-78"/>
              </a:rPr>
              <a:t>    </a:t>
            </a:r>
            <a:r>
              <a:rPr lang="fa-IR" b="1" dirty="0">
                <a:cs typeface="B Nazanin" panose="00000400000000000000" pitchFamily="2" charset="-78"/>
              </a:rPr>
              <a:t>زمستان 1401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085" y="2706250"/>
            <a:ext cx="2675905" cy="1895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Rectangle 1"/>
          <p:cNvSpPr/>
          <p:nvPr/>
        </p:nvSpPr>
        <p:spPr>
          <a:xfrm>
            <a:off x="373711" y="436108"/>
            <a:ext cx="8387978" cy="2273699"/>
          </a:xfrm>
          <a:prstGeom prst="rect">
            <a:avLst/>
          </a:prstGeom>
        </p:spPr>
        <p:txBody>
          <a:bodyPr wrap="square">
            <a:spAutoFit/>
          </a:bodyPr>
          <a:lstStyle/>
          <a:p>
            <a:pPr algn="just" rtl="1">
              <a:lnSpc>
                <a:spcPct val="150000"/>
              </a:lnSpc>
            </a:pPr>
            <a:r>
              <a:rPr lang="fa-IR" sz="2400" b="1" dirty="0">
                <a:solidFill>
                  <a:srgbClr val="FF0000"/>
                </a:solidFill>
                <a:latin typeface="Calibri" panose="020F0502020204030204" pitchFamily="34" charset="0"/>
                <a:ea typeface="Times New Roman" panose="02020603050405020304" pitchFamily="18" charset="0"/>
                <a:cs typeface="B Zar" pitchFamily="2" charset="-78"/>
              </a:rPr>
              <a:t>3-تركيدگي لوله آب:</a:t>
            </a:r>
            <a:r>
              <a:rPr lang="fa-IR" sz="2400" b="1" dirty="0">
                <a:solidFill>
                  <a:srgbClr val="267FB9"/>
                </a:solidFill>
                <a:latin typeface="Calibri" panose="020F0502020204030204" pitchFamily="34" charset="0"/>
                <a:ea typeface="Times New Roman" panose="02020603050405020304" pitchFamily="18" charset="0"/>
                <a:cs typeface="B Zar" pitchFamily="2" charset="-78"/>
              </a:rPr>
              <a:t> </a:t>
            </a:r>
            <a:r>
              <a:rPr lang="fa-IR" b="1" dirty="0">
                <a:solidFill>
                  <a:prstClr val="black"/>
                </a:solidFill>
                <a:latin typeface="Calibri" panose="020F0502020204030204" pitchFamily="34" charset="0"/>
                <a:ea typeface="Times New Roman" panose="02020603050405020304" pitchFamily="18" charset="0"/>
                <a:cs typeface="B Zar" pitchFamily="2" charset="-78"/>
              </a:rPr>
              <a:t> </a:t>
            </a:r>
            <a:r>
              <a:rPr lang="fa-IR" sz="1800" dirty="0" smtClean="0">
                <a:solidFill>
                  <a:prstClr val="black"/>
                </a:solidFill>
                <a:latin typeface="Calibri" panose="020F0502020204030204" pitchFamily="34" charset="0"/>
                <a:ea typeface="Times New Roman" panose="02020603050405020304" pitchFamily="18" charset="0"/>
                <a:cs typeface="B Nazanin" panose="00000400000000000000" pitchFamily="2" charset="-78"/>
              </a:rPr>
              <a:t>ﺑﻴﻤﻪ </a:t>
            </a:r>
            <a:r>
              <a:rPr lang="fa-IR" sz="1800" dirty="0">
                <a:solidFill>
                  <a:prstClr val="black"/>
                </a:solidFill>
                <a:latin typeface="Calibri" panose="020F0502020204030204" pitchFamily="34" charset="0"/>
                <a:ea typeface="Times New Roman" panose="02020603050405020304" pitchFamily="18" charset="0"/>
                <a:cs typeface="B Nazanin" panose="00000400000000000000" pitchFamily="2" charset="-78"/>
              </a:rPr>
              <a:t>ﮔﺮ داﻣﻨﻪ ﭘﻮﺷﺶ ﺑﻴﻤﻪ اي ﺧﻮد را ﺑﻪ ﺧﺴﺎرات ﻧﺎﺷﻲ از ﺗﺮﻛﻴﺪن و ﻟﺒﺮﻳـﺰ ﺷـﺪن، ﮔﺮﻓﺘﮕـﻲ و ﺳﺮرﻳﺰ ﺷﺪن ﻣﻨﺎﺑﻊ و ﻣﺨﺎزن و ﺷﺒﻜﻪ آﺑﺮﺳﺎﻧﻲ و ﻫﻤﭽﻨﻴﻦ ﻧﻔﻮذ آب ﺑﺎران و </a:t>
            </a:r>
            <a:r>
              <a:rPr lang="fa-IR" sz="1800" dirty="0" smtClean="0">
                <a:solidFill>
                  <a:prstClr val="black"/>
                </a:solidFill>
                <a:latin typeface="Calibri" panose="020F0502020204030204" pitchFamily="34" charset="0"/>
                <a:ea typeface="Times New Roman" panose="02020603050405020304" pitchFamily="18" charset="0"/>
                <a:cs typeface="B Nazanin" panose="00000400000000000000" pitchFamily="2" charset="-78"/>
              </a:rPr>
              <a:t>ﺑﺮف تحت پوشش این بند از شرایط بیمه نامه آتش سوزی می باشد . </a:t>
            </a:r>
          </a:p>
          <a:p>
            <a:pPr algn="just" rtl="1">
              <a:lnSpc>
                <a:spcPct val="150000"/>
              </a:lnSpc>
            </a:pPr>
            <a:r>
              <a:rPr lang="fa-IR" sz="1800" dirty="0" smtClean="0">
                <a:solidFill>
                  <a:prstClr val="black"/>
                </a:solidFill>
                <a:latin typeface="Calibri" panose="020F0502020204030204" pitchFamily="34" charset="0"/>
                <a:ea typeface="Times New Roman" panose="02020603050405020304" pitchFamily="18" charset="0"/>
                <a:cs typeface="B Nazanin" panose="00000400000000000000" pitchFamily="2" charset="-78"/>
              </a:rPr>
              <a:t>ﺧﺴﺎرﺗﻬﺎﻳﻲ </a:t>
            </a:r>
            <a:r>
              <a:rPr lang="fa-IR" sz="1800" dirty="0">
                <a:solidFill>
                  <a:prstClr val="black"/>
                </a:solidFill>
                <a:latin typeface="Calibri" panose="020F0502020204030204" pitchFamily="34" charset="0"/>
                <a:ea typeface="Times New Roman" panose="02020603050405020304" pitchFamily="18" charset="0"/>
                <a:cs typeface="B Nazanin" panose="00000400000000000000" pitchFamily="2" charset="-78"/>
              </a:rPr>
              <a:t>ﻫﻤﭽـﻮن ﻫﺰﻳﻨـﻪ ﻣﺮﺑـﻮط ﺑـﻪ ﺗﺮﻣﻴﻢ و ﺗﻌﻮﻳﺾ ﻋﺎﻳﻖ ﻛﺎري و ﻧﻔـﻮذ آب از ﭘﻨﺠـﺮه ﻫـﺎي ﺷﻴـﺸﻪ اي و ﺷـﻴﺮواﻧﻲ و ﺑﺮﺧـﻲ دﻳﮕـﺮ از ﻣـﻮارد ﺟـﺰ و اﺳﺘﺜﻨﺎﺋﺎت ﻗﺮار داده ﺷﺪه اﺳﺖ.</a:t>
            </a:r>
            <a:r>
              <a:rPr lang="fa-IR" sz="1800" b="1" dirty="0">
                <a:solidFill>
                  <a:prstClr val="black"/>
                </a:solidFill>
                <a:latin typeface="Calibri" panose="020F0502020204030204" pitchFamily="34" charset="0"/>
                <a:ea typeface="Times New Roman" panose="02020603050405020304" pitchFamily="18" charset="0"/>
                <a:cs typeface="B Nazanin" panose="00000400000000000000" pitchFamily="2" charset="-78"/>
              </a:rPr>
              <a:t> </a:t>
            </a:r>
            <a:endParaRPr lang="fa-IR" sz="1800" dirty="0">
              <a:cs typeface="B Nazanin" panose="000004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12" y="3188472"/>
            <a:ext cx="2894519" cy="1858983"/>
          </a:xfrm>
          <a:prstGeom prst="rect">
            <a:avLst/>
          </a:prstGeom>
        </p:spPr>
      </p:pic>
    </p:spTree>
    <p:extLst>
      <p:ext uri="{BB962C8B-B14F-4D97-AF65-F5344CB8AC3E}">
        <p14:creationId xmlns:p14="http://schemas.microsoft.com/office/powerpoint/2010/main" val="3024272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5494" y="933057"/>
            <a:ext cx="7980356" cy="1530229"/>
          </a:xfrm>
          <a:prstGeom prst="rect">
            <a:avLst/>
          </a:prstGeom>
        </p:spPr>
      </p:pic>
      <p:pic>
        <p:nvPicPr>
          <p:cNvPr id="5" name="Picture 4"/>
          <p:cNvPicPr>
            <a:picLocks noChangeAspect="1"/>
          </p:cNvPicPr>
          <p:nvPr/>
        </p:nvPicPr>
        <p:blipFill>
          <a:blip r:embed="rId3"/>
          <a:stretch>
            <a:fillRect/>
          </a:stretch>
        </p:blipFill>
        <p:spPr>
          <a:xfrm>
            <a:off x="2485900" y="2463287"/>
            <a:ext cx="4139543" cy="2087134"/>
          </a:xfrm>
          <a:prstGeom prst="rect">
            <a:avLst/>
          </a:prstGeom>
        </p:spPr>
      </p:pic>
    </p:spTree>
    <p:extLst>
      <p:ext uri="{BB962C8B-B14F-4D97-AF65-F5344CB8AC3E}">
        <p14:creationId xmlns:p14="http://schemas.microsoft.com/office/powerpoint/2010/main" val="1113028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4" name="Rectangle 3"/>
          <p:cNvSpPr/>
          <p:nvPr/>
        </p:nvSpPr>
        <p:spPr>
          <a:xfrm>
            <a:off x="978659" y="406895"/>
            <a:ext cx="7560840" cy="2000548"/>
          </a:xfrm>
          <a:prstGeom prst="rect">
            <a:avLst/>
          </a:prstGeom>
        </p:spPr>
        <p:txBody>
          <a:bodyPr wrap="square">
            <a:spAutoFit/>
          </a:bodyPr>
          <a:lstStyle/>
          <a:p>
            <a:pPr algn="just" rtl="1">
              <a:lnSpc>
                <a:spcPct val="150000"/>
              </a:lnSpc>
              <a:spcAft>
                <a:spcPts val="800"/>
              </a:spcAft>
            </a:pP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5- </a:t>
            </a:r>
            <a:r>
              <a:rPr kumimoji="0" lang="fa-IR"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B Nazanin" panose="00000400000000000000" pitchFamily="2" charset="-78"/>
              </a:rPr>
              <a:t>شكست شيشه : </a:t>
            </a:r>
            <a:r>
              <a:rPr lang="fa-IR" sz="1600" dirty="0">
                <a:solidFill>
                  <a:prstClr val="black"/>
                </a:solidFill>
                <a:latin typeface="Calibri" panose="020F0502020204030204" pitchFamily="34" charset="0"/>
                <a:cs typeface="B Nazanin" panose="00000400000000000000" pitchFamily="2" charset="-78"/>
              </a:rPr>
              <a:t>در اين پوشش ،خسارتهاي ناشي از شكست شيشه</a:t>
            </a:r>
            <a:r>
              <a:rPr lang="en-US" sz="1600" dirty="0">
                <a:solidFill>
                  <a:prstClr val="black"/>
                </a:solidFill>
                <a:latin typeface="Calibri" panose="020F0502020204030204" pitchFamily="34" charset="0"/>
                <a:cs typeface="B Nazanin" panose="00000400000000000000" pitchFamily="2" charset="-78"/>
              </a:rPr>
              <a:t> </a:t>
            </a:r>
            <a:r>
              <a:rPr lang="fa-IR" sz="1600" dirty="0">
                <a:solidFill>
                  <a:prstClr val="black"/>
                </a:solidFill>
                <a:latin typeface="Calibri" panose="020F0502020204030204" pitchFamily="34" charset="0"/>
                <a:cs typeface="B Nazanin" panose="00000400000000000000" pitchFamily="2" charset="-78"/>
              </a:rPr>
              <a:t>هاي منصوب در ساختمان مورد بيمه در اثر حادثه و برخورد شي خارجي پرداخت ميگردد.. اصولاً شيشه به دو صورت ميان تهي (پارچ، ليوان و مانند آن) و مسطح ساخته </a:t>
            </a:r>
            <a:r>
              <a:rPr lang="en-US" sz="1600" dirty="0">
                <a:solidFill>
                  <a:prstClr val="black"/>
                </a:solidFill>
                <a:latin typeface="Calibri" panose="020F0502020204030204" pitchFamily="34" charset="0"/>
                <a:cs typeface="B Nazanin" panose="00000400000000000000" pitchFamily="2" charset="-78"/>
              </a:rPr>
              <a:t> </a:t>
            </a:r>
            <a:r>
              <a:rPr lang="fa-IR" sz="1600" dirty="0">
                <a:solidFill>
                  <a:prstClr val="black"/>
                </a:solidFill>
                <a:latin typeface="Calibri" panose="020F0502020204030204" pitchFamily="34" charset="0"/>
                <a:cs typeface="B Nazanin" panose="00000400000000000000" pitchFamily="2" charset="-78"/>
              </a:rPr>
              <a:t>ميشود. شيشه هاي ميان تهي تحت بيمه شكست قرار نميگيرند</a:t>
            </a:r>
            <a:r>
              <a:rPr lang="en-US" sz="1600" dirty="0">
                <a:solidFill>
                  <a:prstClr val="black"/>
                </a:solidFill>
                <a:latin typeface="Calibri" panose="020F0502020204030204" pitchFamily="34" charset="0"/>
                <a:cs typeface="B Nazanin" panose="00000400000000000000" pitchFamily="2" charset="-78"/>
              </a:rPr>
              <a:t> </a:t>
            </a:r>
            <a:r>
              <a:rPr lang="fa-IR" sz="1600" dirty="0">
                <a:solidFill>
                  <a:prstClr val="black"/>
                </a:solidFill>
                <a:latin typeface="Calibri" panose="020F0502020204030204" pitchFamily="34" charset="0"/>
                <a:cs typeface="B Nazanin" panose="00000400000000000000" pitchFamily="2" charset="-78"/>
              </a:rPr>
              <a:t>و</a:t>
            </a:r>
            <a:r>
              <a:rPr lang="en-US" sz="1600" dirty="0">
                <a:solidFill>
                  <a:prstClr val="black"/>
                </a:solidFill>
                <a:latin typeface="Calibri" panose="020F0502020204030204" pitchFamily="34" charset="0"/>
                <a:cs typeface="B Nazanin" panose="00000400000000000000" pitchFamily="2" charset="-78"/>
              </a:rPr>
              <a:t> </a:t>
            </a:r>
            <a:r>
              <a:rPr lang="fa-IR" sz="1600" dirty="0">
                <a:solidFill>
                  <a:prstClr val="black"/>
                </a:solidFill>
                <a:latin typeface="Calibri" panose="020F0502020204030204" pitchFamily="34" charset="0"/>
                <a:cs typeface="B Nazanin" panose="00000400000000000000" pitchFamily="2" charset="-78"/>
              </a:rPr>
              <a:t>شيشه</a:t>
            </a:r>
            <a:r>
              <a:rPr lang="en-US" sz="1600" dirty="0">
                <a:solidFill>
                  <a:prstClr val="black"/>
                </a:solidFill>
                <a:latin typeface="Calibri" panose="020F0502020204030204" pitchFamily="34" charset="0"/>
                <a:cs typeface="B Nazanin" panose="00000400000000000000" pitchFamily="2" charset="-78"/>
              </a:rPr>
              <a:t> </a:t>
            </a:r>
            <a:r>
              <a:rPr lang="fa-IR" sz="1600" dirty="0">
                <a:solidFill>
                  <a:prstClr val="black"/>
                </a:solidFill>
                <a:latin typeface="Calibri" panose="020F0502020204030204" pitchFamily="34" charset="0"/>
                <a:cs typeface="B Nazanin" panose="00000400000000000000" pitchFamily="2" charset="-78"/>
              </a:rPr>
              <a:t>هاي مسطح به شرط آنكه بعنوان نما يا تابلو بر روي ساختمان منصوب باشند تحت پوشش قرار ميگيرند. در زمان صدور بيمه</a:t>
            </a:r>
            <a:r>
              <a:rPr lang="en-US" sz="1600" dirty="0">
                <a:solidFill>
                  <a:prstClr val="black"/>
                </a:solidFill>
                <a:latin typeface="Calibri" panose="020F0502020204030204" pitchFamily="34" charset="0"/>
                <a:cs typeface="B Nazanin" panose="00000400000000000000" pitchFamily="2" charset="-78"/>
              </a:rPr>
              <a:t> </a:t>
            </a:r>
            <a:r>
              <a:rPr lang="fa-IR" sz="1600" dirty="0">
                <a:solidFill>
                  <a:prstClr val="black"/>
                </a:solidFill>
                <a:latin typeface="Calibri" panose="020F0502020204030204" pitchFamily="34" charset="0"/>
                <a:cs typeface="B Nazanin" panose="00000400000000000000" pitchFamily="2" charset="-78"/>
              </a:rPr>
              <a:t>نامه جهت پوشش چنين خطري بيمه</a:t>
            </a:r>
            <a:r>
              <a:rPr lang="en-US" sz="1600" dirty="0">
                <a:solidFill>
                  <a:prstClr val="black"/>
                </a:solidFill>
                <a:latin typeface="Calibri" panose="020F0502020204030204" pitchFamily="34" charset="0"/>
                <a:cs typeface="B Nazanin" panose="00000400000000000000" pitchFamily="2" charset="-78"/>
              </a:rPr>
              <a:t> </a:t>
            </a:r>
            <a:r>
              <a:rPr lang="fa-IR" sz="1600" dirty="0">
                <a:solidFill>
                  <a:prstClr val="black"/>
                </a:solidFill>
                <a:latin typeface="Calibri" panose="020F0502020204030204" pitchFamily="34" charset="0"/>
                <a:cs typeface="B Nazanin" panose="00000400000000000000" pitchFamily="2" charset="-78"/>
              </a:rPr>
              <a:t>گزار موظف است صورت ريز و ارزش تفكيك شيشه</a:t>
            </a:r>
            <a:r>
              <a:rPr lang="en-US" sz="1600" dirty="0">
                <a:solidFill>
                  <a:prstClr val="black"/>
                </a:solidFill>
                <a:latin typeface="Calibri" panose="020F0502020204030204" pitchFamily="34" charset="0"/>
                <a:cs typeface="B Nazanin" panose="00000400000000000000" pitchFamily="2" charset="-78"/>
              </a:rPr>
              <a:t> </a:t>
            </a:r>
            <a:r>
              <a:rPr lang="fa-IR" sz="1600" dirty="0">
                <a:solidFill>
                  <a:prstClr val="black"/>
                </a:solidFill>
                <a:latin typeface="Calibri" panose="020F0502020204030204" pitchFamily="34" charset="0"/>
                <a:cs typeface="B Nazanin" panose="00000400000000000000" pitchFamily="2" charset="-78"/>
              </a:rPr>
              <a:t>ها شامل تعداد – ابعاد – قطر و مبلغ بيمه شده را اعلام نمايد. </a:t>
            </a:r>
            <a:endParaRPr lang="en-US" sz="1600" dirty="0">
              <a:solidFill>
                <a:prstClr val="black"/>
              </a:solidFill>
              <a:latin typeface="Calibri" panose="020F0502020204030204" pitchFamily="34" charset="0"/>
              <a:cs typeface="B Nazanin" panose="00000400000000000000" pitchFamily="2" charset="-78"/>
            </a:endParaRPr>
          </a:p>
        </p:txBody>
      </p:sp>
      <p:pic>
        <p:nvPicPr>
          <p:cNvPr id="5" name="Picture 4">
            <a:extLst>
              <a:ext uri="{FF2B5EF4-FFF2-40B4-BE49-F238E27FC236}">
                <a16:creationId xmlns:a16="http://schemas.microsoft.com/office/drawing/2014/main" id="{6EEE7A08-4AD5-33A6-E81E-ACC051D8CC39}"/>
              </a:ext>
            </a:extLst>
          </p:cNvPr>
          <p:cNvPicPr>
            <a:picLocks noChangeAspect="1"/>
          </p:cNvPicPr>
          <p:nvPr/>
        </p:nvPicPr>
        <p:blipFill>
          <a:blip r:embed="rId3"/>
          <a:stretch>
            <a:fillRect/>
          </a:stretch>
        </p:blipFill>
        <p:spPr>
          <a:xfrm>
            <a:off x="2450827" y="2685740"/>
            <a:ext cx="4308918" cy="2138894"/>
          </a:xfrm>
          <a:prstGeom prst="rect">
            <a:avLst/>
          </a:prstGeom>
        </p:spPr>
      </p:pic>
    </p:spTree>
    <p:extLst>
      <p:ext uri="{BB962C8B-B14F-4D97-AF65-F5344CB8AC3E}">
        <p14:creationId xmlns:p14="http://schemas.microsoft.com/office/powerpoint/2010/main" val="32630718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6" name="Rectangle 5"/>
          <p:cNvSpPr/>
          <p:nvPr/>
        </p:nvSpPr>
        <p:spPr>
          <a:xfrm>
            <a:off x="663811" y="425070"/>
            <a:ext cx="7848872" cy="1858201"/>
          </a:xfrm>
          <a:prstGeom prst="rect">
            <a:avLst/>
          </a:prstGeom>
        </p:spPr>
        <p:txBody>
          <a:bodyPr wrap="square">
            <a:spAutoFit/>
          </a:bodyPr>
          <a:lstStyle/>
          <a:p>
            <a:pPr algn="just" rtl="1">
              <a:lnSpc>
                <a:spcPct val="150000"/>
              </a:lnSpc>
              <a:spcAft>
                <a:spcPts val="800"/>
              </a:spcAft>
            </a:pPr>
            <a:r>
              <a:rPr lang="fa-IR" sz="24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6- </a:t>
            </a:r>
            <a:r>
              <a:rPr kumimoji="0" lang="fa-IR"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B Nazanin" panose="00000400000000000000" pitchFamily="2" charset="-78"/>
              </a:rPr>
              <a:t>هزینه پاکسازی محل مورد بیمه : </a:t>
            </a:r>
            <a:r>
              <a:rPr lang="fa-IR" sz="24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 </a:t>
            </a:r>
            <a:r>
              <a:rPr lang="fa-IR" sz="1800" dirty="0">
                <a:cs typeface="B Nazanin" panose="00000400000000000000" pitchFamily="2" charset="-78"/>
              </a:rPr>
              <a:t>خراب شدن ساختمان به علت وقوع خطر بيمه شده، علاوه بر هزينه تعمير، بازسازي يا نوسـازي احتمـالي آن، معمولاً هزينه ديگري نيز بر بيمه گذار تحميل مي كند. اين هزينه عبارت است از هزينه جمـع آوري و انتقـال بقاياي مصالح و لوازم خسارت ديده ساختمان. اين هزينه در نزد بيمه گران، هزينه پاك سازي نام دارد . </a:t>
            </a:r>
            <a:endParaRPr lang="en-US" sz="1800" dirty="0">
              <a:latin typeface="Calibri" panose="020F0502020204030204" pitchFamily="34" charset="0"/>
              <a:ea typeface="Calibri" panose="020F0502020204030204" pitchFamily="34" charset="0"/>
              <a:cs typeface="B Nazanin" panose="00000400000000000000" pitchFamily="2" charset="-78"/>
            </a:endParaRPr>
          </a:p>
        </p:txBody>
      </p:sp>
      <p:pic>
        <p:nvPicPr>
          <p:cNvPr id="7" name="Picture 6">
            <a:extLst>
              <a:ext uri="{FF2B5EF4-FFF2-40B4-BE49-F238E27FC236}">
                <a16:creationId xmlns:a16="http://schemas.microsoft.com/office/drawing/2014/main" id="{62BB05D9-C600-0FA3-3287-8F710D0A7115}"/>
              </a:ext>
            </a:extLst>
          </p:cNvPr>
          <p:cNvPicPr>
            <a:picLocks noChangeAspect="1"/>
          </p:cNvPicPr>
          <p:nvPr/>
        </p:nvPicPr>
        <p:blipFill>
          <a:blip r:embed="rId3"/>
          <a:stretch>
            <a:fillRect/>
          </a:stretch>
        </p:blipFill>
        <p:spPr>
          <a:xfrm>
            <a:off x="2048396" y="2435371"/>
            <a:ext cx="4316377" cy="2431762"/>
          </a:xfrm>
          <a:prstGeom prst="rect">
            <a:avLst/>
          </a:prstGeom>
        </p:spPr>
      </p:pic>
    </p:spTree>
    <p:extLst>
      <p:ext uri="{BB962C8B-B14F-4D97-AF65-F5344CB8AC3E}">
        <p14:creationId xmlns:p14="http://schemas.microsoft.com/office/powerpoint/2010/main" val="39790197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Rectangle 1"/>
          <p:cNvSpPr/>
          <p:nvPr/>
        </p:nvSpPr>
        <p:spPr>
          <a:xfrm>
            <a:off x="659267" y="311480"/>
            <a:ext cx="7848872" cy="3462486"/>
          </a:xfrm>
          <a:prstGeom prst="rect">
            <a:avLst/>
          </a:prstGeom>
        </p:spPr>
        <p:txBody>
          <a:bodyPr wrap="square">
            <a:spAutoFit/>
          </a:bodyPr>
          <a:lstStyle/>
          <a:p>
            <a:pPr algn="just" rtl="1">
              <a:lnSpc>
                <a:spcPct val="150000"/>
              </a:lnSpc>
              <a:spcAft>
                <a:spcPts val="800"/>
              </a:spcAft>
            </a:pP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7- </a:t>
            </a:r>
            <a:r>
              <a:rPr kumimoji="0" lang="fa-I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B Nazanin" panose="00000400000000000000" pitchFamily="2" charset="-78"/>
              </a:rPr>
              <a:t>پوشش زيان يا خسارات ناشي از اعتصاب ، شورش و اغتشاش : </a:t>
            </a:r>
            <a:r>
              <a:rPr lang="fa-IR" sz="1800" dirty="0">
                <a:cs typeface="B Nazanin" panose="00000400000000000000" pitchFamily="2" charset="-78"/>
              </a:rPr>
              <a:t>تحركات صنفي كارگران، تجمعات اعتراض آميز گروه هاي اجتماعي و سياسي، مـسابقات ورزشـي پرطرفـدار و موارد مشابه، يكي از مشخصه هاي زنـدگي در جامعـه شـهري اسـت . در جريـان ايـن تحركـات، تجمعـات يـا مسابقات، گاهي جمعيت معترض و خشمگين يا افراد فرصت طلـب بـا هجـوم بـه امـوال عمـومي و خـصوص </a:t>
            </a:r>
            <a:r>
              <a:rPr lang="fa-IR" sz="1800" dirty="0" smtClean="0">
                <a:cs typeface="B Nazanin" panose="00000400000000000000" pitchFamily="2" charset="-78"/>
              </a:rPr>
              <a:t>خساراتي </a:t>
            </a:r>
            <a:r>
              <a:rPr lang="fa-IR" sz="1800" dirty="0">
                <a:cs typeface="B Nazanin" panose="00000400000000000000" pitchFamily="2" charset="-78"/>
              </a:rPr>
              <a:t>را به وجود مي آورند، خسارت ناشي از حوادث مرتبط با ايـن وقـايع، موسـوم بـه اعتـصاب، شـورش، آشوب و بلوا پوشش ندارد مگر اين كه با درخواست بيمه گذار، موافقت بيمه گر و در ازاي دريافـت حـق بيمـه اضافي، پرداخت اين خسارت تعهد شده باشد. به دليل احتمال استمرار اعتصاب، شورش، آشوب يا بلـوا و گـسترش خـسارات ناشـي از آن، در ايـن پوشـش، برخلاف ديگر پوشش ها در بيمه آتش سوزي، بيمه گر داراي حق ويژه براي فسخ بيمه نامه است.</a:t>
            </a:r>
            <a:endParaRPr lang="en-US" sz="1800" dirty="0">
              <a:latin typeface="Calibri" panose="020F0502020204030204" pitchFamily="34" charset="0"/>
              <a:ea typeface="Calibri" panose="020F0502020204030204" pitchFamily="34" charset="0"/>
              <a:cs typeface="B Nazanin" panose="00000400000000000000" pitchFamily="2" charset="-78"/>
            </a:endParaRPr>
          </a:p>
        </p:txBody>
      </p:sp>
      <p:pic>
        <p:nvPicPr>
          <p:cNvPr id="3" name="Picture 2">
            <a:extLst>
              <a:ext uri="{FF2B5EF4-FFF2-40B4-BE49-F238E27FC236}">
                <a16:creationId xmlns:a16="http://schemas.microsoft.com/office/drawing/2014/main" id="{39FA1BBB-EF3B-F528-43D0-D4A946472921}"/>
              </a:ext>
            </a:extLst>
          </p:cNvPr>
          <p:cNvPicPr>
            <a:picLocks noChangeAspect="1"/>
          </p:cNvPicPr>
          <p:nvPr/>
        </p:nvPicPr>
        <p:blipFill>
          <a:blip r:embed="rId3"/>
          <a:stretch>
            <a:fillRect/>
          </a:stretch>
        </p:blipFill>
        <p:spPr>
          <a:xfrm>
            <a:off x="3068511" y="3739341"/>
            <a:ext cx="2632574" cy="1325402"/>
          </a:xfrm>
          <a:prstGeom prst="rect">
            <a:avLst/>
          </a:prstGeom>
        </p:spPr>
      </p:pic>
    </p:spTree>
    <p:extLst>
      <p:ext uri="{BB962C8B-B14F-4D97-AF65-F5344CB8AC3E}">
        <p14:creationId xmlns:p14="http://schemas.microsoft.com/office/powerpoint/2010/main" val="2885440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Rectangle 1"/>
          <p:cNvSpPr/>
          <p:nvPr/>
        </p:nvSpPr>
        <p:spPr>
          <a:xfrm>
            <a:off x="485030" y="340323"/>
            <a:ext cx="7948952" cy="2631490"/>
          </a:xfrm>
          <a:prstGeom prst="rect">
            <a:avLst/>
          </a:prstGeom>
        </p:spPr>
        <p:txBody>
          <a:bodyPr wrap="square">
            <a:spAutoFit/>
          </a:bodyPr>
          <a:lstStyle/>
          <a:p>
            <a:pPr algn="just" rtl="1">
              <a:lnSpc>
                <a:spcPct val="150000"/>
              </a:lnSpc>
              <a:spcAft>
                <a:spcPts val="800"/>
              </a:spcAft>
            </a:pP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8-</a:t>
            </a:r>
            <a:r>
              <a:rPr kumimoji="0" lang="fa-IR"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B Nazanin" panose="00000400000000000000" pitchFamily="2" charset="-78"/>
              </a:rPr>
              <a:t>سقوط هواپيما </a:t>
            </a: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و یا قطعات آن </a:t>
            </a:r>
            <a:r>
              <a:rPr kumimoji="0" lang="fa-IR"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B Nazanin" panose="00000400000000000000" pitchFamily="2" charset="-78"/>
              </a:rPr>
              <a:t>: </a:t>
            </a:r>
            <a:r>
              <a:rPr lang="fa-IR" sz="1800" dirty="0">
                <a:cs typeface="B Nazanin" panose="00000400000000000000" pitchFamily="2" charset="-78"/>
              </a:rPr>
              <a:t>خسارتهاي ناشي از سقوط هواپيما و هليكوپتر يا اشياي ساقط شده از آنها (به استثناي بمب و يا مواد منفجره و ساير جنگ افزارها) به اموال </a:t>
            </a:r>
            <a:r>
              <a:rPr lang="fa-IR" sz="1800" dirty="0" smtClean="0">
                <a:cs typeface="B Nazanin" panose="00000400000000000000" pitchFamily="2" charset="-78"/>
              </a:rPr>
              <a:t>بيمه گزار </a:t>
            </a:r>
            <a:r>
              <a:rPr lang="fa-IR" sz="1800" dirty="0">
                <a:cs typeface="B Nazanin" panose="00000400000000000000" pitchFamily="2" charset="-78"/>
              </a:rPr>
              <a:t>حداكثر تا كل مبلغ بيمه شده تحت پوشش قرار ميگيرد. چنانچه اجازه فرود شي پروازي در محل مورد بيمه توسط </a:t>
            </a:r>
            <a:r>
              <a:rPr lang="fa-IR" sz="1800" dirty="0" smtClean="0">
                <a:cs typeface="B Nazanin" panose="00000400000000000000" pitchFamily="2" charset="-78"/>
              </a:rPr>
              <a:t>بيمه گزار </a:t>
            </a:r>
            <a:r>
              <a:rPr lang="fa-IR" sz="1800" dirty="0">
                <a:cs typeface="B Nazanin" panose="00000400000000000000" pitchFamily="2" charset="-78"/>
              </a:rPr>
              <a:t>صادر گردد </a:t>
            </a:r>
            <a:r>
              <a:rPr lang="fa-IR" sz="1800" dirty="0" smtClean="0">
                <a:cs typeface="B Nazanin" panose="00000400000000000000" pitchFamily="2" charset="-78"/>
              </a:rPr>
              <a:t>بيمه گر </a:t>
            </a:r>
            <a:r>
              <a:rPr lang="fa-IR" sz="1800" dirty="0">
                <a:cs typeface="B Nazanin" panose="00000400000000000000" pitchFamily="2" charset="-78"/>
              </a:rPr>
              <a:t>مسئول جبران خسارت نخواهد بود. عبارتست از خسارت هـاي وارده مستقيم ناشي از سقوط هواپيما و قطعات آن و همچنـين چـرخ بـال و قطعـات آن بـر روي مـورد بيمـه بنحويكه موجب بروز خسارت گردد و حداكثر تا سقف سرمايه بيمه نامه قابل جبران مـي </a:t>
            </a:r>
            <a:r>
              <a:rPr lang="fa-IR" sz="1800" dirty="0" smtClean="0">
                <a:cs typeface="B Nazanin" panose="00000400000000000000" pitchFamily="2" charset="-78"/>
              </a:rPr>
              <a:t>باشـد .</a:t>
            </a:r>
            <a:endParaRPr lang="en-US" sz="1800" dirty="0">
              <a:latin typeface="Calibri" panose="020F0502020204030204" pitchFamily="34" charset="0"/>
              <a:ea typeface="Calibri" panose="020F0502020204030204" pitchFamily="34" charset="0"/>
              <a:cs typeface="B Nazanin" panose="00000400000000000000" pitchFamily="2" charset="-78"/>
            </a:endParaRPr>
          </a:p>
        </p:txBody>
      </p:sp>
      <p:pic>
        <p:nvPicPr>
          <p:cNvPr id="3" name="Picture 2">
            <a:extLst>
              <a:ext uri="{FF2B5EF4-FFF2-40B4-BE49-F238E27FC236}">
                <a16:creationId xmlns:a16="http://schemas.microsoft.com/office/drawing/2014/main" id="{675E6FC4-E834-10A0-83D5-0CB0EF1BA716}"/>
              </a:ext>
            </a:extLst>
          </p:cNvPr>
          <p:cNvPicPr>
            <a:picLocks noChangeAspect="1"/>
          </p:cNvPicPr>
          <p:nvPr/>
        </p:nvPicPr>
        <p:blipFill>
          <a:blip r:embed="rId3"/>
          <a:stretch>
            <a:fillRect/>
          </a:stretch>
        </p:blipFill>
        <p:spPr>
          <a:xfrm>
            <a:off x="283122" y="3021497"/>
            <a:ext cx="4304781" cy="2029738"/>
          </a:xfrm>
          <a:prstGeom prst="rect">
            <a:avLst/>
          </a:prstGeom>
        </p:spPr>
      </p:pic>
    </p:spTree>
    <p:extLst>
      <p:ext uri="{BB962C8B-B14F-4D97-AF65-F5344CB8AC3E}">
        <p14:creationId xmlns:p14="http://schemas.microsoft.com/office/powerpoint/2010/main" val="9005456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Rectangle 1"/>
          <p:cNvSpPr/>
          <p:nvPr/>
        </p:nvSpPr>
        <p:spPr>
          <a:xfrm>
            <a:off x="381663" y="425069"/>
            <a:ext cx="8261649" cy="3580467"/>
          </a:xfrm>
          <a:prstGeom prst="rect">
            <a:avLst/>
          </a:prstGeom>
        </p:spPr>
        <p:txBody>
          <a:bodyPr wrap="square">
            <a:spAutoFit/>
          </a:bodyPr>
          <a:lstStyle/>
          <a:p>
            <a:pPr lvl="0" algn="just" defTabSz="457200" rtl="1">
              <a:lnSpc>
                <a:spcPct val="150000"/>
              </a:lnSpc>
              <a:spcAft>
                <a:spcPts val="800"/>
              </a:spcAft>
              <a:buClrTx/>
              <a:defRPr/>
            </a:pP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9- </a:t>
            </a:r>
            <a:r>
              <a:rPr kumimoji="0" lang="fa-IR" sz="18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B Nazanin" panose="00000400000000000000" pitchFamily="2" charset="-78"/>
              </a:rPr>
              <a:t>انفجار ظروف تحت فشار صنعتی : </a:t>
            </a:r>
            <a:r>
              <a:rPr lang="fa-IR" sz="1800" kern="1200" dirty="0">
                <a:solidFill>
                  <a:prstClr val="black"/>
                </a:solidFill>
                <a:latin typeface="Garamond" panose="02020404030301010803"/>
                <a:cs typeface="B Nazanin" panose="00000400000000000000" pitchFamily="2" charset="-78"/>
              </a:rPr>
              <a:t> انفجار ظروف تحت فشار، عبارت از انفجار يكباره ناشي از آزاد شدن فشار مايع يا گاز بسيار متـراكم، در درجـه حرارت بالاتر از جوش آن مايع است. </a:t>
            </a:r>
            <a:r>
              <a:rPr lang="fa-IR" sz="1800" dirty="0" smtClean="0">
                <a:cs typeface="B Nazanin" panose="00000400000000000000" pitchFamily="2" charset="-78"/>
              </a:rPr>
              <a:t>عبارتنداز </a:t>
            </a:r>
            <a:r>
              <a:rPr lang="fa-IR" sz="1800" dirty="0">
                <a:cs typeface="B Nazanin" panose="00000400000000000000" pitchFamily="2" charset="-78"/>
              </a:rPr>
              <a:t>ديگ بخـار به مفهوم ماشين آلاتي كه بر اثر فعل و انفعالات ناشي از نيروي بخار و يا ساير عوامل نيروزا بخـار مرطـوب يـا خشك را جهت استفاده در صنايع توليد مي كنند. همچنين ظروفي كه به منظور نگهـداري مـواد يـا گازهـاي تحت فشار در صنعت مورد استفاده قرار مي گيرند، يا رآكتورها كه ظروف تحـت فـشاري هـستند كـه در آنهـا تغييرات شيميائي اعم از ايجاد يا شكستن تركيبات زنجيره </a:t>
            </a:r>
            <a:r>
              <a:rPr lang="fa-IR" sz="1800" dirty="0" smtClean="0">
                <a:cs typeface="B Nazanin" panose="00000400000000000000" pitchFamily="2" charset="-78"/>
              </a:rPr>
              <a:t>اي و توجه به تغییرات فشار (افزایش-کاهش) </a:t>
            </a:r>
            <a:r>
              <a:rPr lang="fa-IR" sz="1800" dirty="0">
                <a:cs typeface="B Nazanin" panose="00000400000000000000" pitchFamily="2" charset="-78"/>
              </a:rPr>
              <a:t>صورت مي پذيرد در زمره ظـروف تحـت فـشار صنعتي مي باشند.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Nazanin" panose="00000400000000000000" pitchFamily="2" charset="-78"/>
            </a:endParaRPr>
          </a:p>
          <a:p>
            <a:pPr algn="just" rtl="1">
              <a:lnSpc>
                <a:spcPct val="200000"/>
              </a:lnSpc>
              <a:spcAft>
                <a:spcPts val="800"/>
              </a:spcAft>
            </a:pPr>
            <a:endParaRPr lang="en-US" dirty="0">
              <a:latin typeface="Calibri" panose="020F0502020204030204" pitchFamily="34" charset="0"/>
              <a:ea typeface="Calibri" panose="020F0502020204030204" pitchFamily="34" charset="0"/>
              <a:cs typeface="B Zar" pitchFamily="2" charset="-78"/>
            </a:endParaRPr>
          </a:p>
        </p:txBody>
      </p:sp>
      <p:pic>
        <p:nvPicPr>
          <p:cNvPr id="3" name="Picture 2">
            <a:extLst>
              <a:ext uri="{FF2B5EF4-FFF2-40B4-BE49-F238E27FC236}">
                <a16:creationId xmlns:a16="http://schemas.microsoft.com/office/drawing/2014/main" id="{5FD75C3E-3CFC-ABBD-67D9-66EF0121C719}"/>
              </a:ext>
            </a:extLst>
          </p:cNvPr>
          <p:cNvPicPr>
            <a:picLocks noChangeAspect="1"/>
          </p:cNvPicPr>
          <p:nvPr/>
        </p:nvPicPr>
        <p:blipFill>
          <a:blip r:embed="rId3"/>
          <a:stretch>
            <a:fillRect/>
          </a:stretch>
        </p:blipFill>
        <p:spPr>
          <a:xfrm>
            <a:off x="2993442" y="3124863"/>
            <a:ext cx="3038089" cy="1831628"/>
          </a:xfrm>
          <a:prstGeom prst="rect">
            <a:avLst/>
          </a:prstGeom>
        </p:spPr>
      </p:pic>
    </p:spTree>
    <p:extLst>
      <p:ext uri="{BB962C8B-B14F-4D97-AF65-F5344CB8AC3E}">
        <p14:creationId xmlns:p14="http://schemas.microsoft.com/office/powerpoint/2010/main" val="4071392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TextBox 1">
            <a:extLst>
              <a:ext uri="{FF2B5EF4-FFF2-40B4-BE49-F238E27FC236}">
                <a16:creationId xmlns:a16="http://schemas.microsoft.com/office/drawing/2014/main" id="{46900B83-D449-CD80-F96A-785A695BED29}"/>
              </a:ext>
            </a:extLst>
          </p:cNvPr>
          <p:cNvSpPr txBox="1"/>
          <p:nvPr/>
        </p:nvSpPr>
        <p:spPr>
          <a:xfrm>
            <a:off x="971600" y="578016"/>
            <a:ext cx="7560840" cy="2631490"/>
          </a:xfrm>
          <a:prstGeom prst="rect">
            <a:avLst/>
          </a:prstGeom>
          <a:noFill/>
        </p:spPr>
        <p:txBody>
          <a:bodyPr wrap="square">
            <a:spAutoFit/>
          </a:bodyPr>
          <a:lstStyle/>
          <a:p>
            <a:pPr algn="just" rtl="1">
              <a:lnSpc>
                <a:spcPct val="150000"/>
              </a:lnSpc>
            </a:pPr>
            <a:r>
              <a:rPr lang="fa-IR" sz="2000" b="1" dirty="0">
                <a:solidFill>
                  <a:srgbClr val="FF0000"/>
                </a:solidFill>
                <a:cs typeface="B Nazanin" panose="00000400000000000000" pitchFamily="2" charset="-78"/>
              </a:rPr>
              <a:t>10-خطر دفرمه شدن تجهيزات داخلي ظروف تحت فشار صنعتي: </a:t>
            </a:r>
            <a:r>
              <a:rPr lang="fa-IR" sz="1800" dirty="0">
                <a:cs typeface="B Nazanin" panose="00000400000000000000" pitchFamily="2" charset="-78"/>
              </a:rPr>
              <a:t>طبق شرايط مخصوص انفجار ظروف تحت فشار صنعتي، در صورت عدم انفجار، خسارات ناشي از دفرمه شدن تجهيزات داخلي بويلرها و تاسيسات مشابه از جمله ديگ يا مخزن داخلي آنها بعلت عدم عملكرد هر يك از سيستم</a:t>
            </a:r>
            <a:r>
              <a:rPr lang="en-US" sz="1800" dirty="0">
                <a:cs typeface="B Nazanin" panose="00000400000000000000" pitchFamily="2" charset="-78"/>
              </a:rPr>
              <a:t> </a:t>
            </a:r>
            <a:r>
              <a:rPr lang="fa-IR" sz="1800" dirty="0">
                <a:cs typeface="B Nazanin" panose="00000400000000000000" pitchFamily="2" charset="-78"/>
              </a:rPr>
              <a:t>هاي كنترلي تحت پوشش بيمه </a:t>
            </a:r>
            <a:r>
              <a:rPr lang="fa-IR" sz="1800" dirty="0" smtClean="0">
                <a:cs typeface="B Nazanin" panose="00000400000000000000" pitchFamily="2" charset="-78"/>
              </a:rPr>
              <a:t>آتش سوزي </a:t>
            </a:r>
            <a:r>
              <a:rPr lang="fa-IR" sz="1800" dirty="0">
                <a:cs typeface="B Nazanin" panose="00000400000000000000" pitchFamily="2" charset="-78"/>
              </a:rPr>
              <a:t>قرار نخواهد داشت. لذا بيمه</a:t>
            </a:r>
            <a:r>
              <a:rPr lang="en-US" sz="1800" dirty="0">
                <a:cs typeface="B Nazanin" panose="00000400000000000000" pitchFamily="2" charset="-78"/>
              </a:rPr>
              <a:t> </a:t>
            </a:r>
            <a:r>
              <a:rPr lang="fa-IR" sz="1800" dirty="0">
                <a:cs typeface="B Nazanin" panose="00000400000000000000" pitchFamily="2" charset="-78"/>
              </a:rPr>
              <a:t>گر جهت جبران اينگونه خسارات در صورت تمايل بيمه</a:t>
            </a:r>
            <a:r>
              <a:rPr lang="en-US" sz="1800" dirty="0">
                <a:cs typeface="B Nazanin" panose="00000400000000000000" pitchFamily="2" charset="-78"/>
              </a:rPr>
              <a:t> </a:t>
            </a:r>
            <a:r>
              <a:rPr lang="fa-IR" sz="1800" dirty="0">
                <a:cs typeface="B Nazanin" panose="00000400000000000000" pitchFamily="2" charset="-78"/>
              </a:rPr>
              <a:t>گذاران به داشتن پوشش مورد نظر بعنوان يك خطر اضافي ارزش ظروف مذكور اقدام به بيمه نمودن </a:t>
            </a:r>
            <a:r>
              <a:rPr lang="fa-IR" sz="1800" dirty="0" smtClean="0">
                <a:cs typeface="B Nazanin" panose="00000400000000000000" pitchFamily="2" charset="-78"/>
              </a:rPr>
              <a:t>ميكند .</a:t>
            </a:r>
            <a:endParaRPr lang="en-US" sz="1800" dirty="0">
              <a:cs typeface="B Nazanin" panose="00000400000000000000" pitchFamily="2" charset="-78"/>
            </a:endParaRPr>
          </a:p>
        </p:txBody>
      </p:sp>
      <p:pic>
        <p:nvPicPr>
          <p:cNvPr id="3" name="Picture 2">
            <a:extLst>
              <a:ext uri="{FF2B5EF4-FFF2-40B4-BE49-F238E27FC236}">
                <a16:creationId xmlns:a16="http://schemas.microsoft.com/office/drawing/2014/main" id="{D08EAF43-D234-F927-73A3-3E0616952C2D}"/>
              </a:ext>
            </a:extLst>
          </p:cNvPr>
          <p:cNvPicPr>
            <a:picLocks noChangeAspect="1"/>
          </p:cNvPicPr>
          <p:nvPr/>
        </p:nvPicPr>
        <p:blipFill>
          <a:blip r:embed="rId3"/>
          <a:stretch>
            <a:fillRect/>
          </a:stretch>
        </p:blipFill>
        <p:spPr>
          <a:xfrm>
            <a:off x="2745595" y="3085106"/>
            <a:ext cx="3261346" cy="1835271"/>
          </a:xfrm>
          <a:prstGeom prst="rect">
            <a:avLst/>
          </a:prstGeom>
        </p:spPr>
      </p:pic>
    </p:spTree>
    <p:extLst>
      <p:ext uri="{BB962C8B-B14F-4D97-AF65-F5344CB8AC3E}">
        <p14:creationId xmlns:p14="http://schemas.microsoft.com/office/powerpoint/2010/main" val="10197200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Rectangle 1"/>
          <p:cNvSpPr/>
          <p:nvPr/>
        </p:nvSpPr>
        <p:spPr>
          <a:xfrm>
            <a:off x="687321" y="347982"/>
            <a:ext cx="7848872" cy="3462486"/>
          </a:xfrm>
          <a:prstGeom prst="rect">
            <a:avLst/>
          </a:prstGeom>
        </p:spPr>
        <p:txBody>
          <a:bodyPr wrap="square">
            <a:spAutoFit/>
          </a:bodyPr>
          <a:lstStyle/>
          <a:p>
            <a:pPr algn="just" rtl="1">
              <a:lnSpc>
                <a:spcPct val="150000"/>
              </a:lnSpc>
              <a:spcAft>
                <a:spcPts val="800"/>
              </a:spcAft>
            </a:pP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11- </a:t>
            </a:r>
            <a:r>
              <a:rPr lang="fa-IR" sz="2000" b="1" dirty="0">
                <a:solidFill>
                  <a:srgbClr val="FF0000"/>
                </a:solidFill>
                <a:cs typeface="B Nazanin" panose="00000400000000000000" pitchFamily="2" charset="-78"/>
              </a:rPr>
              <a:t>ريزش، رانش و فروكش زمين</a:t>
            </a: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 </a:t>
            </a:r>
            <a:r>
              <a:rPr lang="fa-IR" sz="1800" dirty="0">
                <a:cs typeface="B Nazanin" panose="00000400000000000000" pitchFamily="2" charset="-78"/>
              </a:rPr>
              <a:t>ريزش يعني حركت و لغزش قطعه زميني كوچك، به اين ترتيب كه بخش كوچكي از زمـين يـا صـخره تحـت تاثير قوه گرانش در سراشيب به حركت درآيد. برخي از زمين هاي كوهستاني يا شيب دار، تحت </a:t>
            </a:r>
            <a:r>
              <a:rPr lang="fa-IR" sz="1800" dirty="0" smtClean="0">
                <a:cs typeface="B Nazanin" panose="00000400000000000000" pitchFamily="2" charset="-78"/>
              </a:rPr>
              <a:t>اثر </a:t>
            </a:r>
            <a:r>
              <a:rPr lang="fa-IR" sz="1800" dirty="0">
                <a:cs typeface="B Nazanin" panose="00000400000000000000" pitchFamily="2" charset="-78"/>
              </a:rPr>
              <a:t>دو عامل، جنس خاك و ريزش شديد يا متوالي باران در منطقه مورد نظر، در معرض يك پديده طبيعي به نام رانش زمين قرار دارند. اين پديده حتي ممكـن اسـت در بستر دريا و در زير آب رخ دهد. امواج جزر و مد ناشي از رانـش زمـين گـاهي اراضـي سـاحلي را نيـز تخريـب مي كند. اين خطر نيز بعنوان خطرات تبعي در بيمه نامه آتش سوزي قابـل ارائـه می باشد . مورد بيمه را توسط كارشناس متخصص مورد بازديد قرارداده و اطلاعات مربوط به نوع خـاك، نـوع زمـين، آبهـاي زيرزميني، بیمه را انجام دهد و پس از بررسـي و تجزيـه و تحليـل نـسبت بـه انتخاب و پذيرش ريسك اقدام نمايد. </a:t>
            </a:r>
            <a:endParaRPr lang="en-US" sz="1800" dirty="0">
              <a:cs typeface="B Nazanin" panose="00000400000000000000" pitchFamily="2" charset="-78"/>
            </a:endParaRPr>
          </a:p>
        </p:txBody>
      </p:sp>
      <p:pic>
        <p:nvPicPr>
          <p:cNvPr id="3" name="Picture 2">
            <a:extLst>
              <a:ext uri="{FF2B5EF4-FFF2-40B4-BE49-F238E27FC236}">
                <a16:creationId xmlns:a16="http://schemas.microsoft.com/office/drawing/2014/main" id="{71F961B4-E84E-4919-D62D-87BFDDEFB98A}"/>
              </a:ext>
            </a:extLst>
          </p:cNvPr>
          <p:cNvPicPr>
            <a:picLocks noChangeAspect="1"/>
          </p:cNvPicPr>
          <p:nvPr/>
        </p:nvPicPr>
        <p:blipFill>
          <a:blip r:embed="rId3"/>
          <a:stretch>
            <a:fillRect/>
          </a:stretch>
        </p:blipFill>
        <p:spPr>
          <a:xfrm>
            <a:off x="214687" y="3466769"/>
            <a:ext cx="3013544" cy="1578642"/>
          </a:xfrm>
          <a:prstGeom prst="rect">
            <a:avLst/>
          </a:prstGeom>
        </p:spPr>
      </p:pic>
    </p:spTree>
    <p:extLst>
      <p:ext uri="{BB962C8B-B14F-4D97-AF65-F5344CB8AC3E}">
        <p14:creationId xmlns:p14="http://schemas.microsoft.com/office/powerpoint/2010/main" val="2113958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Rectangle 1"/>
          <p:cNvSpPr/>
          <p:nvPr/>
        </p:nvSpPr>
        <p:spPr>
          <a:xfrm>
            <a:off x="611560" y="764704"/>
            <a:ext cx="7848872" cy="1350370"/>
          </a:xfrm>
          <a:prstGeom prst="rect">
            <a:avLst/>
          </a:prstGeom>
        </p:spPr>
        <p:txBody>
          <a:bodyPr wrap="square">
            <a:spAutoFit/>
          </a:bodyPr>
          <a:lstStyle/>
          <a:p>
            <a:pPr algn="just" rtl="1">
              <a:lnSpc>
                <a:spcPct val="150000"/>
              </a:lnSpc>
              <a:spcAft>
                <a:spcPts val="800"/>
              </a:spcAft>
            </a:pP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12- </a:t>
            </a:r>
            <a:r>
              <a:rPr lang="fa-IR" sz="2000" b="1" dirty="0">
                <a:solidFill>
                  <a:srgbClr val="FF0000"/>
                </a:solidFill>
                <a:cs typeface="B Nazanin" panose="00000400000000000000" pitchFamily="2" charset="-78"/>
              </a:rPr>
              <a:t>برخورد جسم خارجي</a:t>
            </a: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 </a:t>
            </a:r>
            <a:r>
              <a:rPr lang="fa-IR" sz="1800" dirty="0">
                <a:cs typeface="B Nazanin" panose="00000400000000000000" pitchFamily="2" charset="-78"/>
              </a:rPr>
              <a:t>اين نوع پوشش توسط بيمه گذاراني درخواست مي شود كه محل مورد بيمه آنها در مجاورت جاده و يـا پـائين تپه شيب دار قرار گرفته باشد و ساختمان و اموال مستقر در آن به علت برخورد جـسم خـارجي ماننـد وسـيله نقليه موتوري زميني خسارت ببيند.. </a:t>
            </a:r>
            <a:endParaRPr lang="en-US" sz="1800" dirty="0">
              <a:latin typeface="Calibri" panose="020F0502020204030204" pitchFamily="34" charset="0"/>
              <a:ea typeface="Calibri" panose="020F0502020204030204" pitchFamily="34" charset="0"/>
              <a:cs typeface="B Nazanin" panose="00000400000000000000" pitchFamily="2" charset="-78"/>
            </a:endParaRPr>
          </a:p>
        </p:txBody>
      </p:sp>
      <p:pic>
        <p:nvPicPr>
          <p:cNvPr id="3" name="Picture 2">
            <a:extLst>
              <a:ext uri="{FF2B5EF4-FFF2-40B4-BE49-F238E27FC236}">
                <a16:creationId xmlns:a16="http://schemas.microsoft.com/office/drawing/2014/main" id="{B35A36C1-3C0B-202E-6347-5745A1671FCE}"/>
              </a:ext>
            </a:extLst>
          </p:cNvPr>
          <p:cNvPicPr>
            <a:picLocks noChangeAspect="1"/>
          </p:cNvPicPr>
          <p:nvPr/>
        </p:nvPicPr>
        <p:blipFill>
          <a:blip r:embed="rId3"/>
          <a:stretch>
            <a:fillRect/>
          </a:stretch>
        </p:blipFill>
        <p:spPr>
          <a:xfrm>
            <a:off x="2799467" y="2417197"/>
            <a:ext cx="3473058" cy="2252701"/>
          </a:xfrm>
          <a:prstGeom prst="rect">
            <a:avLst/>
          </a:prstGeom>
        </p:spPr>
      </p:pic>
    </p:spTree>
    <p:extLst>
      <p:ext uri="{BB962C8B-B14F-4D97-AF65-F5344CB8AC3E}">
        <p14:creationId xmlns:p14="http://schemas.microsoft.com/office/powerpoint/2010/main" val="367535082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72"/>
          <p:cNvSpPr txBox="1">
            <a:spLocks noGrp="1"/>
          </p:cNvSpPr>
          <p:nvPr>
            <p:ph type="title"/>
          </p:nvPr>
        </p:nvSpPr>
        <p:spPr>
          <a:xfrm>
            <a:off x="2157470" y="99265"/>
            <a:ext cx="3100330" cy="600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fa-IR" sz="3600" b="1" dirty="0">
                <a:solidFill>
                  <a:srgbClr val="FF0000"/>
                </a:solidFill>
                <a:ea typeface="Times New Roman"/>
                <a:cs typeface="B Nazanin" panose="00000400000000000000" pitchFamily="2" charset="-78"/>
              </a:rPr>
              <a:t>مقدمه</a:t>
            </a:r>
            <a:endParaRPr sz="3600" dirty="0">
              <a:solidFill>
                <a:srgbClr val="FF0000"/>
              </a:solidFill>
              <a:cs typeface="B Nazanin" panose="00000400000000000000" pitchFamily="2" charset="-78"/>
            </a:endParaRPr>
          </a:p>
        </p:txBody>
      </p:sp>
      <p:grpSp>
        <p:nvGrpSpPr>
          <p:cNvPr id="917" name="Google Shape;917;p72"/>
          <p:cNvGrpSpPr/>
          <p:nvPr/>
        </p:nvGrpSpPr>
        <p:grpSpPr>
          <a:xfrm>
            <a:off x="1806412" y="1915677"/>
            <a:ext cx="1005095" cy="1312148"/>
            <a:chOff x="-3390025" y="-607875"/>
            <a:chExt cx="1566300" cy="2044800"/>
          </a:xfrm>
        </p:grpSpPr>
        <p:sp>
          <p:nvSpPr>
            <p:cNvPr id="918" name="Google Shape;918;p72"/>
            <p:cNvSpPr/>
            <p:nvPr/>
          </p:nvSpPr>
          <p:spPr>
            <a:xfrm>
              <a:off x="-3390025" y="-35075"/>
              <a:ext cx="1566300" cy="35100"/>
            </a:xfrm>
            <a:prstGeom prst="rect">
              <a:avLst/>
            </a:prstGeom>
            <a:gradFill>
              <a:gsLst>
                <a:gs pos="0">
                  <a:schemeClr val="dk1"/>
                </a:gs>
                <a:gs pos="50000">
                  <a:schemeClr val="lt1"/>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2"/>
            <p:cNvSpPr/>
            <p:nvPr/>
          </p:nvSpPr>
          <p:spPr>
            <a:xfrm rot="5400000">
              <a:off x="-3629275" y="396975"/>
              <a:ext cx="2044800" cy="35100"/>
            </a:xfrm>
            <a:prstGeom prst="rect">
              <a:avLst/>
            </a:prstGeom>
            <a:gradFill>
              <a:gsLst>
                <a:gs pos="0">
                  <a:schemeClr val="dk1"/>
                </a:gs>
                <a:gs pos="50000">
                  <a:schemeClr val="lt1"/>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Subtitle 4">
            <a:extLst>
              <a:ext uri="{FF2B5EF4-FFF2-40B4-BE49-F238E27FC236}">
                <a16:creationId xmlns:a16="http://schemas.microsoft.com/office/drawing/2014/main" id="{AFF465D7-BB32-5844-18E1-55C310A4C90E}"/>
              </a:ext>
            </a:extLst>
          </p:cNvPr>
          <p:cNvSpPr>
            <a:spLocks noGrp="1"/>
          </p:cNvSpPr>
          <p:nvPr>
            <p:ph type="subTitle" idx="1"/>
          </p:nvPr>
        </p:nvSpPr>
        <p:spPr>
          <a:xfrm>
            <a:off x="785404" y="665808"/>
            <a:ext cx="7749540" cy="3234870"/>
          </a:xfrm>
        </p:spPr>
        <p:txBody>
          <a:bodyPr/>
          <a:lstStyle/>
          <a:p>
            <a:pPr algn="just" rtl="1">
              <a:lnSpc>
                <a:spcPct val="200000"/>
              </a:lnSpc>
            </a:pPr>
            <a:r>
              <a:rPr lang="fa-IR" sz="1600" dirty="0">
                <a:ea typeface="Times New Roman"/>
                <a:cs typeface="B Nazanin" panose="00000400000000000000" pitchFamily="2" charset="-78"/>
              </a:rPr>
              <a:t>بیمه آتش سوزی، توافقی است که بین بیمه گر از یک سو و بیمه گذار از سوی دیگر حاصل می شود و در قالب بیمه نامه</a:t>
            </a:r>
            <a:r>
              <a:rPr lang="en-US" sz="1600" dirty="0">
                <a:ea typeface="Times New Roman"/>
                <a:cs typeface="B Nazanin" panose="00000400000000000000" pitchFamily="2" charset="-78"/>
              </a:rPr>
              <a:t> </a:t>
            </a:r>
            <a:r>
              <a:rPr lang="fa-IR" sz="1600" dirty="0">
                <a:ea typeface="Times New Roman"/>
                <a:cs typeface="B Nazanin" panose="00000400000000000000" pitchFamily="2" charset="-78"/>
              </a:rPr>
              <a:t>متجلی می گردد. </a:t>
            </a:r>
            <a:r>
              <a:rPr lang="fa-IR" sz="1600" dirty="0">
                <a:effectLst/>
                <a:latin typeface="Calibri"/>
                <a:ea typeface="Times New Roman"/>
                <a:cs typeface="B Nazanin" panose="00000400000000000000" pitchFamily="2" charset="-78"/>
              </a:rPr>
              <a:t>بدین قرار که بیمه گر(شرکت بیمه) در مقابل دریافت وجهی که حق بیمه نامیده می شود، متعهد می گردد که زیانهای مالی بیمه گذاردرمقابل خطراتی که تحت پوشش قرار گرفته را جبران نماید. بیمه آتش سوزی یکی از رشته های بیمه اموال است که درآن خسارات وارده به  اموال و دارایی های </a:t>
            </a:r>
            <a:r>
              <a:rPr lang="fa-IR" sz="1600" dirty="0" smtClean="0">
                <a:effectLst/>
                <a:latin typeface="Calibri"/>
                <a:ea typeface="Times New Roman"/>
                <a:cs typeface="B Nazanin" panose="00000400000000000000" pitchFamily="2" charset="-78"/>
              </a:rPr>
              <a:t>منقول </a:t>
            </a:r>
            <a:r>
              <a:rPr lang="fa-IR" sz="1600" dirty="0">
                <a:effectLst/>
                <a:latin typeface="Calibri"/>
                <a:ea typeface="Times New Roman"/>
                <a:cs typeface="B Nazanin" panose="00000400000000000000" pitchFamily="2" charset="-78"/>
              </a:rPr>
              <a:t>و غیر منقول همانند : ماشین آلات، تجهیزات، لوازم و اثاثیه منزل، ملزومات اداری، موجودی فروشگاهها و انبارها و ساختمانها و تأسیسات واحدهای صنعتی، غیرصنعتی، تجاری و مسکونی را جبران می کند</a:t>
            </a:r>
            <a:r>
              <a:rPr lang="fa-IR" sz="1600" b="1" dirty="0">
                <a:effectLst/>
                <a:latin typeface="Calibri"/>
                <a:ea typeface="Times New Roman"/>
                <a:cs typeface="B Nazanin" panose="00000400000000000000" pitchFamily="2" charset="-78"/>
              </a:rPr>
              <a:t>. </a:t>
            </a:r>
            <a:r>
              <a:rPr lang="fa-IR" sz="1600" b="1" dirty="0">
                <a:latin typeface="Calibri"/>
                <a:ea typeface="Times New Roman"/>
                <a:cs typeface="B Nazanin" panose="00000400000000000000" pitchFamily="2" charset="-78"/>
              </a:rPr>
              <a:t> </a:t>
            </a:r>
            <a:r>
              <a:rPr lang="fa-IR" sz="1600" b="1" dirty="0">
                <a:effectLst/>
                <a:latin typeface="Calibri"/>
                <a:ea typeface="Times New Roman"/>
                <a:cs typeface="B Nazanin" panose="00000400000000000000" pitchFamily="2" charset="-78"/>
              </a:rPr>
              <a:t> </a:t>
            </a:r>
            <a:endParaRPr lang="en-US" sz="1600" b="1" dirty="0">
              <a:effectLst/>
              <a:latin typeface="Calibri"/>
              <a:ea typeface="Calibri"/>
              <a:cs typeface="B Nazanin" panose="00000400000000000000" pitchFamily="2" charset="-78"/>
            </a:endParaRPr>
          </a:p>
          <a:p>
            <a:endParaRPr lang="en-US" dirty="0"/>
          </a:p>
        </p:txBody>
      </p:sp>
      <p:pic>
        <p:nvPicPr>
          <p:cNvPr id="7" name="Picture 6">
            <a:extLst>
              <a:ext uri="{FF2B5EF4-FFF2-40B4-BE49-F238E27FC236}">
                <a16:creationId xmlns:a16="http://schemas.microsoft.com/office/drawing/2014/main" id="{FF732C4A-0FC2-3B98-167D-8C86B8F3035B}"/>
              </a:ext>
            </a:extLst>
          </p:cNvPr>
          <p:cNvPicPr>
            <a:picLocks noChangeAspect="1"/>
          </p:cNvPicPr>
          <p:nvPr/>
        </p:nvPicPr>
        <p:blipFill>
          <a:blip r:embed="rId3"/>
          <a:stretch>
            <a:fillRect/>
          </a:stretch>
        </p:blipFill>
        <p:spPr>
          <a:xfrm>
            <a:off x="1067508" y="3227825"/>
            <a:ext cx="2704391" cy="17921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Rectangle 1"/>
          <p:cNvSpPr/>
          <p:nvPr/>
        </p:nvSpPr>
        <p:spPr>
          <a:xfrm>
            <a:off x="532737" y="503446"/>
            <a:ext cx="8460188" cy="3559949"/>
          </a:xfrm>
          <a:prstGeom prst="rect">
            <a:avLst/>
          </a:prstGeom>
        </p:spPr>
        <p:txBody>
          <a:bodyPr wrap="square">
            <a:spAutoFit/>
          </a:bodyPr>
          <a:lstStyle/>
          <a:p>
            <a:pPr algn="just" rtl="1">
              <a:lnSpc>
                <a:spcPct val="150000"/>
              </a:lnSpc>
              <a:spcAft>
                <a:spcPts val="800"/>
              </a:spcAft>
            </a:pP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13- </a:t>
            </a:r>
            <a:r>
              <a:rPr lang="fa-IR" sz="2000" b="1" dirty="0">
                <a:solidFill>
                  <a:srgbClr val="FF0000"/>
                </a:solidFill>
                <a:cs typeface="B Nazanin" panose="00000400000000000000" pitchFamily="2" charset="-78"/>
              </a:rPr>
              <a:t>دزدي با شكست حرز</a:t>
            </a:r>
            <a:r>
              <a:rPr lang="en-US" sz="2000" b="1" dirty="0">
                <a:solidFill>
                  <a:srgbClr val="FF0000"/>
                </a:solidFill>
                <a:cs typeface="B Nazanin" panose="00000400000000000000" pitchFamily="2" charset="-78"/>
              </a:rPr>
              <a:t>:</a:t>
            </a:r>
            <a:r>
              <a:rPr lang="fa-IR" sz="2000" b="1" dirty="0">
                <a:solidFill>
                  <a:srgbClr val="FF0000"/>
                </a:solidFill>
                <a:cs typeface="B Nazanin" panose="00000400000000000000" pitchFamily="2" charset="-78"/>
              </a:rPr>
              <a:t> </a:t>
            </a:r>
            <a:r>
              <a:rPr lang="fa-IR" sz="1800" dirty="0">
                <a:cs typeface="B Nazanin" panose="00000400000000000000" pitchFamily="2" charset="-78"/>
              </a:rPr>
              <a:t>سرقت با شكست حرز به كار بردن زور، پاره كردن، تخريب، كنـدن، گذشـتن از در، ديـوار، حـصار و پنجره بدون كليد و با استفاده از ابزار غير متعارف را شامل مي شود. به مفهوم ديگر، در سرقت با شكست حرز، سارق بايد براي ورود به محل سرقت مانعي را از پيش رو بردارد تا سرقت را انجام دهد. </a:t>
            </a:r>
            <a:endParaRPr lang="en-US" sz="1800" dirty="0">
              <a:cs typeface="B Nazanin" panose="00000400000000000000" pitchFamily="2" charset="-78"/>
            </a:endParaRPr>
          </a:p>
          <a:p>
            <a:pPr algn="just" rtl="1">
              <a:spcAft>
                <a:spcPts val="800"/>
              </a:spcAft>
            </a:pPr>
            <a:r>
              <a:rPr lang="fa-IR" sz="1800" dirty="0">
                <a:cs typeface="B Nazanin" panose="00000400000000000000" pitchFamily="2" charset="-78"/>
              </a:rPr>
              <a:t>موارد زير دزدي با شكست حرز محسوب ميگردد</a:t>
            </a:r>
            <a:r>
              <a:rPr lang="fa-IR" sz="1800" dirty="0" smtClean="0">
                <a:cs typeface="B Nazanin" panose="00000400000000000000" pitchFamily="2" charset="-78"/>
              </a:rPr>
              <a:t>:</a:t>
            </a:r>
          </a:p>
          <a:p>
            <a:pPr algn="just" rtl="1">
              <a:spcAft>
                <a:spcPts val="800"/>
              </a:spcAft>
            </a:pPr>
            <a:r>
              <a:rPr lang="fa-IR" sz="1800" dirty="0" smtClean="0">
                <a:cs typeface="B Nazanin" panose="00000400000000000000" pitchFamily="2" charset="-78"/>
              </a:rPr>
              <a:t> </a:t>
            </a:r>
            <a:r>
              <a:rPr lang="fa-IR" sz="1800" dirty="0">
                <a:cs typeface="B Nazanin" panose="00000400000000000000" pitchFamily="2" charset="-78"/>
              </a:rPr>
              <a:t>• بالا رفتن از ديوار محل استقرار اموال بيمه شده يا شكستن در يا پنجره و يا خراب كردن ديوار و نظاير آن. </a:t>
            </a:r>
            <a:endParaRPr lang="fa-IR" sz="1800" dirty="0" smtClean="0">
              <a:cs typeface="B Nazanin" panose="00000400000000000000" pitchFamily="2" charset="-78"/>
            </a:endParaRPr>
          </a:p>
          <a:p>
            <a:pPr algn="just" rtl="1">
              <a:spcAft>
                <a:spcPts val="800"/>
              </a:spcAft>
            </a:pPr>
            <a:r>
              <a:rPr lang="fa-IR" sz="1800" dirty="0" smtClean="0">
                <a:cs typeface="B Nazanin" panose="00000400000000000000" pitchFamily="2" charset="-78"/>
              </a:rPr>
              <a:t>• </a:t>
            </a:r>
            <a:r>
              <a:rPr lang="fa-IR" sz="1800" dirty="0">
                <a:cs typeface="B Nazanin" panose="00000400000000000000" pitchFamily="2" charset="-78"/>
              </a:rPr>
              <a:t>بازكردن دربوسيله كليدتقلبي وسايرآلات وادواتي </a:t>
            </a:r>
            <a:r>
              <a:rPr lang="fa-IR" sz="1800" dirty="0" smtClean="0">
                <a:cs typeface="B Nazanin" panose="00000400000000000000" pitchFamily="2" charset="-78"/>
              </a:rPr>
              <a:t>كه عادتاً براي بازكردن قفل بكار </a:t>
            </a:r>
            <a:r>
              <a:rPr lang="fa-IR" sz="1800" dirty="0">
                <a:cs typeface="B Nazanin" panose="00000400000000000000" pitchFamily="2" charset="-78"/>
              </a:rPr>
              <a:t>نميرود. </a:t>
            </a:r>
            <a:endParaRPr lang="fa-IR" sz="1800" dirty="0" smtClean="0">
              <a:cs typeface="B Nazanin" panose="00000400000000000000" pitchFamily="2" charset="-78"/>
            </a:endParaRPr>
          </a:p>
          <a:p>
            <a:pPr algn="just" rtl="1">
              <a:spcAft>
                <a:spcPts val="800"/>
              </a:spcAft>
            </a:pPr>
            <a:r>
              <a:rPr lang="fa-IR" sz="1800" dirty="0" smtClean="0">
                <a:cs typeface="B Nazanin" panose="00000400000000000000" pitchFamily="2" charset="-78"/>
              </a:rPr>
              <a:t>• </a:t>
            </a:r>
            <a:r>
              <a:rPr lang="fa-IR" sz="1800" dirty="0">
                <a:cs typeface="B Nazanin" panose="00000400000000000000" pitchFamily="2" charset="-78"/>
              </a:rPr>
              <a:t>ورود سارق به محل قرار گرفتن اموال بيمه شده در شب. </a:t>
            </a:r>
            <a:endParaRPr lang="fa-IR" sz="1800" dirty="0" smtClean="0">
              <a:cs typeface="B Nazanin" panose="00000400000000000000" pitchFamily="2" charset="-78"/>
            </a:endParaRPr>
          </a:p>
          <a:p>
            <a:pPr algn="just" rtl="1">
              <a:spcAft>
                <a:spcPts val="800"/>
              </a:spcAft>
            </a:pPr>
            <a:r>
              <a:rPr lang="fa-IR" sz="1800" dirty="0" smtClean="0">
                <a:cs typeface="B Nazanin" panose="00000400000000000000" pitchFamily="2" charset="-78"/>
              </a:rPr>
              <a:t>• </a:t>
            </a:r>
            <a:r>
              <a:rPr lang="fa-IR" sz="1800" dirty="0">
                <a:cs typeface="B Nazanin" panose="00000400000000000000" pitchFamily="2" charset="-78"/>
              </a:rPr>
              <a:t>ورود به محل با تهديد </a:t>
            </a:r>
            <a:r>
              <a:rPr lang="fa-IR" sz="1800" dirty="0" smtClean="0">
                <a:cs typeface="B Nazanin" panose="00000400000000000000" pitchFamily="2" charset="-78"/>
              </a:rPr>
              <a:t>بيمه گزار </a:t>
            </a:r>
            <a:r>
              <a:rPr lang="fa-IR" sz="1800" dirty="0">
                <a:cs typeface="B Nazanin" panose="00000400000000000000" pitchFamily="2" charset="-78"/>
              </a:rPr>
              <a:t>و يا ساير اعضاي خانواده و يا خدمتگذار. چنانچه اين خطر بيمه شود ميبايد صورت ريز و</a:t>
            </a:r>
            <a:r>
              <a:rPr lang="en-US" sz="1800" dirty="0">
                <a:cs typeface="B Nazanin" panose="00000400000000000000" pitchFamily="2" charset="-78"/>
              </a:rPr>
              <a:t> </a:t>
            </a:r>
            <a:r>
              <a:rPr lang="fa-IR" sz="1800" dirty="0">
                <a:cs typeface="B Nazanin" panose="00000400000000000000" pitchFamily="2" charset="-78"/>
              </a:rPr>
              <a:t>ارزش تفكيكي اموال مورد بيمه تحت پوشش اين خطر از </a:t>
            </a:r>
            <a:r>
              <a:rPr lang="fa-IR" sz="1800" dirty="0" smtClean="0">
                <a:cs typeface="B Nazanin" panose="00000400000000000000" pitchFamily="2" charset="-78"/>
              </a:rPr>
              <a:t>بيمه گزار </a:t>
            </a:r>
            <a:r>
              <a:rPr lang="fa-IR" sz="1800" dirty="0">
                <a:cs typeface="B Nazanin" panose="00000400000000000000" pitchFamily="2" charset="-78"/>
              </a:rPr>
              <a:t>اخذ شده و منضم به </a:t>
            </a:r>
            <a:r>
              <a:rPr lang="fa-IR" sz="1800" dirty="0" smtClean="0">
                <a:cs typeface="B Nazanin" panose="00000400000000000000" pitchFamily="2" charset="-78"/>
              </a:rPr>
              <a:t>بيمه نامه </a:t>
            </a:r>
            <a:r>
              <a:rPr lang="fa-IR" sz="1800" dirty="0">
                <a:cs typeface="B Nazanin" panose="00000400000000000000" pitchFamily="2" charset="-78"/>
              </a:rPr>
              <a:t>گردد. </a:t>
            </a:r>
            <a:endParaRPr lang="en-US" sz="1800" dirty="0">
              <a:latin typeface="Calibri" panose="020F0502020204030204" pitchFamily="34" charset="0"/>
              <a:ea typeface="Calibri" panose="020F0502020204030204" pitchFamily="34" charset="0"/>
              <a:cs typeface="B Nazanin" panose="00000400000000000000" pitchFamily="2" charset="-78"/>
            </a:endParaRPr>
          </a:p>
        </p:txBody>
      </p:sp>
      <p:pic>
        <p:nvPicPr>
          <p:cNvPr id="3" name="Picture 2">
            <a:extLst>
              <a:ext uri="{FF2B5EF4-FFF2-40B4-BE49-F238E27FC236}">
                <a16:creationId xmlns:a16="http://schemas.microsoft.com/office/drawing/2014/main" id="{79DB8E9E-E87C-BD47-6E75-30562D192EFD}"/>
              </a:ext>
            </a:extLst>
          </p:cNvPr>
          <p:cNvPicPr>
            <a:picLocks noChangeAspect="1"/>
          </p:cNvPicPr>
          <p:nvPr/>
        </p:nvPicPr>
        <p:blipFill>
          <a:blip r:embed="rId3"/>
          <a:stretch>
            <a:fillRect/>
          </a:stretch>
        </p:blipFill>
        <p:spPr>
          <a:xfrm>
            <a:off x="202634" y="3978019"/>
            <a:ext cx="1737484" cy="1079011"/>
          </a:xfrm>
          <a:prstGeom prst="rect">
            <a:avLst/>
          </a:prstGeom>
        </p:spPr>
      </p:pic>
    </p:spTree>
    <p:extLst>
      <p:ext uri="{BB962C8B-B14F-4D97-AF65-F5344CB8AC3E}">
        <p14:creationId xmlns:p14="http://schemas.microsoft.com/office/powerpoint/2010/main" val="1506408237"/>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Rectangle 1"/>
          <p:cNvSpPr/>
          <p:nvPr/>
        </p:nvSpPr>
        <p:spPr>
          <a:xfrm>
            <a:off x="389613" y="445710"/>
            <a:ext cx="8334915" cy="2273636"/>
          </a:xfrm>
          <a:prstGeom prst="rect">
            <a:avLst/>
          </a:prstGeom>
        </p:spPr>
        <p:txBody>
          <a:bodyPr wrap="square">
            <a:spAutoFit/>
          </a:bodyPr>
          <a:lstStyle/>
          <a:p>
            <a:pPr algn="just" rtl="1">
              <a:lnSpc>
                <a:spcPct val="150000"/>
              </a:lnSpc>
              <a:spcAft>
                <a:spcPts val="800"/>
              </a:spcAft>
            </a:pP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14- </a:t>
            </a:r>
            <a:r>
              <a:rPr lang="fa-IR" sz="2000" b="1" dirty="0">
                <a:solidFill>
                  <a:srgbClr val="FF0000"/>
                </a:solidFill>
                <a:cs typeface="B Nazanin" panose="00000400000000000000" pitchFamily="2" charset="-78"/>
              </a:rPr>
              <a:t>ريزش سقف ناشي از سنگيني برف</a:t>
            </a: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 </a:t>
            </a:r>
            <a:r>
              <a:rPr lang="fa-IR" sz="1800" dirty="0">
                <a:cs typeface="B Nazanin" panose="00000400000000000000" pitchFamily="2" charset="-78"/>
              </a:rPr>
              <a:t>خسارات وارده در نتيجه نشستن بيش از 4 سانتيمتر برف در طول يك ساعت بر روي بام محـل مـورد بيمه به تاييد سازمان هواشناسي، مشروط بر اينكه موجب ريزش كل يا قسمتي از آن گردد. ضمناً بيمـه گـذار متعهد است 48 ساعت پس از بارش برف نسبت به برف روبي اقدام نمايد ، صرف نظر از اينكه بارش برف قطـع شده باشد يا ادامه داشته باشد. </a:t>
            </a:r>
            <a:endParaRPr lang="en-US" sz="1800" dirty="0">
              <a:cs typeface="B Nazanin" panose="00000400000000000000" pitchFamily="2" charset="-78"/>
            </a:endParaRPr>
          </a:p>
          <a:p>
            <a:pPr algn="just" rtl="1">
              <a:lnSpc>
                <a:spcPct val="200000"/>
              </a:lnSpc>
              <a:spcAft>
                <a:spcPts val="800"/>
              </a:spcAft>
            </a:pPr>
            <a:endParaRPr lang="en-US" dirty="0">
              <a:latin typeface="Calibri" panose="020F0502020204030204" pitchFamily="34" charset="0"/>
              <a:ea typeface="Calibri" panose="020F0502020204030204" pitchFamily="34" charset="0"/>
              <a:cs typeface="B Zar" pitchFamily="2" charset="-78"/>
            </a:endParaRPr>
          </a:p>
        </p:txBody>
      </p:sp>
      <p:pic>
        <p:nvPicPr>
          <p:cNvPr id="3" name="Picture 2">
            <a:extLst>
              <a:ext uri="{FF2B5EF4-FFF2-40B4-BE49-F238E27FC236}">
                <a16:creationId xmlns:a16="http://schemas.microsoft.com/office/drawing/2014/main" id="{779B2B05-9949-9D8A-42B4-DD73A5D7F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6556" y="2719346"/>
            <a:ext cx="3901028" cy="2175415"/>
          </a:xfrm>
          <a:prstGeom prst="rect">
            <a:avLst/>
          </a:prstGeom>
        </p:spPr>
      </p:pic>
    </p:spTree>
    <p:extLst>
      <p:ext uri="{BB962C8B-B14F-4D97-AF65-F5344CB8AC3E}">
        <p14:creationId xmlns:p14="http://schemas.microsoft.com/office/powerpoint/2010/main" val="59430360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Rectangle 1"/>
          <p:cNvSpPr/>
          <p:nvPr/>
        </p:nvSpPr>
        <p:spPr>
          <a:xfrm>
            <a:off x="716063" y="581824"/>
            <a:ext cx="7848872" cy="3046988"/>
          </a:xfrm>
          <a:prstGeom prst="rect">
            <a:avLst/>
          </a:prstGeom>
        </p:spPr>
        <p:txBody>
          <a:bodyPr wrap="square">
            <a:spAutoFit/>
          </a:bodyPr>
          <a:lstStyle/>
          <a:p>
            <a:pPr algn="just" rtl="1">
              <a:lnSpc>
                <a:spcPct val="150000"/>
              </a:lnSpc>
              <a:spcAft>
                <a:spcPts val="800"/>
              </a:spcAft>
            </a:pP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15- </a:t>
            </a:r>
            <a:r>
              <a:rPr lang="fa-IR" sz="2000" b="1" dirty="0">
                <a:solidFill>
                  <a:srgbClr val="FF0000"/>
                </a:solidFill>
                <a:cs typeface="B Nazanin" panose="00000400000000000000" pitchFamily="2" charset="-78"/>
              </a:rPr>
              <a:t>سقوط بهمن</a:t>
            </a:r>
            <a:r>
              <a:rPr lang="en-US" sz="2000" b="1" dirty="0">
                <a:solidFill>
                  <a:srgbClr val="FF0000"/>
                </a:solidFill>
                <a:cs typeface="B Nazanin" panose="00000400000000000000" pitchFamily="2" charset="-78"/>
              </a:rPr>
              <a:t> </a:t>
            </a:r>
            <a:r>
              <a:rPr lang="en-US" sz="2000" dirty="0">
                <a:solidFill>
                  <a:srgbClr val="FF0000"/>
                </a:solidFill>
                <a:cs typeface="B Nazanin" panose="00000400000000000000" pitchFamily="2" charset="-78"/>
              </a:rPr>
              <a:t>:</a:t>
            </a:r>
            <a:r>
              <a:rPr lang="fa-IR" sz="2000" dirty="0">
                <a:solidFill>
                  <a:srgbClr val="FF0000"/>
                </a:solidFill>
                <a:cs typeface="B Nazanin" panose="00000400000000000000" pitchFamily="2" charset="-78"/>
              </a:rPr>
              <a:t> </a:t>
            </a:r>
            <a:r>
              <a:rPr lang="fa-IR" sz="1800" dirty="0">
                <a:cs typeface="B Nazanin" panose="00000400000000000000" pitchFamily="2" charset="-78"/>
              </a:rPr>
              <a:t>بهمن توده هاي برفي است كه به علت سنگيني زياد روي سـطوح شـيب دار، ناگهـان در اثـر نيـروي جاذبـه و عوامل ديگر مثل صدا، باد، زلزله</a:t>
            </a:r>
            <a:r>
              <a:rPr lang="en-US" sz="1800" dirty="0">
                <a:cs typeface="B Nazanin" panose="00000400000000000000" pitchFamily="2" charset="-78"/>
              </a:rPr>
              <a:t> </a:t>
            </a:r>
            <a:r>
              <a:rPr lang="fa-IR" sz="1800" dirty="0">
                <a:cs typeface="B Nazanin" panose="00000400000000000000" pitchFamily="2" charset="-78"/>
              </a:rPr>
              <a:t>و . . . </a:t>
            </a:r>
            <a:r>
              <a:rPr lang="en-US" sz="1800" dirty="0">
                <a:cs typeface="B Nazanin" panose="00000400000000000000" pitchFamily="2" charset="-78"/>
              </a:rPr>
              <a:t> </a:t>
            </a:r>
            <a:r>
              <a:rPr lang="fa-IR" sz="1800" dirty="0">
                <a:cs typeface="B Nazanin" panose="00000400000000000000" pitchFamily="2" charset="-78"/>
              </a:rPr>
              <a:t>از بالا به پايين سـرازير مـي شـود. اين جريـان اغلـب بـا</a:t>
            </a:r>
            <a:r>
              <a:rPr lang="en-US" sz="1800" dirty="0">
                <a:cs typeface="B Nazanin" panose="00000400000000000000" pitchFamily="2" charset="-78"/>
              </a:rPr>
              <a:t> </a:t>
            </a:r>
            <a:r>
              <a:rPr lang="fa-IR" sz="1800" dirty="0">
                <a:cs typeface="B Nazanin" panose="00000400000000000000" pitchFamily="2" charset="-78"/>
              </a:rPr>
              <a:t>هوا و آب نيز مخلوط شده و توده اي سفت و عظيم و سنگين را بوجود مي آورد. به جرات مي توان گفت شيب از عوامل اصلي سقوط بهمن است. از آنجا كه روي شيب هاي تند (50 درجه يـا بيشتر) چون برف قبل از انباشتگي به طور طبيعي به پايين سرازير مي شود و مي ريزد خطر سقوط بهمن زياد نيست ولي بر پايه تحقيقات انجام شده بيشترين بهمن ها در شيب هاي 35 تا 40 درجه اتفاق افتاده اسـت بـا تند شدن شيب، ثبات لايه فوقاني برف كاهش يافته و خطر بهمن افزايش مي يابد </a:t>
            </a:r>
            <a:r>
              <a:rPr lang="fa-IR" dirty="0">
                <a:cs typeface="B Nazanin" panose="00000400000000000000" pitchFamily="2" charset="-78"/>
              </a:rPr>
              <a:t>.</a:t>
            </a:r>
            <a:endParaRPr lang="en-US" dirty="0">
              <a:latin typeface="Calibri" panose="020F0502020204030204" pitchFamily="34" charset="0"/>
              <a:ea typeface="Calibri" panose="020F0502020204030204" pitchFamily="34" charset="0"/>
              <a:cs typeface="B Nazanin" panose="00000400000000000000" pitchFamily="2" charset="-78"/>
            </a:endParaRPr>
          </a:p>
        </p:txBody>
      </p:sp>
      <p:pic>
        <p:nvPicPr>
          <p:cNvPr id="3" name="Picture 2">
            <a:extLst>
              <a:ext uri="{FF2B5EF4-FFF2-40B4-BE49-F238E27FC236}">
                <a16:creationId xmlns:a16="http://schemas.microsoft.com/office/drawing/2014/main" id="{6D80F1C4-BC28-D861-3CDF-CCA9EC33CD16}"/>
              </a:ext>
            </a:extLst>
          </p:cNvPr>
          <p:cNvPicPr>
            <a:picLocks noChangeAspect="1"/>
          </p:cNvPicPr>
          <p:nvPr/>
        </p:nvPicPr>
        <p:blipFill>
          <a:blip r:embed="rId3"/>
          <a:stretch>
            <a:fillRect/>
          </a:stretch>
        </p:blipFill>
        <p:spPr>
          <a:xfrm>
            <a:off x="531586" y="3108959"/>
            <a:ext cx="3407718" cy="1942439"/>
          </a:xfrm>
          <a:prstGeom prst="rect">
            <a:avLst/>
          </a:prstGeom>
        </p:spPr>
      </p:pic>
    </p:spTree>
    <p:extLst>
      <p:ext uri="{BB962C8B-B14F-4D97-AF65-F5344CB8AC3E}">
        <p14:creationId xmlns:p14="http://schemas.microsoft.com/office/powerpoint/2010/main" val="7039979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TextBox 1">
            <a:extLst>
              <a:ext uri="{FF2B5EF4-FFF2-40B4-BE49-F238E27FC236}">
                <a16:creationId xmlns:a16="http://schemas.microsoft.com/office/drawing/2014/main" id="{A69E7EA5-2C72-1847-6796-B0EE98008444}"/>
              </a:ext>
            </a:extLst>
          </p:cNvPr>
          <p:cNvSpPr txBox="1"/>
          <p:nvPr/>
        </p:nvSpPr>
        <p:spPr>
          <a:xfrm>
            <a:off x="723569" y="497077"/>
            <a:ext cx="7854105" cy="2631490"/>
          </a:xfrm>
          <a:prstGeom prst="rect">
            <a:avLst/>
          </a:prstGeom>
          <a:noFill/>
        </p:spPr>
        <p:txBody>
          <a:bodyPr wrap="square">
            <a:spAutoFit/>
          </a:bodyPr>
          <a:lstStyle/>
          <a:p>
            <a:pPr algn="just" rtl="1">
              <a:lnSpc>
                <a:spcPct val="150000"/>
              </a:lnSpc>
            </a:pPr>
            <a:r>
              <a:rPr lang="fa-IR" sz="2000" dirty="0">
                <a:solidFill>
                  <a:srgbClr val="FF0000"/>
                </a:solidFill>
                <a:cs typeface="B Nazanin" panose="00000400000000000000" pitchFamily="2" charset="-78"/>
              </a:rPr>
              <a:t>16- </a:t>
            </a:r>
            <a:r>
              <a:rPr lang="fa-IR" sz="2000" b="1" dirty="0">
                <a:solidFill>
                  <a:srgbClr val="FF0000"/>
                </a:solidFill>
                <a:cs typeface="B Nazanin" panose="00000400000000000000" pitchFamily="2" charset="-78"/>
              </a:rPr>
              <a:t>پوشش خطر عدم النفع يا وقفه در فعاليت : </a:t>
            </a:r>
            <a:r>
              <a:rPr lang="fa-IR" sz="1800" dirty="0">
                <a:cs typeface="B Nazanin" panose="00000400000000000000" pitchFamily="2" charset="-78"/>
              </a:rPr>
              <a:t>در بيمه وقفه در فعاليت (عدم النفع) </a:t>
            </a:r>
            <a:r>
              <a:rPr lang="fa-IR" sz="1800" dirty="0" smtClean="0">
                <a:cs typeface="B Nazanin" panose="00000400000000000000" pitchFamily="2" charset="-78"/>
              </a:rPr>
              <a:t>بيمه گر </a:t>
            </a:r>
            <a:r>
              <a:rPr lang="fa-IR" sz="1800" dirty="0">
                <a:cs typeface="B Nazanin" panose="00000400000000000000" pitchFamily="2" charset="-78"/>
              </a:rPr>
              <a:t>متعهد </a:t>
            </a:r>
            <a:r>
              <a:rPr lang="fa-IR" sz="1800" dirty="0" smtClean="0">
                <a:cs typeface="B Nazanin" panose="00000400000000000000" pitchFamily="2" charset="-78"/>
              </a:rPr>
              <a:t>مي گردد </a:t>
            </a:r>
            <a:r>
              <a:rPr lang="fa-IR" sz="1800" dirty="0">
                <a:cs typeface="B Nazanin" panose="00000400000000000000" pitchFamily="2" charset="-78"/>
              </a:rPr>
              <a:t>در مقابل اخذ مبلغي بعنوان حق بيمه كليه خسارات و </a:t>
            </a:r>
            <a:r>
              <a:rPr lang="fa-IR" sz="1800" dirty="0" smtClean="0">
                <a:cs typeface="B Nazanin" panose="00000400000000000000" pitchFamily="2" charset="-78"/>
              </a:rPr>
              <a:t>هزينه هاي </a:t>
            </a:r>
            <a:r>
              <a:rPr lang="fa-IR" sz="1800" dirty="0">
                <a:cs typeface="B Nazanin" panose="00000400000000000000" pitchFamily="2" charset="-78"/>
              </a:rPr>
              <a:t>ناشي از توقف توليد در اثر بروز يكي از خطرات مورد تعهد در </a:t>
            </a:r>
            <a:r>
              <a:rPr lang="fa-IR" sz="1800" dirty="0" smtClean="0">
                <a:cs typeface="B Nazanin" panose="00000400000000000000" pitchFamily="2" charset="-78"/>
              </a:rPr>
              <a:t>بيمه هاي آتش سوزي </a:t>
            </a:r>
            <a:r>
              <a:rPr lang="fa-IR" sz="1800" dirty="0">
                <a:cs typeface="B Nazanin" panose="00000400000000000000" pitchFamily="2" charset="-78"/>
              </a:rPr>
              <a:t>(مشتمل بر خطرات اصلي حريق، انفجار، صاعقه و يا هر يك از خطرات اضافي بيمه شده) طي دوره غرامت را تحت پوشش قرار دهد. بنابراين در اين </a:t>
            </a:r>
            <a:r>
              <a:rPr lang="fa-IR" sz="1800" dirty="0" smtClean="0">
                <a:cs typeface="B Nazanin" panose="00000400000000000000" pitchFamily="2" charset="-78"/>
              </a:rPr>
              <a:t>بيمه نامه بيمه گر </a:t>
            </a:r>
            <a:r>
              <a:rPr lang="fa-IR" sz="1800" dirty="0">
                <a:cs typeface="B Nazanin" panose="00000400000000000000" pitchFamily="2" charset="-78"/>
              </a:rPr>
              <a:t>خسارات واقعي يا زيانهايي را كه شامل از دست </a:t>
            </a:r>
            <a:r>
              <a:rPr lang="fa-IR" sz="1800" dirty="0" smtClean="0">
                <a:cs typeface="B Nazanin" panose="00000400000000000000" pitchFamily="2" charset="-78"/>
              </a:rPr>
              <a:t>دادن </a:t>
            </a:r>
            <a:r>
              <a:rPr lang="fa-IR" sz="1800" dirty="0">
                <a:cs typeface="B Nazanin" panose="00000400000000000000" pitchFamily="2" charset="-78"/>
              </a:rPr>
              <a:t>سود به جهت كاهش عمليات و يا افزايش </a:t>
            </a:r>
            <a:r>
              <a:rPr lang="fa-IR" sz="1800" dirty="0" smtClean="0">
                <a:cs typeface="B Nazanin" panose="00000400000000000000" pitchFamily="2" charset="-78"/>
              </a:rPr>
              <a:t>هزينه ها </a:t>
            </a:r>
            <a:r>
              <a:rPr lang="fa-IR" sz="1800" dirty="0">
                <a:cs typeface="B Nazanin" panose="00000400000000000000" pitchFamily="2" charset="-78"/>
              </a:rPr>
              <a:t>ميباشد جبران </a:t>
            </a:r>
            <a:r>
              <a:rPr lang="fa-IR" sz="1800" dirty="0" smtClean="0">
                <a:cs typeface="B Nazanin" panose="00000400000000000000" pitchFamily="2" charset="-78"/>
              </a:rPr>
              <a:t>مينمايد. </a:t>
            </a:r>
            <a:endParaRPr lang="en-US" sz="2000" dirty="0">
              <a:cs typeface="B Nazanin" panose="00000400000000000000" pitchFamily="2" charset="-78"/>
            </a:endParaRPr>
          </a:p>
        </p:txBody>
      </p:sp>
      <p:pic>
        <p:nvPicPr>
          <p:cNvPr id="3" name="Picture 2">
            <a:extLst>
              <a:ext uri="{FF2B5EF4-FFF2-40B4-BE49-F238E27FC236}">
                <a16:creationId xmlns:a16="http://schemas.microsoft.com/office/drawing/2014/main" id="{AF81EA5B-6A1B-B5C0-F319-E7AB40A71BA6}"/>
              </a:ext>
            </a:extLst>
          </p:cNvPr>
          <p:cNvPicPr>
            <a:picLocks noChangeAspect="1"/>
          </p:cNvPicPr>
          <p:nvPr/>
        </p:nvPicPr>
        <p:blipFill>
          <a:blip r:embed="rId3"/>
          <a:stretch>
            <a:fillRect/>
          </a:stretch>
        </p:blipFill>
        <p:spPr>
          <a:xfrm>
            <a:off x="2926486" y="2854519"/>
            <a:ext cx="2764376" cy="2126284"/>
          </a:xfrm>
          <a:prstGeom prst="rect">
            <a:avLst/>
          </a:prstGeom>
        </p:spPr>
      </p:pic>
    </p:spTree>
    <p:extLst>
      <p:ext uri="{BB962C8B-B14F-4D97-AF65-F5344CB8AC3E}">
        <p14:creationId xmlns:p14="http://schemas.microsoft.com/office/powerpoint/2010/main" val="598768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Rectangle 1"/>
          <p:cNvSpPr/>
          <p:nvPr/>
        </p:nvSpPr>
        <p:spPr>
          <a:xfrm>
            <a:off x="611560" y="482216"/>
            <a:ext cx="7920880" cy="2854628"/>
          </a:xfrm>
          <a:prstGeom prst="rect">
            <a:avLst/>
          </a:prstGeom>
        </p:spPr>
        <p:txBody>
          <a:bodyPr wrap="square">
            <a:spAutoFit/>
          </a:bodyPr>
          <a:lstStyle/>
          <a:p>
            <a:pPr lvl="0" algn="just" rtl="1">
              <a:lnSpc>
                <a:spcPct val="200000"/>
              </a:lnSpc>
              <a:spcAft>
                <a:spcPts val="800"/>
              </a:spcAft>
            </a:pPr>
            <a:r>
              <a:rPr lang="fa-IR" sz="2000" b="1" dirty="0">
                <a:solidFill>
                  <a:srgbClr val="FF0000"/>
                </a:solidFill>
                <a:latin typeface="Calibri" panose="020F0502020204030204" pitchFamily="34" charset="0"/>
                <a:cs typeface="B Nazanin" panose="00000400000000000000" pitchFamily="2" charset="-78"/>
              </a:rPr>
              <a:t>17-</a:t>
            </a:r>
            <a:r>
              <a:rPr lang="fa-IR" sz="2000" b="1" dirty="0">
                <a:solidFill>
                  <a:srgbClr val="FF0000"/>
                </a:solidFill>
                <a:cs typeface="B Nazanin" panose="00000400000000000000" pitchFamily="2" charset="-78"/>
              </a:rPr>
              <a:t>خودسوزي :</a:t>
            </a:r>
            <a:r>
              <a:rPr lang="fa-IR" sz="2000" b="1" dirty="0">
                <a:solidFill>
                  <a:prstClr val="black"/>
                </a:solidFill>
                <a:latin typeface="Calibri" panose="020F0502020204030204" pitchFamily="34" charset="0"/>
                <a:ea typeface="Times New Roman" panose="02020603050405020304" pitchFamily="18" charset="0"/>
                <a:cs typeface="B Nazanin" panose="00000400000000000000" pitchFamily="2" charset="-78"/>
              </a:rPr>
              <a:t> </a:t>
            </a:r>
            <a:r>
              <a:rPr lang="fa-IR" sz="1800" dirty="0">
                <a:cs typeface="B Nazanin" panose="00000400000000000000" pitchFamily="2" charset="-78"/>
              </a:rPr>
              <a:t>ساختار شيميايي بعضي از مواد طوري است كه خاصيت اكسيده شدن يا تركيب با اكسيژن خود را به حد اعلاء دارند و اين خاصيت در تركيبات اشباع نشده وجود دارد. هنگامي كه يك ماده كربندار، خاصيت تركيب با اكسيژن را دارا باشد و تركيب آن جسم با اكسيژن و توليد حرارت شدت يابد، درجه سوخت آن جسم پائين ميآيد، به طوري كه در بعضي شرايط درجه حرارت سوخت و يا درجه حرارت خود سوزي تا ميزان درجه حرارت محيط پائين ميآيد و عمل خود سوزي و يا حريق خود به خود به وقوع ميپيوندد. </a:t>
            </a:r>
            <a:endParaRPr lang="en-US" sz="1800" b="1" dirty="0">
              <a:solidFill>
                <a:prstClr val="black"/>
              </a:solidFill>
              <a:latin typeface="Calibri" panose="020F0502020204030204" pitchFamily="34" charset="0"/>
              <a:ea typeface="Calibri" panose="020F0502020204030204" pitchFamily="34" charset="0"/>
              <a:cs typeface="B Nazanin" panose="00000400000000000000" pitchFamily="2" charset="-78"/>
            </a:endParaRPr>
          </a:p>
        </p:txBody>
      </p:sp>
      <p:pic>
        <p:nvPicPr>
          <p:cNvPr id="3" name="Picture 2">
            <a:extLst>
              <a:ext uri="{FF2B5EF4-FFF2-40B4-BE49-F238E27FC236}">
                <a16:creationId xmlns:a16="http://schemas.microsoft.com/office/drawing/2014/main" id="{D42BDED0-1812-9E42-4AF4-A539BC75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464" y="3336844"/>
            <a:ext cx="2656427" cy="1640673"/>
          </a:xfrm>
          <a:prstGeom prst="rect">
            <a:avLst/>
          </a:prstGeom>
        </p:spPr>
      </p:pic>
    </p:spTree>
    <p:extLst>
      <p:ext uri="{BB962C8B-B14F-4D97-AF65-F5344CB8AC3E}">
        <p14:creationId xmlns:p14="http://schemas.microsoft.com/office/powerpoint/2010/main" val="2503451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Rectangle 1"/>
          <p:cNvSpPr/>
          <p:nvPr/>
        </p:nvSpPr>
        <p:spPr>
          <a:xfrm>
            <a:off x="886204" y="490384"/>
            <a:ext cx="7632848" cy="3012363"/>
          </a:xfrm>
          <a:prstGeom prst="rect">
            <a:avLst/>
          </a:prstGeom>
        </p:spPr>
        <p:txBody>
          <a:bodyPr wrap="square">
            <a:spAutoFit/>
          </a:bodyPr>
          <a:lstStyle/>
          <a:p>
            <a:pPr lvl="0" algn="just" rtl="1">
              <a:lnSpc>
                <a:spcPct val="150000"/>
              </a:lnSpc>
              <a:spcAft>
                <a:spcPts val="800"/>
              </a:spcAft>
            </a:pP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18 - </a:t>
            </a:r>
            <a:r>
              <a:rPr lang="fa-IR" sz="2000" b="1" dirty="0">
                <a:solidFill>
                  <a:srgbClr val="FF0000"/>
                </a:solidFill>
                <a:cs typeface="B Nazanin" panose="00000400000000000000" pitchFamily="2" charset="-78"/>
              </a:rPr>
              <a:t>نشت گاز آمونياك</a:t>
            </a:r>
            <a:r>
              <a:rPr lang="fa-IR" sz="20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 </a:t>
            </a:r>
            <a:r>
              <a:rPr lang="fa-IR" sz="1800" dirty="0">
                <a:cs typeface="B Nazanin" panose="00000400000000000000" pitchFamily="2" charset="-78"/>
              </a:rPr>
              <a:t>اين ماده، گازيست بيرنگ با مزه </a:t>
            </a:r>
            <a:r>
              <a:rPr lang="fa-IR" sz="1800" dirty="0" smtClean="0">
                <a:cs typeface="B Nazanin" panose="00000400000000000000" pitchFamily="2" charset="-78"/>
              </a:rPr>
              <a:t>فوق العاده </a:t>
            </a:r>
            <a:r>
              <a:rPr lang="fa-IR" sz="1800" dirty="0">
                <a:cs typeface="B Nazanin" panose="00000400000000000000" pitchFamily="2" charset="-78"/>
              </a:rPr>
              <a:t>تند و زننده كه </a:t>
            </a:r>
            <a:r>
              <a:rPr lang="fa-IR" sz="1800" dirty="0" smtClean="0">
                <a:cs typeface="B Nazanin" panose="00000400000000000000" pitchFamily="2" charset="-78"/>
              </a:rPr>
              <a:t>اشك آور </a:t>
            </a:r>
            <a:r>
              <a:rPr lang="fa-IR" sz="1800" dirty="0">
                <a:cs typeface="B Nazanin" panose="00000400000000000000" pitchFamily="2" charset="-78"/>
              </a:rPr>
              <a:t>و خفه</a:t>
            </a:r>
            <a:r>
              <a:rPr lang="en-US" sz="1800" dirty="0">
                <a:cs typeface="B Nazanin" panose="00000400000000000000" pitchFamily="2" charset="-78"/>
              </a:rPr>
              <a:t> </a:t>
            </a:r>
            <a:r>
              <a:rPr lang="fa-IR" sz="1800" dirty="0">
                <a:cs typeface="B Nazanin" panose="00000400000000000000" pitchFamily="2" charset="-78"/>
              </a:rPr>
              <a:t>كننده نيز ميباشد. گاز آمونياك از هوا سبكتر بوده، به</a:t>
            </a:r>
            <a:r>
              <a:rPr lang="en-US" sz="1800" dirty="0">
                <a:cs typeface="B Nazanin" panose="00000400000000000000" pitchFamily="2" charset="-78"/>
              </a:rPr>
              <a:t> </a:t>
            </a:r>
            <a:r>
              <a:rPr lang="fa-IR" sz="1800" dirty="0">
                <a:cs typeface="B Nazanin" panose="00000400000000000000" pitchFamily="2" charset="-78"/>
              </a:rPr>
              <a:t>سهولت به مايع تبديل ميشود. در كارخانجات يخ سازي، در ساخت كودهايي از قبيل نيترات، سولفات و فسفات آمونيوم و تهيه اسيد نيتريك، دارو و مواد منفجره بكار ميرود. آمونياك، گازي قابل اشتعال است و حدود اشتعالش 16 تا 25 درصد حجمي گاز آمونياك در هوا ميباشد. معمولاً در اين حالت نشت گاز منجر به حريق نشده ولي موجب فساد كالا و يا آسيب ديدگي آنها اعم از اين كه خسارت مستقيماً ناشي از اثر گاز بر روي كالا باشد و يا اين كه موجب از كار افتادن دستگاههاي مبرد گرديده و به كالا خسارت وارد شود. </a:t>
            </a:r>
            <a:endParaRPr lang="fa-IR" sz="1800" b="1" dirty="0">
              <a:solidFill>
                <a:prstClr val="black"/>
              </a:solidFill>
              <a:latin typeface="Calibri" panose="020F0502020204030204" pitchFamily="34" charset="0"/>
              <a:ea typeface="Times New Roman" panose="02020603050405020304" pitchFamily="18" charset="0"/>
              <a:cs typeface="B Nazanin" panose="00000400000000000000" pitchFamily="2" charset="-78"/>
            </a:endParaRPr>
          </a:p>
        </p:txBody>
      </p:sp>
      <p:pic>
        <p:nvPicPr>
          <p:cNvPr id="3" name="Picture 2">
            <a:extLst>
              <a:ext uri="{FF2B5EF4-FFF2-40B4-BE49-F238E27FC236}">
                <a16:creationId xmlns:a16="http://schemas.microsoft.com/office/drawing/2014/main" id="{6B1F5168-82D3-B178-4A80-EB1CC6693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1194" y="3137440"/>
            <a:ext cx="3312368" cy="1872208"/>
          </a:xfrm>
          <a:prstGeom prst="rect">
            <a:avLst/>
          </a:prstGeom>
        </p:spPr>
      </p:pic>
    </p:spTree>
    <p:extLst>
      <p:ext uri="{BB962C8B-B14F-4D97-AF65-F5344CB8AC3E}">
        <p14:creationId xmlns:p14="http://schemas.microsoft.com/office/powerpoint/2010/main" val="1867784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TextBox 1">
            <a:extLst>
              <a:ext uri="{FF2B5EF4-FFF2-40B4-BE49-F238E27FC236}">
                <a16:creationId xmlns:a16="http://schemas.microsoft.com/office/drawing/2014/main" id="{90834D88-0530-7F18-3AC6-30E5E96BE250}"/>
              </a:ext>
            </a:extLst>
          </p:cNvPr>
          <p:cNvSpPr txBox="1"/>
          <p:nvPr/>
        </p:nvSpPr>
        <p:spPr>
          <a:xfrm>
            <a:off x="333955" y="503447"/>
            <a:ext cx="8316051" cy="3046988"/>
          </a:xfrm>
          <a:prstGeom prst="rect">
            <a:avLst/>
          </a:prstGeom>
          <a:noFill/>
        </p:spPr>
        <p:txBody>
          <a:bodyPr wrap="square">
            <a:spAutoFit/>
          </a:bodyPr>
          <a:lstStyle/>
          <a:p>
            <a:pPr algn="just" rtl="1">
              <a:lnSpc>
                <a:spcPct val="150000"/>
              </a:lnSpc>
            </a:pPr>
            <a:r>
              <a:rPr lang="fa-IR" sz="2000" b="1" dirty="0">
                <a:solidFill>
                  <a:srgbClr val="FF0000"/>
                </a:solidFill>
                <a:cs typeface="B Nazanin" panose="00000400000000000000" pitchFamily="2" charset="-78"/>
              </a:rPr>
              <a:t>19-ريزش مواد مذاب: </a:t>
            </a:r>
            <a:r>
              <a:rPr lang="fa-IR" sz="1800" dirty="0">
                <a:cs typeface="B Nazanin" panose="00000400000000000000" pitchFamily="2" charset="-78"/>
              </a:rPr>
              <a:t>نظر به اينكه خسارت ناشي از ريزش مواد مذاب ناشي از شكست و يا سوراخ شدن بر اثر فرسودگي بدنه كوره و يا سرريز شدن مواد مذاب در صورتي كه منجر به حريق نشود تحت پوشش بيمه</a:t>
            </a:r>
            <a:r>
              <a:rPr lang="en-US" sz="1800" dirty="0">
                <a:cs typeface="B Nazanin" panose="00000400000000000000" pitchFamily="2" charset="-78"/>
              </a:rPr>
              <a:t> </a:t>
            </a:r>
            <a:r>
              <a:rPr lang="fa-IR" sz="1800" dirty="0">
                <a:cs typeface="B Nazanin" panose="00000400000000000000" pitchFamily="2" charset="-78"/>
              </a:rPr>
              <a:t>نامه آتش</a:t>
            </a:r>
            <a:r>
              <a:rPr lang="en-US" sz="1800" dirty="0">
                <a:cs typeface="B Nazanin" panose="00000400000000000000" pitchFamily="2" charset="-78"/>
              </a:rPr>
              <a:t> </a:t>
            </a:r>
            <a:r>
              <a:rPr lang="fa-IR" sz="1800" dirty="0">
                <a:cs typeface="B Nazanin" panose="00000400000000000000" pitchFamily="2" charset="-78"/>
              </a:rPr>
              <a:t>سوزي قرار نخواهد داشت لذا كارگاه يا كارخانجاتي كه داراي كوره يا ديگ مواد مذاب </a:t>
            </a:r>
            <a:r>
              <a:rPr lang="fa-IR" sz="1800" dirty="0" smtClean="0">
                <a:cs typeface="B Nazanin" panose="00000400000000000000" pitchFamily="2" charset="-78"/>
              </a:rPr>
              <a:t>مي باشند </a:t>
            </a:r>
            <a:r>
              <a:rPr lang="fa-IR" sz="1800" dirty="0">
                <a:cs typeface="B Nazanin" panose="00000400000000000000" pitchFamily="2" charset="-78"/>
              </a:rPr>
              <a:t>و </a:t>
            </a:r>
            <a:r>
              <a:rPr lang="fa-IR" sz="1800" dirty="0" smtClean="0">
                <a:cs typeface="B Nazanin" panose="00000400000000000000" pitchFamily="2" charset="-78"/>
              </a:rPr>
              <a:t>بيمه گزار </a:t>
            </a:r>
            <a:r>
              <a:rPr lang="fa-IR" sz="1800" dirty="0">
                <a:cs typeface="B Nazanin" panose="00000400000000000000" pitchFamily="2" charset="-78"/>
              </a:rPr>
              <a:t>تمايل به </a:t>
            </a:r>
            <a:r>
              <a:rPr lang="fa-IR" sz="1800" dirty="0" smtClean="0">
                <a:cs typeface="B Nazanin" panose="00000400000000000000" pitchFamily="2" charset="-78"/>
              </a:rPr>
              <a:t>تحصيل </a:t>
            </a:r>
            <a:r>
              <a:rPr lang="fa-IR" sz="1800" dirty="0">
                <a:cs typeface="B Nazanin" panose="00000400000000000000" pitchFamily="2" charset="-78"/>
              </a:rPr>
              <a:t>جبران اينگونه خسارات را دارد ميبايست مشخصات كوره يا ديگ شامل تعداد، ظرفيت، نوع كوره، تعداد دفعات حادثه و ميزان خسارت در هر مرحله حداقل براي 3 سال گذشته و حداكثر مبلغ تعهد جبران خسارت جهت تاسيسات جانبي را اعلام نمايد تا نسبت به اخذ نرخ و شرايط از بيمه مركزي ايران اقدام و اعلام گردد. توجه: خسارت ديگ ناشي از فرسودگي و شكست تحت پوشش خطر مذكور نخواهد </a:t>
            </a:r>
            <a:r>
              <a:rPr lang="fa-IR" sz="1800" dirty="0" smtClean="0">
                <a:cs typeface="B Nazanin" panose="00000400000000000000" pitchFamily="2" charset="-78"/>
              </a:rPr>
              <a:t>بود .</a:t>
            </a:r>
            <a:endParaRPr lang="en-US" sz="1800" dirty="0">
              <a:cs typeface="B Nazanin" panose="00000400000000000000" pitchFamily="2" charset="-78"/>
            </a:endParaRPr>
          </a:p>
        </p:txBody>
      </p:sp>
      <p:pic>
        <p:nvPicPr>
          <p:cNvPr id="3" name="Picture 2">
            <a:extLst>
              <a:ext uri="{FF2B5EF4-FFF2-40B4-BE49-F238E27FC236}">
                <a16:creationId xmlns:a16="http://schemas.microsoft.com/office/drawing/2014/main" id="{FADBD66D-A553-7B80-03D7-BD8C351AD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971" y="3475934"/>
            <a:ext cx="2988920" cy="1581096"/>
          </a:xfrm>
          <a:prstGeom prst="rect">
            <a:avLst/>
          </a:prstGeom>
        </p:spPr>
      </p:pic>
    </p:spTree>
    <p:extLst>
      <p:ext uri="{BB962C8B-B14F-4D97-AF65-F5344CB8AC3E}">
        <p14:creationId xmlns:p14="http://schemas.microsoft.com/office/powerpoint/2010/main" val="220394909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2" name="TextBox 1">
            <a:extLst>
              <a:ext uri="{FF2B5EF4-FFF2-40B4-BE49-F238E27FC236}">
                <a16:creationId xmlns:a16="http://schemas.microsoft.com/office/drawing/2014/main" id="{234DC511-CE52-F47B-AD01-A6DAA8FA4DE0}"/>
              </a:ext>
            </a:extLst>
          </p:cNvPr>
          <p:cNvSpPr txBox="1"/>
          <p:nvPr/>
        </p:nvSpPr>
        <p:spPr>
          <a:xfrm>
            <a:off x="294198" y="405637"/>
            <a:ext cx="8349114" cy="1261884"/>
          </a:xfrm>
          <a:prstGeom prst="rect">
            <a:avLst/>
          </a:prstGeom>
          <a:noFill/>
        </p:spPr>
        <p:txBody>
          <a:bodyPr wrap="square">
            <a:spAutoFit/>
          </a:bodyPr>
          <a:lstStyle/>
          <a:p>
            <a:pPr marL="0" marR="0" lvl="0" indent="0" algn="just" defTabSz="914400" rtl="1" eaLnBrk="1" fontAlgn="auto" latinLnBrk="0" hangingPunct="1">
              <a:lnSpc>
                <a:spcPct val="200000"/>
              </a:lnSpc>
              <a:spcBef>
                <a:spcPts val="0"/>
              </a:spcBef>
              <a:spcAft>
                <a:spcPts val="800"/>
              </a:spcAft>
              <a:buClrTx/>
              <a:buSzTx/>
              <a:buFontTx/>
              <a:buNone/>
              <a:tabLst/>
              <a:defRPr/>
            </a:pPr>
            <a:r>
              <a:rPr kumimoji="0" lang="fa-IR"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B Nazanin" panose="00000400000000000000" pitchFamily="2" charset="-78"/>
              </a:rPr>
              <a:t>20- مسئولیت مدنی در مقابل همسایگان همجوار : </a:t>
            </a:r>
            <a:r>
              <a:rPr kumimoji="0" lang="fa-IR" sz="180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B Nazanin" panose="00000400000000000000" pitchFamily="2" charset="-78"/>
              </a:rPr>
              <a:t>مسئوليت مدني (مالي) بيمه گذار در مقابل اشخاص ثالث ناشي از خطرات حريق و انفجار را تحت پوشش قرار می دهد.</a:t>
            </a:r>
            <a:endParaRPr kumimoji="0" lang="en-US" sz="1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Nazanin" panose="00000400000000000000" pitchFamily="2" charset="-78"/>
            </a:endParaRPr>
          </a:p>
        </p:txBody>
      </p:sp>
      <p:pic>
        <p:nvPicPr>
          <p:cNvPr id="3" name="Picture 2">
            <a:extLst>
              <a:ext uri="{FF2B5EF4-FFF2-40B4-BE49-F238E27FC236}">
                <a16:creationId xmlns:a16="http://schemas.microsoft.com/office/drawing/2014/main" id="{39DE3A03-FA8E-943A-3AE3-56B32B279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920" y="2186609"/>
            <a:ext cx="4455591" cy="2416870"/>
          </a:xfrm>
          <a:prstGeom prst="rect">
            <a:avLst/>
          </a:prstGeom>
        </p:spPr>
      </p:pic>
    </p:spTree>
    <p:extLst>
      <p:ext uri="{BB962C8B-B14F-4D97-AF65-F5344CB8AC3E}">
        <p14:creationId xmlns:p14="http://schemas.microsoft.com/office/powerpoint/2010/main" val="13733216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824927" y="1110387"/>
            <a:ext cx="3673500" cy="391500"/>
          </a:xfrm>
        </p:spPr>
        <p:txBody>
          <a:bodyPr/>
          <a:lstStyle/>
          <a:p>
            <a:pPr algn="r"/>
            <a:r>
              <a:rPr lang="fa-IR" sz="2400" b="1" dirty="0" smtClean="0">
                <a:solidFill>
                  <a:srgbClr val="FF0000"/>
                </a:solidFill>
                <a:cs typeface="B Nazanin" panose="00000400000000000000" pitchFamily="2" charset="-78"/>
              </a:rPr>
              <a:t>ماده 10 قانون بیمه</a:t>
            </a:r>
            <a:endParaRPr lang="fa-IR" sz="2400" b="1" dirty="0">
              <a:solidFill>
                <a:srgbClr val="FF0000"/>
              </a:solidFill>
              <a:cs typeface="B Nazanin" panose="00000400000000000000" pitchFamily="2" charset="-78"/>
            </a:endParaRPr>
          </a:p>
        </p:txBody>
      </p:sp>
      <p:sp>
        <p:nvSpPr>
          <p:cNvPr id="5" name="Rectangle 4"/>
          <p:cNvSpPr/>
          <p:nvPr/>
        </p:nvSpPr>
        <p:spPr>
          <a:xfrm>
            <a:off x="1541772" y="2043391"/>
            <a:ext cx="7437664" cy="1131079"/>
          </a:xfrm>
          <a:prstGeom prst="rect">
            <a:avLst/>
          </a:prstGeom>
        </p:spPr>
        <p:txBody>
          <a:bodyPr wrap="square">
            <a:spAutoFit/>
          </a:bodyPr>
          <a:lstStyle/>
          <a:p>
            <a:pPr algn="just" rtl="1">
              <a:lnSpc>
                <a:spcPct val="200000"/>
              </a:lnSpc>
            </a:pPr>
            <a:r>
              <a:rPr lang="fa-IR" sz="1800" dirty="0">
                <a:cs typeface="B Nazanin" panose="00000400000000000000" pitchFamily="2" charset="-78"/>
              </a:rPr>
              <a:t>ماده 10 قانون بیمه می‌گوید: درصورتی که مالی کمتر از قیمت واقعی بیمه شده باشد، بیمه‌گر فقط به تناسب مبلغ بیمه‌شده نسبت به قیمت واقعی مال، مسئول و متعهد به پرداخت خسارت خواهد بود.</a:t>
            </a:r>
          </a:p>
        </p:txBody>
      </p:sp>
    </p:spTree>
    <p:extLst>
      <p:ext uri="{BB962C8B-B14F-4D97-AF65-F5344CB8AC3E}">
        <p14:creationId xmlns:p14="http://schemas.microsoft.com/office/powerpoint/2010/main" val="1960033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5" name="Rectangle 4"/>
          <p:cNvSpPr/>
          <p:nvPr/>
        </p:nvSpPr>
        <p:spPr>
          <a:xfrm>
            <a:off x="788328" y="1802298"/>
            <a:ext cx="7959231" cy="1234953"/>
          </a:xfrm>
          <a:prstGeom prst="rect">
            <a:avLst/>
          </a:prstGeom>
        </p:spPr>
        <p:txBody>
          <a:bodyPr wrap="none">
            <a:spAutoFit/>
          </a:bodyPr>
          <a:lstStyle/>
          <a:p>
            <a:pPr algn="just" rtl="1">
              <a:lnSpc>
                <a:spcPct val="150000"/>
              </a:lnSpc>
              <a:spcAft>
                <a:spcPts val="800"/>
              </a:spcAft>
            </a:pPr>
            <a:r>
              <a:rPr lang="fa-IR" sz="5400" b="1" dirty="0">
                <a:solidFill>
                  <a:srgbClr val="FF0000"/>
                </a:solidFill>
                <a:latin typeface="Calibri" panose="020F0502020204030204" pitchFamily="34" charset="0"/>
                <a:ea typeface="Calibri" panose="020F0502020204030204" pitchFamily="34" charset="0"/>
                <a:cs typeface="B Nazanin" panose="00000400000000000000" pitchFamily="2" charset="-78"/>
              </a:rPr>
              <a:t>مراحل صدور بيمه‌نامه </a:t>
            </a:r>
            <a:r>
              <a:rPr lang="fa-IR" sz="5400" b="1" dirty="0" smtClean="0">
                <a:solidFill>
                  <a:srgbClr val="FF0000"/>
                </a:solidFill>
                <a:latin typeface="Calibri" panose="020F0502020204030204" pitchFamily="34" charset="0"/>
                <a:ea typeface="Calibri" panose="020F0502020204030204" pitchFamily="34" charset="0"/>
                <a:cs typeface="B Nazanin" panose="00000400000000000000" pitchFamily="2" charset="-78"/>
              </a:rPr>
              <a:t>آتش‌سوزي</a:t>
            </a:r>
            <a:endParaRPr lang="en-US" sz="5400" b="1" dirty="0">
              <a:solidFill>
                <a:srgbClr val="FF0000"/>
              </a:solidFill>
              <a:latin typeface="Calibri" panose="020F0502020204030204" pitchFamily="34" charset="0"/>
              <a:ea typeface="Calibri" panose="020F0502020204030204" pitchFamily="34" charset="0"/>
              <a:cs typeface="B Nazanin" panose="000004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524A1-986E-283B-4E58-DF3685D3FA3C}"/>
              </a:ext>
            </a:extLst>
          </p:cNvPr>
          <p:cNvPicPr>
            <a:picLocks noChangeAspect="1"/>
          </p:cNvPicPr>
          <p:nvPr/>
        </p:nvPicPr>
        <p:blipFill>
          <a:blip r:embed="rId2"/>
          <a:stretch>
            <a:fillRect/>
          </a:stretch>
        </p:blipFill>
        <p:spPr>
          <a:xfrm>
            <a:off x="1188719" y="3624943"/>
            <a:ext cx="2566193" cy="1404257"/>
          </a:xfrm>
          <a:prstGeom prst="rect">
            <a:avLst/>
          </a:prstGeom>
        </p:spPr>
      </p:pic>
      <p:sp>
        <p:nvSpPr>
          <p:cNvPr id="5" name="Rectangle 4">
            <a:extLst>
              <a:ext uri="{FF2B5EF4-FFF2-40B4-BE49-F238E27FC236}">
                <a16:creationId xmlns:a16="http://schemas.microsoft.com/office/drawing/2014/main" id="{E6DEA6C0-EB4B-EEF9-918F-ED35DF22C5AF}"/>
              </a:ext>
            </a:extLst>
          </p:cNvPr>
          <p:cNvSpPr/>
          <p:nvPr/>
        </p:nvSpPr>
        <p:spPr>
          <a:xfrm>
            <a:off x="834390" y="150101"/>
            <a:ext cx="7303770" cy="3600986"/>
          </a:xfrm>
          <a:prstGeom prst="rect">
            <a:avLst/>
          </a:prstGeom>
        </p:spPr>
        <p:txBody>
          <a:bodyPr wrap="square">
            <a:spAutoFit/>
          </a:bodyPr>
          <a:lstStyle/>
          <a:p>
            <a:pPr algn="ctr" rtl="1">
              <a:lnSpc>
                <a:spcPct val="150000"/>
              </a:lnSpc>
            </a:pPr>
            <a:r>
              <a:rPr lang="fa-IR" sz="3600" b="1" dirty="0">
                <a:solidFill>
                  <a:srgbClr val="FF0000"/>
                </a:solidFill>
                <a:latin typeface="Times New Roman" panose="02020603050405020304" pitchFamily="18" charset="0"/>
                <a:ea typeface="Times New Roman" panose="02020603050405020304" pitchFamily="18" charset="0"/>
                <a:cs typeface="B Nazanin" panose="00000400000000000000" pitchFamily="2" charset="-78"/>
              </a:rPr>
              <a:t>تاریخچه بیمه آتش سوزی</a:t>
            </a:r>
          </a:p>
          <a:p>
            <a:pPr algn="just" rtl="1">
              <a:lnSpc>
                <a:spcPct val="150000"/>
              </a:lnSpc>
            </a:pPr>
            <a:r>
              <a:rPr lang="fa-IR" sz="1600" dirty="0">
                <a:ea typeface="Times New Roman" panose="02020603050405020304" pitchFamily="18" charset="0"/>
                <a:cs typeface="B Nazanin" panose="00000400000000000000" pitchFamily="2" charset="-78"/>
              </a:rPr>
              <a:t>ذكر اين‌ نكته‌ ضروري‌ است‌ كه‌ پوشش‌ بيمه‌ آتش‌سوزي‌ براي‌ اولين‌ بار جهت‌ حفظ و حراست‌ اماكن‌ تجاري‌ و منازل‌مسكوني‌ در اروپا به‌ وجود آمد</a:t>
            </a:r>
            <a:r>
              <a:rPr lang="en-US" sz="1600" dirty="0">
                <a:latin typeface="Times New Roman" panose="02020603050405020304" pitchFamily="18" charset="0"/>
                <a:ea typeface="Times New Roman" panose="02020603050405020304" pitchFamily="18" charset="0"/>
                <a:cs typeface="B Nazanin" panose="00000400000000000000" pitchFamily="2" charset="-78"/>
              </a:rPr>
              <a:t>. </a:t>
            </a:r>
            <a:r>
              <a:rPr lang="fa-IR" sz="1600" dirty="0">
                <a:latin typeface="Times New Roman" panose="02020603050405020304" pitchFamily="18" charset="0"/>
                <a:ea typeface="Times New Roman" panose="02020603050405020304" pitchFamily="18" charset="0"/>
                <a:cs typeface="B Nazanin" panose="00000400000000000000" pitchFamily="2" charset="-78"/>
              </a:rPr>
              <a:t>بلافاصله‌ بعد از آتش‌سوزي‌ بزرگي‌ كه‌ در سال‌ ۱۶۶۶ در لندن‌ از يك‌ دكان‌ نانوايي‌ آغازشد و بزودي‌ به‌ ساختمانهاي‌ مجاور توسعه‌ پيدا كرد و در نتيجه‌ ۴۰۰ كوچه‌ و خيابان‌ شهر لندن‌ به‌ مساحت‌ تقريبي‌۱۷۵ هكتار شامل‌ حدود ۱۳۰۰۰ واحد مسكوني‌ و تجاري‌ از بين‌ رفت‌، لزوم‌ ارائه‌ پوششهاي‌ بيمه‌اي‌ آتش ‌سوزي</a:t>
            </a:r>
            <a:r>
              <a:rPr lang="en-US" sz="1600" dirty="0">
                <a:latin typeface="Times New Roman" panose="02020603050405020304" pitchFamily="18" charset="0"/>
                <a:ea typeface="Times New Roman" panose="02020603050405020304" pitchFamily="18" charset="0"/>
                <a:cs typeface="B Nazanin" panose="00000400000000000000" pitchFamily="2" charset="-78"/>
              </a:rPr>
              <a:t> </a:t>
            </a:r>
            <a:r>
              <a:rPr lang="fa-IR" sz="1600" dirty="0">
                <a:latin typeface="Times New Roman" panose="02020603050405020304" pitchFamily="18" charset="0"/>
                <a:ea typeface="Times New Roman" panose="02020603050405020304" pitchFamily="18" charset="0"/>
                <a:cs typeface="B Nazanin" panose="00000400000000000000" pitchFamily="2" charset="-78"/>
              </a:rPr>
              <a:t>‌احساس‌ شد</a:t>
            </a:r>
            <a:r>
              <a:rPr lang="en-US" sz="1600" dirty="0">
                <a:latin typeface="Times New Roman" panose="02020603050405020304" pitchFamily="18" charset="0"/>
                <a:ea typeface="Times New Roman" panose="02020603050405020304" pitchFamily="18" charset="0"/>
                <a:cs typeface="B Nazanin" panose="00000400000000000000" pitchFamily="2" charset="-78"/>
              </a:rPr>
              <a:t>.</a:t>
            </a:r>
          </a:p>
          <a:p>
            <a:pPr algn="just" rtl="1">
              <a:lnSpc>
                <a:spcPct val="150000"/>
              </a:lnSpc>
            </a:pPr>
            <a:r>
              <a:rPr lang="fa-IR" sz="1600" dirty="0">
                <a:latin typeface="Times New Roman" panose="02020603050405020304" pitchFamily="18" charset="0"/>
                <a:ea typeface="Times New Roman" panose="02020603050405020304" pitchFamily="18" charset="0"/>
                <a:cs typeface="B Nazanin" panose="00000400000000000000" pitchFamily="2" charset="-78"/>
              </a:rPr>
              <a:t>اين‌ آتش ‌سوزي‌ چهار روزه‌ كه‌ خسارات‌ جبران‌ناپذيري‌ به‌ بار آورد باعث‌ شد كه‌ ساير كشورهاي‌ اروپايي‌ به‌ فكر ارائه</a:t>
            </a:r>
            <a:r>
              <a:rPr lang="en-US" sz="1600" dirty="0">
                <a:latin typeface="Times New Roman" panose="02020603050405020304" pitchFamily="18" charset="0"/>
                <a:ea typeface="Times New Roman" panose="02020603050405020304" pitchFamily="18" charset="0"/>
                <a:cs typeface="B Nazanin" panose="00000400000000000000" pitchFamily="2" charset="-78"/>
              </a:rPr>
              <a:t> </a:t>
            </a:r>
            <a:r>
              <a:rPr lang="fa-IR" sz="1600" dirty="0">
                <a:latin typeface="Times New Roman" panose="02020603050405020304" pitchFamily="18" charset="0"/>
                <a:ea typeface="Times New Roman" panose="02020603050405020304" pitchFamily="18" charset="0"/>
                <a:cs typeface="B Nazanin" panose="00000400000000000000" pitchFamily="2" charset="-78"/>
              </a:rPr>
              <a:t>‌اين‌ پوشش‌ها بيفتند و به‌ همين‌ دليل‌ اولين‌ پوششهاي‌ بيمه‌اي‌ آتش ‌سوزي‌ توسط اتحاديه‌هاي‌ صنفي‌ پيش ‌بيني‌ شد.</a:t>
            </a:r>
          </a:p>
        </p:txBody>
      </p:sp>
    </p:spTree>
    <p:extLst>
      <p:ext uri="{BB962C8B-B14F-4D97-AF65-F5344CB8AC3E}">
        <p14:creationId xmlns:p14="http://schemas.microsoft.com/office/powerpoint/2010/main" val="386277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4" name="Google Shape;634;p61"/>
          <p:cNvSpPr txBox="1">
            <a:spLocks noGrp="1"/>
          </p:cNvSpPr>
          <p:nvPr>
            <p:ph type="title"/>
          </p:nvPr>
        </p:nvSpPr>
        <p:spPr>
          <a:xfrm>
            <a:off x="2710126" y="1829304"/>
            <a:ext cx="4360821" cy="841800"/>
          </a:xfrm>
          <a:prstGeom prst="rect">
            <a:avLst/>
          </a:prstGeom>
        </p:spPr>
        <p:txBody>
          <a:bodyPr spcFirstLastPara="1" wrap="square" lIns="91425" tIns="91425" rIns="91425" bIns="91425" anchor="t" anchorCtr="0">
            <a:noAutofit/>
          </a:bodyPr>
          <a:lstStyle/>
          <a:p>
            <a:pPr lvl="0"/>
            <a:r>
              <a:rPr lang="fa-IR" dirty="0">
                <a:solidFill>
                  <a:schemeClr val="tx1"/>
                </a:solidFill>
                <a:latin typeface="Calibri" panose="020F0502020204030204" pitchFamily="34" charset="0"/>
                <a:ea typeface="Calibri" panose="020F0502020204030204" pitchFamily="34" charset="0"/>
                <a:cs typeface="B Nazanin" panose="00000400000000000000" pitchFamily="2" charset="-78"/>
              </a:rPr>
              <a:t>پيشنهاد بيمه‌</a:t>
            </a:r>
            <a:endParaRPr dirty="0">
              <a:solidFill>
                <a:schemeClr val="tx1"/>
              </a:solidFill>
            </a:endParaRPr>
          </a:p>
        </p:txBody>
      </p:sp>
      <p:sp>
        <p:nvSpPr>
          <p:cNvPr id="5" name="Rectangle 4"/>
          <p:cNvSpPr/>
          <p:nvPr/>
        </p:nvSpPr>
        <p:spPr>
          <a:xfrm>
            <a:off x="2396618" y="169817"/>
            <a:ext cx="4794902" cy="769441"/>
          </a:xfrm>
          <a:prstGeom prst="rect">
            <a:avLst/>
          </a:prstGeom>
        </p:spPr>
        <p:txBody>
          <a:bodyPr wrap="none">
            <a:spAutoFit/>
          </a:bodyPr>
          <a:lstStyle/>
          <a:p>
            <a:pPr algn="just" rtl="1">
              <a:lnSpc>
                <a:spcPct val="150000"/>
              </a:lnSpc>
              <a:spcAft>
                <a:spcPts val="800"/>
              </a:spcAft>
            </a:pPr>
            <a:r>
              <a:rPr lang="fa-IR" sz="3200" b="1" dirty="0">
                <a:solidFill>
                  <a:srgbClr val="FF0000"/>
                </a:solidFill>
                <a:latin typeface="Calibri" panose="020F0502020204030204" pitchFamily="34" charset="0"/>
                <a:ea typeface="Calibri" panose="020F0502020204030204" pitchFamily="34" charset="0"/>
                <a:cs typeface="B Nazanin" panose="00000400000000000000" pitchFamily="2" charset="-78"/>
              </a:rPr>
              <a:t>مراحل صدور بيمه‌نامه </a:t>
            </a:r>
            <a:r>
              <a:rPr lang="fa-IR" sz="3200" b="1" dirty="0" smtClean="0">
                <a:solidFill>
                  <a:srgbClr val="FF0000"/>
                </a:solidFill>
                <a:latin typeface="Calibri" panose="020F0502020204030204" pitchFamily="34" charset="0"/>
                <a:ea typeface="Calibri" panose="020F0502020204030204" pitchFamily="34" charset="0"/>
                <a:cs typeface="B Nazanin" panose="00000400000000000000" pitchFamily="2" charset="-78"/>
              </a:rPr>
              <a:t>آتش‌سوزي</a:t>
            </a:r>
            <a:endParaRPr lang="en-US" sz="3200" b="1" dirty="0">
              <a:solidFill>
                <a:srgbClr val="FF0000"/>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41358717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7" name="Rectangle 6"/>
          <p:cNvSpPr/>
          <p:nvPr/>
        </p:nvSpPr>
        <p:spPr>
          <a:xfrm>
            <a:off x="768314" y="575130"/>
            <a:ext cx="7776864" cy="4670509"/>
          </a:xfrm>
          <a:prstGeom prst="rect">
            <a:avLst/>
          </a:prstGeom>
        </p:spPr>
        <p:txBody>
          <a:bodyPr wrap="square">
            <a:spAutoFit/>
          </a:bodyPr>
          <a:lstStyle/>
          <a:p>
            <a:pPr algn="just" rtl="1">
              <a:lnSpc>
                <a:spcPct val="150000"/>
              </a:lnSpc>
            </a:pPr>
            <a:r>
              <a:rPr lang="fa-IR" sz="2000" dirty="0" smtClean="0">
                <a:solidFill>
                  <a:srgbClr val="FF0000"/>
                </a:solidFill>
                <a:latin typeface="Calibri" panose="020F0502020204030204" pitchFamily="34" charset="0"/>
                <a:ea typeface="Calibri" panose="020F0502020204030204" pitchFamily="34" charset="0"/>
                <a:cs typeface="B Nazanin" panose="00000400000000000000" pitchFamily="2" charset="-78"/>
              </a:rPr>
              <a:t>1- </a:t>
            </a:r>
            <a:r>
              <a:rPr lang="fa-IR" sz="2000" dirty="0">
                <a:solidFill>
                  <a:srgbClr val="FF0000"/>
                </a:solidFill>
                <a:latin typeface="Calibri" panose="020F0502020204030204" pitchFamily="34" charset="0"/>
                <a:ea typeface="Calibri" panose="020F0502020204030204" pitchFamily="34" charset="0"/>
                <a:cs typeface="B Nazanin" panose="00000400000000000000" pitchFamily="2" charset="-78"/>
              </a:rPr>
              <a:t>پيشنهاد بيمه‌ </a:t>
            </a:r>
            <a:r>
              <a:rPr lang="fa-IR" sz="2000" dirty="0">
                <a:latin typeface="Calibri" panose="020F0502020204030204" pitchFamily="34" charset="0"/>
                <a:ea typeface="Calibri" panose="020F0502020204030204" pitchFamily="34" charset="0"/>
                <a:cs typeface="B Nazanin" panose="00000400000000000000" pitchFamily="2" charset="-78"/>
              </a:rPr>
              <a:t>: </a:t>
            </a:r>
            <a:r>
              <a:rPr lang="fa-IR" sz="1600" dirty="0">
                <a:latin typeface="Calibri" panose="020F0502020204030204" pitchFamily="34" charset="0"/>
                <a:ea typeface="Calibri" panose="020F0502020204030204" pitchFamily="34" charset="0"/>
                <a:cs typeface="B Nazanin" panose="00000400000000000000" pitchFamily="2" charset="-78"/>
              </a:rPr>
              <a:t>اولين مرحله صدور بيمه‌نامه، تكميل پرسشنامه پيشنهاد بيمه </a:t>
            </a:r>
            <a:r>
              <a:rPr lang="fa-IR" sz="1600" dirty="0" smtClean="0">
                <a:latin typeface="Calibri" panose="020F0502020204030204" pitchFamily="34" charset="0"/>
                <a:ea typeface="Calibri" panose="020F0502020204030204" pitchFamily="34" charset="0"/>
                <a:cs typeface="B Nazanin" panose="00000400000000000000" pitchFamily="2" charset="-78"/>
              </a:rPr>
              <a:t>است.اين </a:t>
            </a:r>
            <a:r>
              <a:rPr lang="fa-IR" sz="1600" dirty="0">
                <a:latin typeface="Calibri" panose="020F0502020204030204" pitchFamily="34" charset="0"/>
                <a:ea typeface="Calibri" panose="020F0502020204030204" pitchFamily="34" charset="0"/>
                <a:cs typeface="B Nazanin" panose="00000400000000000000" pitchFamily="2" charset="-78"/>
              </a:rPr>
              <a:t>پرسشنامه حاوي سئوالاتي براي شناسايي بيمه‌گذار و همچنين خطر مورد بيمه </a:t>
            </a:r>
            <a:r>
              <a:rPr lang="fa-IR" sz="1600" dirty="0" smtClean="0">
                <a:latin typeface="Calibri" panose="020F0502020204030204" pitchFamily="34" charset="0"/>
                <a:ea typeface="Calibri" panose="020F0502020204030204" pitchFamily="34" charset="0"/>
                <a:cs typeface="B Nazanin" panose="00000400000000000000" pitchFamily="2" charset="-78"/>
              </a:rPr>
              <a:t>است.</a:t>
            </a:r>
            <a:endParaRPr lang="fa-IR" sz="1600" dirty="0">
              <a:latin typeface="Calibri" panose="020F0502020204030204" pitchFamily="34" charset="0"/>
              <a:ea typeface="Calibri" panose="020F0502020204030204" pitchFamily="34" charset="0"/>
              <a:cs typeface="B Nazanin" panose="00000400000000000000" pitchFamily="2" charset="-78"/>
            </a:endParaRPr>
          </a:p>
          <a:p>
            <a:pPr algn="just" rtl="1">
              <a:lnSpc>
                <a:spcPct val="150000"/>
              </a:lnSpc>
            </a:pPr>
            <a:r>
              <a:rPr lang="fa-IR" sz="1600" dirty="0">
                <a:latin typeface="Calibri" panose="020F0502020204030204" pitchFamily="34" charset="0"/>
                <a:ea typeface="Calibri" panose="020F0502020204030204" pitchFamily="34" charset="0"/>
                <a:cs typeface="B Nazanin" panose="00000400000000000000" pitchFamily="2" charset="-78"/>
              </a:rPr>
              <a:t> بيمه‌گذار موظف است با صداقت كامل به سؤالات پرسشنامه پاسخ دهد. در صورت كتمان يا اعلام نادرست بيمه‌گذار اگر عمدي باشد بيمه‌نامه باطل است و اگر غير عمدي باشد بيمه‌گر حق فسخ بيمه‌نامه را خواهد داشت. </a:t>
            </a:r>
            <a:r>
              <a:rPr lang="fa-IR" sz="1600" dirty="0" smtClean="0">
                <a:latin typeface="Calibri" panose="020F0502020204030204" pitchFamily="34" charset="0"/>
                <a:ea typeface="Calibri" panose="020F0502020204030204" pitchFamily="34" charset="0"/>
                <a:cs typeface="B Nazanin" panose="00000400000000000000" pitchFamily="2" charset="-78"/>
              </a:rPr>
              <a:t>بيمه‌گر </a:t>
            </a:r>
            <a:r>
              <a:rPr lang="fa-IR" sz="1600" dirty="0">
                <a:latin typeface="Calibri" panose="020F0502020204030204" pitchFamily="34" charset="0"/>
                <a:ea typeface="Calibri" panose="020F0502020204030204" pitchFamily="34" charset="0"/>
                <a:cs typeface="B Nazanin" panose="00000400000000000000" pitchFamily="2" charset="-78"/>
              </a:rPr>
              <a:t>بر اساس آن بيمه‌نامه را صادر مي‌كند.</a:t>
            </a:r>
          </a:p>
          <a:p>
            <a:pPr algn="just" rtl="1">
              <a:lnSpc>
                <a:spcPct val="150000"/>
              </a:lnSpc>
            </a:pPr>
            <a:r>
              <a:rPr lang="fa-IR" sz="1600" dirty="0">
                <a:latin typeface="Calibri" panose="020F0502020204030204" pitchFamily="34" charset="0"/>
                <a:ea typeface="Calibri" panose="020F0502020204030204" pitchFamily="34" charset="0"/>
                <a:cs typeface="B Nazanin" panose="00000400000000000000" pitchFamily="2" charset="-78"/>
              </a:rPr>
              <a:t> در پرسشنامه بيمه آتش‌سوزي بيمه‌گذار مي‌تواند علاوه بر خطر آتش‌سوزي، صاعقه و انفجار كه خطرات اصلي بيمه‌نامه است، خطرات اضافي دلخواه خود را نيز انتخاب كند.</a:t>
            </a:r>
          </a:p>
          <a:p>
            <a:pPr lvl="0" algn="just" rtl="1">
              <a:lnSpc>
                <a:spcPct val="150000"/>
              </a:lnSpc>
            </a:pPr>
            <a:r>
              <a:rPr lang="fa-IR" sz="1600" dirty="0">
                <a:latin typeface="Calibri" panose="020F0502020204030204" pitchFamily="34" charset="0"/>
                <a:ea typeface="Calibri" panose="020F0502020204030204" pitchFamily="34" charset="0"/>
                <a:cs typeface="B Nazanin" panose="00000400000000000000" pitchFamily="2" charset="-78"/>
              </a:rPr>
              <a:t> در پيشنهاد بيمه‌نامه علاوه بر سئوالهاي مختلفي كه بيمه‌گذار براي ارزيابي خطر بايد به بيمه‌گر بدهد، جدولي را كه در آن شرح كامل مورد بيمه بيان مي‌شود را بايستي تكميل بكند. </a:t>
            </a:r>
            <a:r>
              <a:rPr lang="fa-IR" sz="1600" dirty="0">
                <a:solidFill>
                  <a:prstClr val="black"/>
                </a:solidFill>
                <a:latin typeface="Calibri" panose="020F0502020204030204" pitchFamily="34" charset="0"/>
                <a:ea typeface="Calibri" panose="020F0502020204030204" pitchFamily="34" charset="0"/>
                <a:cs typeface="B Nazanin" panose="00000400000000000000" pitchFamily="2" charset="-78"/>
              </a:rPr>
              <a:t>پس بيمه‌نامه بر اساس پرسشنامه و پيشنهاد بيمه صادر مي‌شود بيمه‌نامه آتش‌سوزي برخلاف بيمه‌نامه اتومبيل كه از نيمه شب صادر مي‌شود از ساعت 12 ظهر صادر مي‌گردد و يك علت آن جلوگيري از بروز حوادث و آتش‌سوزي‌هاي ساختگي در نيمه‌شب است. </a:t>
            </a:r>
          </a:p>
          <a:p>
            <a:pPr algn="just" rtl="1">
              <a:lnSpc>
                <a:spcPct val="150000"/>
              </a:lnSpc>
            </a:pPr>
            <a:endParaRPr lang="fa-IR" sz="2000" dirty="0">
              <a:cs typeface="B Nazanin" panose="000004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06" y="0"/>
            <a:ext cx="3989801"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1421" y="0"/>
            <a:ext cx="3917093" cy="5143500"/>
          </a:xfrm>
          <a:prstGeom prst="rect">
            <a:avLst/>
          </a:prstGeom>
        </p:spPr>
      </p:pic>
    </p:spTree>
    <p:extLst>
      <p:ext uri="{BB962C8B-B14F-4D97-AF65-F5344CB8AC3E}">
        <p14:creationId xmlns:p14="http://schemas.microsoft.com/office/powerpoint/2010/main" val="2591302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4" name="Google Shape;634;p61"/>
          <p:cNvSpPr txBox="1">
            <a:spLocks noGrp="1"/>
          </p:cNvSpPr>
          <p:nvPr>
            <p:ph type="title"/>
          </p:nvPr>
        </p:nvSpPr>
        <p:spPr>
          <a:xfrm>
            <a:off x="2396618" y="1568047"/>
            <a:ext cx="4871359" cy="841800"/>
          </a:xfrm>
          <a:prstGeom prst="rect">
            <a:avLst/>
          </a:prstGeom>
        </p:spPr>
        <p:txBody>
          <a:bodyPr spcFirstLastPara="1" wrap="square" lIns="91425" tIns="91425" rIns="91425" bIns="91425" anchor="t" anchorCtr="0">
            <a:noAutofit/>
          </a:bodyPr>
          <a:lstStyle/>
          <a:p>
            <a:pPr lvl="0"/>
            <a:r>
              <a:rPr lang="fa-IR" dirty="0">
                <a:solidFill>
                  <a:schemeClr val="tx1"/>
                </a:solidFill>
                <a:latin typeface="Calibri" panose="020F0502020204030204" pitchFamily="34" charset="0"/>
                <a:ea typeface="Calibri" panose="020F0502020204030204" pitchFamily="34" charset="0"/>
                <a:cs typeface="B Nazanin" panose="00000400000000000000" pitchFamily="2" charset="-78"/>
              </a:rPr>
              <a:t>بازديد </a:t>
            </a:r>
            <a:r>
              <a:rPr lang="fa-IR" dirty="0" smtClean="0">
                <a:solidFill>
                  <a:schemeClr val="tx1"/>
                </a:solidFill>
                <a:latin typeface="Calibri" panose="020F0502020204030204" pitchFamily="34" charset="0"/>
                <a:ea typeface="Calibri" panose="020F0502020204030204" pitchFamily="34" charset="0"/>
                <a:cs typeface="B Nazanin" panose="00000400000000000000" pitchFamily="2" charset="-78"/>
              </a:rPr>
              <a:t>اوليه و </a:t>
            </a:r>
            <a:r>
              <a:rPr lang="fa-IR" dirty="0">
                <a:solidFill>
                  <a:schemeClr val="tx1"/>
                </a:solidFill>
                <a:latin typeface="Calibri" panose="020F0502020204030204" pitchFamily="34" charset="0"/>
                <a:ea typeface="Calibri" panose="020F0502020204030204" pitchFamily="34" charset="0"/>
                <a:cs typeface="B Nazanin" panose="00000400000000000000" pitchFamily="2" charset="-78"/>
              </a:rPr>
              <a:t>صدور بيمه‌نامه</a:t>
            </a:r>
            <a:endParaRPr dirty="0">
              <a:solidFill>
                <a:schemeClr val="tx1"/>
              </a:solidFill>
            </a:endParaRPr>
          </a:p>
        </p:txBody>
      </p:sp>
      <p:sp>
        <p:nvSpPr>
          <p:cNvPr id="5" name="Rectangle 4"/>
          <p:cNvSpPr/>
          <p:nvPr/>
        </p:nvSpPr>
        <p:spPr>
          <a:xfrm>
            <a:off x="2396618" y="169817"/>
            <a:ext cx="4794902" cy="769441"/>
          </a:xfrm>
          <a:prstGeom prst="rect">
            <a:avLst/>
          </a:prstGeom>
        </p:spPr>
        <p:txBody>
          <a:bodyPr wrap="none">
            <a:spAutoFit/>
          </a:bodyPr>
          <a:lstStyle/>
          <a:p>
            <a:pPr algn="just" rtl="1">
              <a:lnSpc>
                <a:spcPct val="150000"/>
              </a:lnSpc>
              <a:spcAft>
                <a:spcPts val="800"/>
              </a:spcAft>
            </a:pPr>
            <a:r>
              <a:rPr lang="fa-IR" sz="3200" b="1" dirty="0">
                <a:solidFill>
                  <a:srgbClr val="FF0000"/>
                </a:solidFill>
                <a:latin typeface="Calibri" panose="020F0502020204030204" pitchFamily="34" charset="0"/>
                <a:ea typeface="Calibri" panose="020F0502020204030204" pitchFamily="34" charset="0"/>
                <a:cs typeface="B Nazanin" panose="00000400000000000000" pitchFamily="2" charset="-78"/>
              </a:rPr>
              <a:t>مراحل صدور بيمه‌نامه </a:t>
            </a:r>
            <a:r>
              <a:rPr lang="fa-IR" sz="3200" b="1" dirty="0" smtClean="0">
                <a:solidFill>
                  <a:srgbClr val="FF0000"/>
                </a:solidFill>
                <a:latin typeface="Calibri" panose="020F0502020204030204" pitchFamily="34" charset="0"/>
                <a:ea typeface="Calibri" panose="020F0502020204030204" pitchFamily="34" charset="0"/>
                <a:cs typeface="B Nazanin" panose="00000400000000000000" pitchFamily="2" charset="-78"/>
              </a:rPr>
              <a:t>آتش‌سوزي</a:t>
            </a:r>
            <a:endParaRPr lang="en-US" sz="3200" b="1" dirty="0">
              <a:solidFill>
                <a:srgbClr val="FF0000"/>
              </a:solidFill>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012588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7" name="Rectangle 6"/>
          <p:cNvSpPr/>
          <p:nvPr/>
        </p:nvSpPr>
        <p:spPr>
          <a:xfrm>
            <a:off x="652381" y="1146630"/>
            <a:ext cx="7776864" cy="2135200"/>
          </a:xfrm>
          <a:prstGeom prst="rect">
            <a:avLst/>
          </a:prstGeom>
        </p:spPr>
        <p:txBody>
          <a:bodyPr wrap="square">
            <a:spAutoFit/>
          </a:bodyPr>
          <a:lstStyle/>
          <a:p>
            <a:pPr lvl="0" algn="just" rtl="1">
              <a:lnSpc>
                <a:spcPct val="150000"/>
              </a:lnSpc>
            </a:pPr>
            <a:r>
              <a:rPr lang="fa-IR" sz="1800" dirty="0">
                <a:solidFill>
                  <a:srgbClr val="FF0000"/>
                </a:solidFill>
                <a:latin typeface="Calibri" panose="020F0502020204030204" pitchFamily="34" charset="0"/>
                <a:ea typeface="Calibri" panose="020F0502020204030204" pitchFamily="34" charset="0"/>
                <a:cs typeface="B Nazanin" panose="00000400000000000000" pitchFamily="2" charset="-78"/>
              </a:rPr>
              <a:t>2- بازديد اوليه: </a:t>
            </a:r>
            <a:r>
              <a:rPr lang="fa-IR" sz="1800" dirty="0">
                <a:latin typeface="Calibri" panose="020F0502020204030204" pitchFamily="34" charset="0"/>
                <a:ea typeface="Calibri" panose="020F0502020204030204" pitchFamily="34" charset="0"/>
                <a:cs typeface="B Nazanin" panose="00000400000000000000" pitchFamily="2" charset="-78"/>
              </a:rPr>
              <a:t>پس از تكميل پرسشنامه، مورد بيمه توسط بيمه‌گر بازديد مي‌شود و صحت مطالب مندرج در پرسشنامه مورد بررسي قرار مي‌گيرد. در مواردي كه سرمايه بيمه پايين باشد – نظير بيمه آتش‌سوزي منازل مسكوني– ممكن است بازديد اوليه صورت نگيرد.</a:t>
            </a:r>
            <a:endParaRPr lang="en-US" sz="1800" dirty="0">
              <a:latin typeface="Calibri" panose="020F0502020204030204" pitchFamily="34" charset="0"/>
              <a:ea typeface="Calibri" panose="020F0502020204030204" pitchFamily="34" charset="0"/>
              <a:cs typeface="B Nazanin" panose="00000400000000000000" pitchFamily="2" charset="-78"/>
            </a:endParaRPr>
          </a:p>
          <a:p>
            <a:pPr algn="just" rtl="1">
              <a:lnSpc>
                <a:spcPct val="150000"/>
              </a:lnSpc>
              <a:spcAft>
                <a:spcPts val="800"/>
              </a:spcAft>
            </a:pPr>
            <a:r>
              <a:rPr lang="fa-IR" sz="1800" dirty="0">
                <a:solidFill>
                  <a:srgbClr val="FF0000"/>
                </a:solidFill>
                <a:latin typeface="Calibri" panose="020F0502020204030204" pitchFamily="34" charset="0"/>
                <a:ea typeface="Calibri" panose="020F0502020204030204" pitchFamily="34" charset="0"/>
                <a:cs typeface="B Nazanin" panose="00000400000000000000" pitchFamily="2" charset="-78"/>
              </a:rPr>
              <a:t>3- صدور بيمه‌نامه: </a:t>
            </a:r>
            <a:r>
              <a:rPr lang="fa-IR" sz="1800" dirty="0">
                <a:latin typeface="Calibri" panose="020F0502020204030204" pitchFamily="34" charset="0"/>
                <a:ea typeface="Calibri" panose="020F0502020204030204" pitchFamily="34" charset="0"/>
                <a:cs typeface="B Nazanin" panose="00000400000000000000" pitchFamily="2" charset="-78"/>
              </a:rPr>
              <a:t>پس از طي مراحل ياد شده، در صورتي كه بيمه‌گر موافق بيمه كردن مورد بيمه باشد بيمه‌نامه صادر خواهد شد. اصل بيمه‌نامه نزد بيمه‌گذار خواهد ماند.</a:t>
            </a:r>
            <a:endParaRPr lang="en-US" sz="1800" dirty="0">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3141124995"/>
      </p:ext>
    </p:extLst>
  </p:cSld>
  <p:clrMapOvr>
    <a:masterClrMapping/>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5"/>
          <p:cNvSpPr txBox="1">
            <a:spLocks noGrp="1"/>
          </p:cNvSpPr>
          <p:nvPr>
            <p:ph type="title"/>
          </p:nvPr>
        </p:nvSpPr>
        <p:spPr>
          <a:xfrm>
            <a:off x="1709325" y="1522638"/>
            <a:ext cx="5725500" cy="1422600"/>
          </a:xfrm>
          <a:prstGeom prst="rect">
            <a:avLst/>
          </a:prstGeom>
        </p:spPr>
        <p:txBody>
          <a:bodyPr spcFirstLastPara="1" wrap="square" lIns="91425" tIns="91425" rIns="91425" bIns="91425" anchor="ctr" anchorCtr="0">
            <a:noAutofit/>
          </a:bodyPr>
          <a:lstStyle/>
          <a:p>
            <a:pPr lvl="0"/>
            <a:r>
              <a:rPr lang="fa-IR" sz="5400" dirty="0">
                <a:solidFill>
                  <a:srgbClr val="FF0000"/>
                </a:solidFill>
                <a:latin typeface="Calibri" panose="020F0502020204030204" pitchFamily="34" charset="0"/>
                <a:ea typeface="Calibri" panose="020F0502020204030204" pitchFamily="34" charset="0"/>
                <a:cs typeface="B Nazanin" panose="00000400000000000000" pitchFamily="2" charset="-78"/>
              </a:rPr>
              <a:t>وظايف بيمه‌گذار هنگام خريد بيمه‌نامه</a:t>
            </a:r>
            <a:endParaRPr sz="54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4" name="Rectangle 3"/>
          <p:cNvSpPr/>
          <p:nvPr/>
        </p:nvSpPr>
        <p:spPr>
          <a:xfrm>
            <a:off x="5738126" y="288617"/>
            <a:ext cx="3163045" cy="369332"/>
          </a:xfrm>
          <a:prstGeom prst="rect">
            <a:avLst/>
          </a:prstGeom>
        </p:spPr>
        <p:txBody>
          <a:bodyPr wrap="none">
            <a:spAutoFit/>
          </a:bodyPr>
          <a:lstStyle/>
          <a:p>
            <a:r>
              <a:rPr lang="fa-IR" sz="1800" b="1" dirty="0">
                <a:solidFill>
                  <a:srgbClr val="FF0000"/>
                </a:solidFill>
                <a:latin typeface="Calibri" panose="020F0502020204030204" pitchFamily="34" charset="0"/>
                <a:ea typeface="Calibri" panose="020F0502020204030204" pitchFamily="34" charset="0"/>
                <a:cs typeface="B Nazanin" panose="00000400000000000000" pitchFamily="2" charset="-78"/>
              </a:rPr>
              <a:t>وظايف بيمه‌گذار هنگام خريد بيمه‌نامه</a:t>
            </a:r>
            <a:r>
              <a:rPr lang="fa-IR" sz="1800" b="1" dirty="0">
                <a:solidFill>
                  <a:schemeClr val="accent2">
                    <a:lumMod val="50000"/>
                  </a:schemeClr>
                </a:solidFill>
                <a:latin typeface="Calibri" panose="020F0502020204030204" pitchFamily="34" charset="0"/>
                <a:ea typeface="Calibri" panose="020F0502020204030204" pitchFamily="34" charset="0"/>
                <a:cs typeface="B Nazanin" panose="00000400000000000000" pitchFamily="2" charset="-78"/>
              </a:rPr>
              <a:t> </a:t>
            </a:r>
            <a:endParaRPr lang="en-US" sz="1800" dirty="0">
              <a:solidFill>
                <a:schemeClr val="accent2">
                  <a:lumMod val="50000"/>
                </a:schemeClr>
              </a:solidFill>
            </a:endParaRPr>
          </a:p>
        </p:txBody>
      </p:sp>
      <p:sp>
        <p:nvSpPr>
          <p:cNvPr id="15" name="Rectangle 14"/>
          <p:cNvSpPr/>
          <p:nvPr/>
        </p:nvSpPr>
        <p:spPr>
          <a:xfrm>
            <a:off x="285750" y="728069"/>
            <a:ext cx="8311680" cy="3586879"/>
          </a:xfrm>
          <a:prstGeom prst="rect">
            <a:avLst/>
          </a:prstGeom>
        </p:spPr>
        <p:txBody>
          <a:bodyPr wrap="square">
            <a:spAutoFit/>
          </a:bodyPr>
          <a:lstStyle/>
          <a:p>
            <a:pPr algn="just" rtl="1">
              <a:lnSpc>
                <a:spcPct val="150000"/>
              </a:lnSpc>
              <a:spcAft>
                <a:spcPts val="800"/>
              </a:spcAft>
            </a:pPr>
            <a:r>
              <a:rPr lang="fa-IR" sz="1800" dirty="0" smtClean="0">
                <a:latin typeface="Calibri" panose="020F0502020204030204" pitchFamily="34" charset="0"/>
                <a:ea typeface="Calibri" panose="020F0502020204030204" pitchFamily="34" charset="0"/>
                <a:cs typeface="B Nazanin" panose="00000400000000000000" pitchFamily="2" charset="-78"/>
              </a:rPr>
              <a:t>بيمه‌گذار </a:t>
            </a:r>
            <a:r>
              <a:rPr lang="fa-IR" sz="1800" dirty="0">
                <a:latin typeface="Calibri" panose="020F0502020204030204" pitchFamily="34" charset="0"/>
                <a:ea typeface="Calibri" panose="020F0502020204030204" pitchFamily="34" charset="0"/>
                <a:cs typeface="B Nazanin" panose="00000400000000000000" pitchFamily="2" charset="-78"/>
              </a:rPr>
              <a:t>هنگام خريد بيمه‌نامه بايد با كمال حسن نيت با بيمه‌گر برخورد نمايد و از اقدامات زير بپرهيزد:</a:t>
            </a:r>
            <a:endParaRPr lang="en-US" sz="1800" dirty="0">
              <a:latin typeface="Calibri" panose="020F0502020204030204" pitchFamily="34" charset="0"/>
              <a:ea typeface="Calibri" panose="020F0502020204030204" pitchFamily="34" charset="0"/>
              <a:cs typeface="B Nazanin" panose="00000400000000000000" pitchFamily="2" charset="-78"/>
            </a:endParaRPr>
          </a:p>
          <a:p>
            <a:pPr algn="just" rtl="1">
              <a:lnSpc>
                <a:spcPct val="150000"/>
              </a:lnSpc>
              <a:spcAft>
                <a:spcPts val="800"/>
              </a:spcAft>
            </a:pPr>
            <a:r>
              <a:rPr lang="fa-IR" sz="1800" dirty="0">
                <a:solidFill>
                  <a:srgbClr val="FF0000"/>
                </a:solidFill>
                <a:latin typeface="Calibri" panose="020F0502020204030204" pitchFamily="34" charset="0"/>
                <a:ea typeface="Calibri" panose="020F0502020204030204" pitchFamily="34" charset="0"/>
                <a:cs typeface="B Nazanin" panose="00000400000000000000" pitchFamily="2" charset="-78"/>
              </a:rPr>
              <a:t>1-</a:t>
            </a:r>
            <a:r>
              <a:rPr lang="fa-IR" sz="1800" dirty="0">
                <a:latin typeface="Calibri" panose="020F0502020204030204" pitchFamily="34" charset="0"/>
                <a:ea typeface="Calibri" panose="020F0502020204030204" pitchFamily="34" charset="0"/>
                <a:cs typeface="B Nazanin" panose="00000400000000000000" pitchFamily="2" charset="-78"/>
              </a:rPr>
              <a:t> بيمه كردن اموال به ميزاني بيش از ارزش واقعي با قصد تقلب؛ در اين صورت خسارت وارده به هيچ عنوان قابل پرداخت نيست و بيمه‌گذار هيچ گونه حقي نسبت به بيمه‌گر نخواهد داشت؛</a:t>
            </a:r>
            <a:endParaRPr lang="en-US" sz="1800" dirty="0">
              <a:latin typeface="Calibri" panose="020F0502020204030204" pitchFamily="34" charset="0"/>
              <a:ea typeface="Calibri" panose="020F0502020204030204" pitchFamily="34" charset="0"/>
              <a:cs typeface="B Nazanin" panose="00000400000000000000" pitchFamily="2" charset="-78"/>
            </a:endParaRPr>
          </a:p>
          <a:p>
            <a:pPr algn="just" rtl="1">
              <a:lnSpc>
                <a:spcPct val="150000"/>
              </a:lnSpc>
              <a:spcAft>
                <a:spcPts val="800"/>
              </a:spcAft>
            </a:pPr>
            <a:r>
              <a:rPr lang="fa-IR" sz="1800" dirty="0">
                <a:solidFill>
                  <a:srgbClr val="FF0000"/>
                </a:solidFill>
                <a:latin typeface="Calibri" panose="020F0502020204030204" pitchFamily="34" charset="0"/>
                <a:ea typeface="Calibri" panose="020F0502020204030204" pitchFamily="34" charset="0"/>
                <a:cs typeface="B Nazanin" panose="00000400000000000000" pitchFamily="2" charset="-78"/>
              </a:rPr>
              <a:t>2-</a:t>
            </a:r>
            <a:r>
              <a:rPr lang="fa-IR" sz="1800" dirty="0">
                <a:latin typeface="Calibri" panose="020F0502020204030204" pitchFamily="34" charset="0"/>
                <a:ea typeface="Calibri" panose="020F0502020204030204" pitchFamily="34" charset="0"/>
                <a:cs typeface="B Nazanin" panose="00000400000000000000" pitchFamily="2" charset="-78"/>
              </a:rPr>
              <a:t> بيمه كردن اموال به قيمت كمتر از قيمت واقعي (بخاطر پرداخت حق بيمه كمتر)؛ در اين صورت بيمه‌گر فقط به تناسب حق بيمه‌اي كه دريافت كرده خسارت را خواهد پرداخت (ماده 10 قانون بيمه: در صورتي‌كه مال به كمتر از قيمت واقعي بيمه شده باشد بيمه‌گر فقط به تناسب مبلغي كه بيمه كرده است با قيمت واقعي مال مسئول خسارت خواهد بود) مثلا اگرمالی نصف قیمت واقعی بیمه شود، هنگام بروز خسارت نيز فقط نصف خسارت از طرف شركت بيمه پرداخت خواهد شد؛</a:t>
            </a:r>
            <a:endParaRPr lang="en-US" sz="1800" dirty="0">
              <a:effectLst/>
              <a:latin typeface="Calibri" panose="020F0502020204030204" pitchFamily="34" charset="0"/>
              <a:ea typeface="Calibri" panose="020F0502020204030204" pitchFamily="34" charset="0"/>
              <a:cs typeface="B Nazanin" panose="00000400000000000000" pitchFamily="2" charset="-78"/>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4" name="Rectangle 3"/>
          <p:cNvSpPr/>
          <p:nvPr/>
        </p:nvSpPr>
        <p:spPr>
          <a:xfrm>
            <a:off x="5738126" y="288617"/>
            <a:ext cx="3163045" cy="369332"/>
          </a:xfrm>
          <a:prstGeom prst="rect">
            <a:avLst/>
          </a:prstGeom>
        </p:spPr>
        <p:txBody>
          <a:bodyPr wrap="none">
            <a:spAutoFit/>
          </a:bodyPr>
          <a:lstStyle/>
          <a:p>
            <a:r>
              <a:rPr lang="fa-IR" sz="1800" b="1" dirty="0">
                <a:solidFill>
                  <a:srgbClr val="FF0000"/>
                </a:solidFill>
                <a:latin typeface="Calibri" panose="020F0502020204030204" pitchFamily="34" charset="0"/>
                <a:ea typeface="Calibri" panose="020F0502020204030204" pitchFamily="34" charset="0"/>
                <a:cs typeface="B Nazanin" panose="00000400000000000000" pitchFamily="2" charset="-78"/>
              </a:rPr>
              <a:t>وظايف بيمه‌گذار هنگام خريد بيمه‌نامه </a:t>
            </a:r>
            <a:endParaRPr lang="en-US" sz="1800" dirty="0">
              <a:solidFill>
                <a:srgbClr val="FF0000"/>
              </a:solidFill>
            </a:endParaRPr>
          </a:p>
        </p:txBody>
      </p:sp>
      <p:sp>
        <p:nvSpPr>
          <p:cNvPr id="15" name="Rectangle 14"/>
          <p:cNvSpPr/>
          <p:nvPr/>
        </p:nvSpPr>
        <p:spPr>
          <a:xfrm>
            <a:off x="620486" y="972998"/>
            <a:ext cx="8009601" cy="3103414"/>
          </a:xfrm>
          <a:prstGeom prst="rect">
            <a:avLst/>
          </a:prstGeom>
        </p:spPr>
        <p:txBody>
          <a:bodyPr wrap="square">
            <a:spAutoFit/>
          </a:bodyPr>
          <a:lstStyle/>
          <a:p>
            <a:pPr algn="just" rtl="1">
              <a:lnSpc>
                <a:spcPct val="150000"/>
              </a:lnSpc>
              <a:spcAft>
                <a:spcPts val="800"/>
              </a:spcAft>
            </a:pPr>
            <a:r>
              <a:rPr lang="fa-IR" sz="1800" dirty="0" smtClean="0">
                <a:solidFill>
                  <a:srgbClr val="FF0000"/>
                </a:solidFill>
                <a:latin typeface="Calibri" panose="020F0502020204030204" pitchFamily="34" charset="0"/>
                <a:ea typeface="Calibri" panose="020F0502020204030204" pitchFamily="34" charset="0"/>
                <a:cs typeface="B Nazanin" panose="00000400000000000000" pitchFamily="2" charset="-78"/>
              </a:rPr>
              <a:t>3-</a:t>
            </a:r>
            <a:r>
              <a:rPr lang="fa-IR" sz="1800" dirty="0" smtClean="0">
                <a:latin typeface="Calibri" panose="020F0502020204030204" pitchFamily="34" charset="0"/>
                <a:ea typeface="Calibri" panose="020F0502020204030204" pitchFamily="34" charset="0"/>
                <a:cs typeface="B Nazanin" panose="00000400000000000000" pitchFamily="2" charset="-78"/>
              </a:rPr>
              <a:t> </a:t>
            </a:r>
            <a:r>
              <a:rPr lang="fa-IR" sz="1800" dirty="0">
                <a:latin typeface="Calibri" panose="020F0502020204030204" pitchFamily="34" charset="0"/>
                <a:ea typeface="Calibri" panose="020F0502020204030204" pitchFamily="34" charset="0"/>
                <a:cs typeface="B Nazanin" panose="00000400000000000000" pitchFamily="2" charset="-78"/>
              </a:rPr>
              <a:t>بيمه مضاعف مورد بيمه در مقابل همان خطر، نزد بيمه‌گر ديگر با قصد تقلب؛ مثلاً يك منزل مسكوني را نمي‌توان نزد دو شركت بيمه، در مقابل خطر آتش‌سوزي بيمه كرد.</a:t>
            </a:r>
            <a:endParaRPr lang="en-US" sz="1800" dirty="0">
              <a:latin typeface="Calibri" panose="020F0502020204030204" pitchFamily="34" charset="0"/>
              <a:ea typeface="Calibri" panose="020F0502020204030204" pitchFamily="34" charset="0"/>
              <a:cs typeface="B Nazanin" panose="00000400000000000000" pitchFamily="2" charset="-78"/>
            </a:endParaRPr>
          </a:p>
          <a:p>
            <a:pPr algn="just" rtl="1">
              <a:lnSpc>
                <a:spcPct val="150000"/>
              </a:lnSpc>
              <a:spcAft>
                <a:spcPts val="800"/>
              </a:spcAft>
            </a:pPr>
            <a:r>
              <a:rPr lang="fa-IR" sz="1800" dirty="0">
                <a:solidFill>
                  <a:srgbClr val="FF0000"/>
                </a:solidFill>
                <a:latin typeface="Calibri" panose="020F0502020204030204" pitchFamily="34" charset="0"/>
                <a:ea typeface="Calibri" panose="020F0502020204030204" pitchFamily="34" charset="0"/>
                <a:cs typeface="B Nazanin" panose="00000400000000000000" pitchFamily="2" charset="-78"/>
              </a:rPr>
              <a:t>4-</a:t>
            </a:r>
            <a:r>
              <a:rPr lang="fa-IR" sz="1800" dirty="0">
                <a:latin typeface="Calibri" panose="020F0502020204030204" pitchFamily="34" charset="0"/>
                <a:ea typeface="Calibri" panose="020F0502020204030204" pitchFamily="34" charset="0"/>
                <a:cs typeface="B Nazanin" panose="00000400000000000000" pitchFamily="2" charset="-78"/>
              </a:rPr>
              <a:t> اصل حسن نيت: بيمه‌گذار مكلف است با رعايت و صداقت در پاسخ به پرسش‌هاي بيمه‌گر، كليه اطلاعات راجع به موضوع بيمه را در اختيار بيمه‌گر قرار دهد. اگر بيمه‌گذار در پاسخ به پرسش بيمه‌گر به طور عمد از اظهار مطلبي خودداري نمايد و يا برخلاف واقع چيزي بگويد، قرارداد بيمه باطل و بدون اثر خواهد بود؛ هرچند مطلبي كه كتمان شده يا برخلاف واقع اظهار شده هيچ‌گونه تأثيري در وقوع حادثه نداشته باشد. دراين‌صورت نه فقط وجوه پرداختي بيمه‌گذاربه وي مسترد نخواهد شد، بلكه بيمه‌گر مي‌تواند مانده حق‌بيمه را نيز مطالبه نمايد.</a:t>
            </a:r>
            <a:endParaRPr lang="en-US" sz="1800" dirty="0">
              <a:latin typeface="Calibri" panose="020F0502020204030204" pitchFamily="34" charset="0"/>
              <a:ea typeface="Calibri" panose="020F0502020204030204" pitchFamily="34" charset="0"/>
              <a:cs typeface="B Nazanin" panose="00000400000000000000" pitchFamily="2" charset="-78"/>
            </a:endParaRPr>
          </a:p>
        </p:txBody>
      </p:sp>
    </p:spTree>
    <p:extLst>
      <p:ext uri="{BB962C8B-B14F-4D97-AF65-F5344CB8AC3E}">
        <p14:creationId xmlns:p14="http://schemas.microsoft.com/office/powerpoint/2010/main" val="2570001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770" y="195943"/>
            <a:ext cx="3636529" cy="47516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229" y="195943"/>
            <a:ext cx="3636529" cy="4694465"/>
          </a:xfrm>
          <a:prstGeom prst="rect">
            <a:avLst/>
          </a:prstGeom>
        </p:spPr>
      </p:pic>
    </p:spTree>
    <p:extLst>
      <p:ext uri="{BB962C8B-B14F-4D97-AF65-F5344CB8AC3E}">
        <p14:creationId xmlns:p14="http://schemas.microsoft.com/office/powerpoint/2010/main" val="1156372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28" y="278296"/>
            <a:ext cx="3636529" cy="464356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490" y="278296"/>
            <a:ext cx="3636529" cy="4643561"/>
          </a:xfrm>
          <a:prstGeom prst="rect">
            <a:avLst/>
          </a:prstGeom>
        </p:spPr>
      </p:pic>
    </p:spTree>
    <p:extLst>
      <p:ext uri="{BB962C8B-B14F-4D97-AF65-F5344CB8AC3E}">
        <p14:creationId xmlns:p14="http://schemas.microsoft.com/office/powerpoint/2010/main" val="2352873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10" name="Rectangle 9">
            <a:extLst>
              <a:ext uri="{FF2B5EF4-FFF2-40B4-BE49-F238E27FC236}">
                <a16:creationId xmlns:a16="http://schemas.microsoft.com/office/drawing/2014/main" id="{B1B78E91-DB65-5514-6626-24BA6CC079A9}"/>
              </a:ext>
            </a:extLst>
          </p:cNvPr>
          <p:cNvSpPr/>
          <p:nvPr/>
        </p:nvSpPr>
        <p:spPr>
          <a:xfrm>
            <a:off x="564444" y="257582"/>
            <a:ext cx="8208912" cy="1061829"/>
          </a:xfrm>
          <a:prstGeom prst="rect">
            <a:avLst/>
          </a:prstGeom>
        </p:spPr>
        <p:txBody>
          <a:bodyPr wrap="square">
            <a:spAutoFit/>
          </a:bodyPr>
          <a:lstStyle/>
          <a:p>
            <a:pPr algn="r">
              <a:lnSpc>
                <a:spcPct val="200000"/>
              </a:lnSpc>
              <a:spcAft>
                <a:spcPts val="800"/>
              </a:spcAft>
            </a:pPr>
            <a:r>
              <a:rPr lang="fa-IR" sz="3600" b="1" dirty="0">
                <a:solidFill>
                  <a:srgbClr val="FF0000"/>
                </a:solidFill>
                <a:effectLst/>
                <a:latin typeface="Calibri"/>
                <a:ea typeface="Times New Roman"/>
                <a:cs typeface="B Nazanin" panose="00000400000000000000" pitchFamily="2" charset="-78"/>
              </a:rPr>
              <a:t>انواع بیمه های آتش سوزی</a:t>
            </a:r>
            <a:endParaRPr lang="en-US" sz="3600" b="1" dirty="0">
              <a:solidFill>
                <a:srgbClr val="FF0000"/>
              </a:solidFill>
              <a:effectLst/>
              <a:latin typeface="Calibri"/>
              <a:ea typeface="Calibri"/>
              <a:cs typeface="B Nazanin" panose="00000400000000000000" pitchFamily="2" charset="-78"/>
            </a:endParaRPr>
          </a:p>
        </p:txBody>
      </p:sp>
      <p:grpSp>
        <p:nvGrpSpPr>
          <p:cNvPr id="11" name="Group 10">
            <a:extLst>
              <a:ext uri="{FF2B5EF4-FFF2-40B4-BE49-F238E27FC236}">
                <a16:creationId xmlns:a16="http://schemas.microsoft.com/office/drawing/2014/main" id="{18F2DF7B-DE6B-A19F-7F90-B3ABD8B600F9}"/>
              </a:ext>
            </a:extLst>
          </p:cNvPr>
          <p:cNvGrpSpPr/>
          <p:nvPr/>
        </p:nvGrpSpPr>
        <p:grpSpPr>
          <a:xfrm>
            <a:off x="1703070" y="1524414"/>
            <a:ext cx="6686550" cy="3481926"/>
            <a:chOff x="590490" y="1268760"/>
            <a:chExt cx="8085966" cy="5092402"/>
          </a:xfrm>
        </p:grpSpPr>
        <p:pic>
          <p:nvPicPr>
            <p:cNvPr id="12" name="Picture 11">
              <a:extLst>
                <a:ext uri="{FF2B5EF4-FFF2-40B4-BE49-F238E27FC236}">
                  <a16:creationId xmlns:a16="http://schemas.microsoft.com/office/drawing/2014/main" id="{B49367B3-C698-3510-3AB9-312D0EBF6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115" y="2060848"/>
              <a:ext cx="3620341" cy="27363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3" name="Picture 12">
              <a:extLst>
                <a:ext uri="{FF2B5EF4-FFF2-40B4-BE49-F238E27FC236}">
                  <a16:creationId xmlns:a16="http://schemas.microsoft.com/office/drawing/2014/main" id="{05BA1861-C8DC-4091-25FE-09A84A213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4437112"/>
              <a:ext cx="2371725" cy="192405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13">
              <a:extLst>
                <a:ext uri="{FF2B5EF4-FFF2-40B4-BE49-F238E27FC236}">
                  <a16:creationId xmlns:a16="http://schemas.microsoft.com/office/drawing/2014/main" id="{8058E1B7-6E7E-B102-40EA-785F7FB7C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490" y="3269895"/>
              <a:ext cx="3549462" cy="239135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5" name="Picture 14">
              <a:extLst>
                <a:ext uri="{FF2B5EF4-FFF2-40B4-BE49-F238E27FC236}">
                  <a16:creationId xmlns:a16="http://schemas.microsoft.com/office/drawing/2014/main" id="{A976749A-ECAB-24E2-708F-3FB863E4EA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1318" y="1268760"/>
              <a:ext cx="3320722" cy="2317126"/>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pic>
        <p:nvPicPr>
          <p:cNvPr id="16" name="Picture 15">
            <a:extLst>
              <a:ext uri="{FF2B5EF4-FFF2-40B4-BE49-F238E27FC236}">
                <a16:creationId xmlns:a16="http://schemas.microsoft.com/office/drawing/2014/main" id="{369E0D11-6DF2-A33E-4C5E-A2BCF631D4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16" y="-55143"/>
            <a:ext cx="3333750" cy="33337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2" name="Title 1"/>
          <p:cNvSpPr>
            <a:spLocks noGrp="1"/>
          </p:cNvSpPr>
          <p:nvPr>
            <p:ph type="title"/>
          </p:nvPr>
        </p:nvSpPr>
        <p:spPr>
          <a:xfrm>
            <a:off x="3479265" y="198784"/>
            <a:ext cx="2170706" cy="381662"/>
          </a:xfrm>
        </p:spPr>
        <p:txBody>
          <a:bodyPr/>
          <a:lstStyle/>
          <a:p>
            <a:pPr algn="just" rtl="1"/>
            <a:r>
              <a:rPr lang="fa-IR" sz="2400" dirty="0">
                <a:solidFill>
                  <a:srgbClr val="FF0000"/>
                </a:solidFill>
                <a:latin typeface="BYekan"/>
              </a:rPr>
              <a:t>آ</a:t>
            </a:r>
            <a:r>
              <a:rPr lang="fa-IR" sz="2400" dirty="0">
                <a:solidFill>
                  <a:srgbClr val="FF0000"/>
                </a:solidFill>
                <a:latin typeface="BYekan"/>
                <a:cs typeface="B Nazanin" panose="00000400000000000000" pitchFamily="2" charset="-78"/>
              </a:rPr>
              <a:t>ئين </a:t>
            </a:r>
            <a:r>
              <a:rPr lang="fa-IR" sz="2400" dirty="0" smtClean="0">
                <a:solidFill>
                  <a:srgbClr val="FF0000"/>
                </a:solidFill>
                <a:latin typeface="BYekan"/>
                <a:cs typeface="B Nazanin" panose="00000400000000000000" pitchFamily="2" charset="-78"/>
              </a:rPr>
              <a:t>نامه </a:t>
            </a:r>
            <a:r>
              <a:rPr lang="fa-IR" sz="2400" dirty="0">
                <a:solidFill>
                  <a:srgbClr val="FF0000"/>
                </a:solidFill>
                <a:latin typeface="BYekan"/>
                <a:cs typeface="B Nazanin" panose="00000400000000000000" pitchFamily="2" charset="-78"/>
              </a:rPr>
              <a:t>شماره </a:t>
            </a:r>
            <a:r>
              <a:rPr lang="fa-IR" sz="2400" dirty="0" smtClean="0">
                <a:solidFill>
                  <a:srgbClr val="FF0000"/>
                </a:solidFill>
                <a:latin typeface="BYekan"/>
                <a:cs typeface="B Nazanin" panose="00000400000000000000" pitchFamily="2" charset="-78"/>
              </a:rPr>
              <a:t>21</a:t>
            </a:r>
            <a:r>
              <a:rPr lang="en-US" sz="2400" dirty="0">
                <a:solidFill>
                  <a:srgbClr val="FF0000"/>
                </a:solidFill>
                <a:latin typeface="BYekan"/>
                <a:cs typeface="B Nazanin" panose="00000400000000000000" pitchFamily="2" charset="-78"/>
              </a:rPr>
              <a:t/>
            </a:r>
            <a:br>
              <a:rPr lang="en-US" sz="2400" dirty="0">
                <a:solidFill>
                  <a:srgbClr val="FF0000"/>
                </a:solidFill>
                <a:latin typeface="BYekan"/>
                <a:cs typeface="B Nazanin" panose="00000400000000000000" pitchFamily="2" charset="-78"/>
              </a:rPr>
            </a:br>
            <a:endParaRPr lang="en-US" sz="2400" dirty="0">
              <a:solidFill>
                <a:srgbClr val="FF0000"/>
              </a:solidFill>
            </a:endParaRPr>
          </a:p>
        </p:txBody>
      </p:sp>
      <p:sp>
        <p:nvSpPr>
          <p:cNvPr id="11" name="TextBox 10">
            <a:extLst>
              <a:ext uri="{FF2B5EF4-FFF2-40B4-BE49-F238E27FC236}">
                <a16:creationId xmlns:a16="http://schemas.microsoft.com/office/drawing/2014/main" id="{D5304B34-335D-CE2F-B204-90014460A48A}"/>
              </a:ext>
            </a:extLst>
          </p:cNvPr>
          <p:cNvSpPr txBox="1"/>
          <p:nvPr/>
        </p:nvSpPr>
        <p:spPr>
          <a:xfrm>
            <a:off x="508885" y="1592979"/>
            <a:ext cx="8111467" cy="2862322"/>
          </a:xfrm>
          <a:prstGeom prst="rect">
            <a:avLst/>
          </a:prstGeom>
          <a:noFill/>
        </p:spPr>
        <p:txBody>
          <a:bodyPr wrap="square">
            <a:spAutoFit/>
          </a:bodyPr>
          <a:lstStyle/>
          <a:p>
            <a:pPr algn="just" rtl="1">
              <a:lnSpc>
                <a:spcPct val="150000"/>
              </a:lnSpc>
            </a:pPr>
            <a:r>
              <a:rPr lang="fa-IR" sz="2400" i="0" dirty="0" smtClean="0">
                <a:solidFill>
                  <a:srgbClr val="333333"/>
                </a:solidFill>
                <a:effectLst/>
                <a:latin typeface="BYekan"/>
                <a:cs typeface="B Nazanin" panose="00000400000000000000" pitchFamily="2" charset="-78"/>
              </a:rPr>
              <a:t>شورايعالي </a:t>
            </a:r>
            <a:r>
              <a:rPr lang="fa-IR" sz="2400" i="0" dirty="0">
                <a:solidFill>
                  <a:srgbClr val="333333"/>
                </a:solidFill>
                <a:effectLst/>
                <a:latin typeface="BYekan"/>
                <a:cs typeface="B Nazanin" panose="00000400000000000000" pitchFamily="2" charset="-78"/>
              </a:rPr>
              <a:t>بيمه در اجراي بند 3 ماده 17 قانون تأسيس بيمه مركزي ايران و بيمه‌گري شرايط عمومي بيمه‌نامه آتش‌سوزي، صاعقه، انفجار مشتمل بر 34 ماده را در جلسه مورخ 27 / 8 /1366 بشرح پيوست تصويب نموده كه از تاريخ 1 /1 / 1367 بمرحله اجرا در آيد. با تصويب شرايط فوق، شرايط عمومي بيمه‌نامه‌هاي آتش‌سوزي موضوع ماده 2 آئيننامه شماره 2 ملغي خواهد بود</a:t>
            </a:r>
            <a:r>
              <a:rPr lang="fa-IR" sz="1600" i="0" dirty="0">
                <a:solidFill>
                  <a:srgbClr val="333333"/>
                </a:solidFill>
                <a:effectLst/>
                <a:latin typeface="BYekan"/>
                <a:cs typeface="B Nazanin" panose="00000400000000000000" pitchFamily="2" charset="-78"/>
              </a:rPr>
              <a:t>.</a:t>
            </a:r>
          </a:p>
        </p:txBody>
      </p:sp>
      <p:sp>
        <p:nvSpPr>
          <p:cNvPr id="3" name="Rectangle 2"/>
          <p:cNvSpPr/>
          <p:nvPr/>
        </p:nvSpPr>
        <p:spPr>
          <a:xfrm>
            <a:off x="1789042" y="761982"/>
            <a:ext cx="5613621" cy="461665"/>
          </a:xfrm>
          <a:prstGeom prst="rect">
            <a:avLst/>
          </a:prstGeom>
        </p:spPr>
        <p:txBody>
          <a:bodyPr wrap="square">
            <a:spAutoFit/>
          </a:bodyPr>
          <a:lstStyle/>
          <a:p>
            <a:pPr algn="just"/>
            <a:r>
              <a:rPr lang="fa-IR" sz="2400" b="1" dirty="0" smtClean="0">
                <a:solidFill>
                  <a:srgbClr val="FF0000"/>
                </a:solidFill>
                <a:latin typeface="BYekan"/>
                <a:cs typeface="B Nazanin" panose="00000400000000000000" pitchFamily="2" charset="-78"/>
                <a:sym typeface="Libre Baskerville"/>
              </a:rPr>
              <a:t>شرايط </a:t>
            </a:r>
            <a:r>
              <a:rPr lang="fa-IR" sz="2400" b="1" dirty="0">
                <a:solidFill>
                  <a:srgbClr val="FF0000"/>
                </a:solidFill>
                <a:latin typeface="BYekan"/>
                <a:cs typeface="B Nazanin" panose="00000400000000000000" pitchFamily="2" charset="-78"/>
                <a:sym typeface="Libre Baskerville"/>
              </a:rPr>
              <a:t>عمومي بيمه‌ نامه آتش‌ سوزي، صاعقه، انفجار</a:t>
            </a:r>
            <a:endParaRPr lang="fa-IR"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5"/>
          <p:cNvSpPr txBox="1">
            <a:spLocks noGrp="1"/>
          </p:cNvSpPr>
          <p:nvPr>
            <p:ph type="title"/>
          </p:nvPr>
        </p:nvSpPr>
        <p:spPr>
          <a:xfrm>
            <a:off x="1709325" y="1522638"/>
            <a:ext cx="5725500" cy="1422600"/>
          </a:xfrm>
          <a:prstGeom prst="rect">
            <a:avLst/>
          </a:prstGeom>
        </p:spPr>
        <p:txBody>
          <a:bodyPr spcFirstLastPara="1" wrap="square" lIns="91425" tIns="91425" rIns="91425" bIns="91425" anchor="ctr" anchorCtr="0">
            <a:noAutofit/>
          </a:bodyPr>
          <a:lstStyle/>
          <a:p>
            <a:pPr rtl="1">
              <a:lnSpc>
                <a:spcPct val="150000"/>
              </a:lnSpc>
            </a:pPr>
            <a:r>
              <a:rPr lang="fa-IR" sz="5400" dirty="0">
                <a:solidFill>
                  <a:srgbClr val="FF0000"/>
                </a:solidFill>
                <a:latin typeface="BYekan"/>
                <a:cs typeface="B Nazanin" panose="00000400000000000000" pitchFamily="2" charset="-78"/>
              </a:rPr>
              <a:t>فصل اول - </a:t>
            </a:r>
            <a:r>
              <a:rPr lang="fa-IR" sz="5400" dirty="0" smtClean="0">
                <a:solidFill>
                  <a:srgbClr val="FF0000"/>
                </a:solidFill>
                <a:latin typeface="BYekan"/>
                <a:cs typeface="B Nazanin" panose="00000400000000000000" pitchFamily="2" charset="-78"/>
              </a:rPr>
              <a:t>كليات</a:t>
            </a:r>
            <a:endParaRPr lang="fa-IR" sz="5400" dirty="0">
              <a:solidFill>
                <a:srgbClr val="FF0000"/>
              </a:solidFill>
              <a:latin typeface="BYekan"/>
              <a:cs typeface="B Nazanin" panose="00000400000000000000" pitchFamily="2" charset="-78"/>
            </a:endParaRPr>
          </a:p>
        </p:txBody>
      </p:sp>
    </p:spTree>
    <p:extLst>
      <p:ext uri="{BB962C8B-B14F-4D97-AF65-F5344CB8AC3E}">
        <p14:creationId xmlns:p14="http://schemas.microsoft.com/office/powerpoint/2010/main" val="208825145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350994" y="1536488"/>
            <a:ext cx="8072846" cy="1754326"/>
          </a:xfrm>
          <a:prstGeom prst="rect">
            <a:avLst/>
          </a:prstGeom>
        </p:spPr>
        <p:txBody>
          <a:bodyPr wrap="square">
            <a:spAutoFit/>
          </a:bodyPr>
          <a:lstStyle/>
          <a:p>
            <a:pPr algn="just" rtl="1">
              <a:lnSpc>
                <a:spcPct val="150000"/>
              </a:lnSpc>
            </a:pPr>
            <a:r>
              <a:rPr lang="fa-IR" sz="1800" b="1" dirty="0">
                <a:solidFill>
                  <a:srgbClr val="0000FF"/>
                </a:solidFill>
                <a:latin typeface="BYekan"/>
                <a:cs typeface="B Nazanin" panose="00000400000000000000" pitchFamily="2" charset="-78"/>
              </a:rPr>
              <a:t>ماده 1</a:t>
            </a:r>
            <a:r>
              <a:rPr lang="fa-IR" sz="1800" dirty="0">
                <a:solidFill>
                  <a:srgbClr val="333333"/>
                </a:solidFill>
                <a:latin typeface="BYekan"/>
                <a:cs typeface="B Nazanin" panose="00000400000000000000" pitchFamily="2" charset="-78"/>
              </a:rPr>
              <a:t>- اساس قرارداد :اين بيمه‌نامه براساس قانون بيمه مصوب ارديبهشت ماه سال 1316 و پيشنهاد كتبي بيمه‌گذار (كه جزء لاينفك بيمه‌نامه ميباشد) تنظيم گرديده است و مورد توافق طرفين </a:t>
            </a:r>
            <a:r>
              <a:rPr lang="fa-IR" sz="1800" dirty="0" smtClean="0">
                <a:solidFill>
                  <a:srgbClr val="333333"/>
                </a:solidFill>
                <a:latin typeface="BYekan"/>
                <a:cs typeface="B Nazanin" panose="00000400000000000000" pitchFamily="2" charset="-78"/>
              </a:rPr>
              <a:t>ميباشد.</a:t>
            </a:r>
          </a:p>
          <a:p>
            <a:pPr algn="just" rtl="1">
              <a:lnSpc>
                <a:spcPct val="150000"/>
              </a:lnSpc>
            </a:pPr>
            <a:r>
              <a:rPr lang="fa-IR" sz="1800" dirty="0" smtClean="0">
                <a:solidFill>
                  <a:srgbClr val="333333"/>
                </a:solidFill>
                <a:latin typeface="BYekan"/>
                <a:cs typeface="B Nazanin" panose="00000400000000000000" pitchFamily="2" charset="-78"/>
              </a:rPr>
              <a:t>آن </a:t>
            </a:r>
            <a:r>
              <a:rPr lang="fa-IR" sz="1800" dirty="0">
                <a:solidFill>
                  <a:srgbClr val="333333"/>
                </a:solidFill>
                <a:latin typeface="BYekan"/>
                <a:cs typeface="B Nazanin" panose="00000400000000000000" pitchFamily="2" charset="-78"/>
              </a:rPr>
              <a:t>قسمت از پيشنهاد كتبي بيمه‌گذار كه مورد قبول بيمه‌گر واقع نگرديده و كتبا به بيمه‌گذار همزمان با صدور بيمه‌نامه اعلام گرديده است جزء تعهدات بيمه‌گر محسوب نميگردد</a:t>
            </a:r>
            <a:r>
              <a:rPr lang="fa-IR" sz="1800" dirty="0" smtClean="0">
                <a:solidFill>
                  <a:srgbClr val="333333"/>
                </a:solidFill>
                <a:latin typeface="BYekan"/>
                <a:cs typeface="B Nazanin" panose="00000400000000000000" pitchFamily="2" charset="-78"/>
              </a:rPr>
              <a:t>.</a:t>
            </a:r>
            <a:endParaRPr lang="fa-IR" sz="1800" dirty="0">
              <a:solidFill>
                <a:srgbClr val="333333"/>
              </a:solidFill>
              <a:latin typeface="BYekan"/>
              <a:cs typeface="B Nazanin" panose="00000400000000000000" pitchFamily="2" charset="-78"/>
            </a:endParaRPr>
          </a:p>
        </p:txBody>
      </p:sp>
      <p:sp>
        <p:nvSpPr>
          <p:cNvPr id="22" name="Google Shape;565;p55"/>
          <p:cNvSpPr txBox="1">
            <a:spLocks noGrp="1"/>
          </p:cNvSpPr>
          <p:nvPr>
            <p:ph type="title"/>
          </p:nvPr>
        </p:nvSpPr>
        <p:spPr>
          <a:xfrm>
            <a:off x="3188835" y="349856"/>
            <a:ext cx="2957523" cy="1072743"/>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اول - </a:t>
            </a:r>
            <a:r>
              <a:rPr lang="fa-IR" sz="3200" dirty="0" smtClean="0">
                <a:solidFill>
                  <a:srgbClr val="FF0000"/>
                </a:solidFill>
                <a:latin typeface="BYekan"/>
                <a:cs typeface="B Nazanin" panose="00000400000000000000" pitchFamily="2" charset="-78"/>
              </a:rPr>
              <a:t>كليات</a:t>
            </a:r>
            <a:endParaRPr lang="fa-IR" sz="3200" dirty="0">
              <a:solidFill>
                <a:srgbClr val="FF0000"/>
              </a:solidFill>
              <a:latin typeface="BYekan"/>
              <a:cs typeface="B Nazanin" panose="00000400000000000000"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393" y="1816732"/>
            <a:ext cx="8388626" cy="2585323"/>
          </a:xfrm>
          <a:prstGeom prst="rect">
            <a:avLst/>
          </a:prstGeom>
        </p:spPr>
        <p:txBody>
          <a:bodyPr wrap="square">
            <a:spAutoFit/>
          </a:bodyPr>
          <a:lstStyle/>
          <a:p>
            <a:pPr lvl="0" algn="just" rtl="1">
              <a:lnSpc>
                <a:spcPct val="150000"/>
              </a:lnSpc>
            </a:pPr>
            <a:r>
              <a:rPr lang="fa-IR" sz="1800" b="1" dirty="0">
                <a:solidFill>
                  <a:srgbClr val="0000FF"/>
                </a:solidFill>
                <a:latin typeface="BYekan"/>
                <a:cs typeface="B Nazanin" panose="00000400000000000000" pitchFamily="2" charset="-78"/>
              </a:rPr>
              <a:t>ماده 2</a:t>
            </a:r>
            <a:r>
              <a:rPr lang="fa-IR" sz="1800" dirty="0">
                <a:solidFill>
                  <a:srgbClr val="333333"/>
                </a:solidFill>
                <a:latin typeface="BYekan"/>
                <a:cs typeface="B Nazanin" panose="00000400000000000000" pitchFamily="2" charset="-78"/>
              </a:rPr>
              <a:t>- بيمه‌گر:  بيمه‌گر شركت بيمه‌اي است كه مشخصات آن در اين بيمه‌نامه قيد گرديده و جبران خسارت احتمالي را طبق شرايط مقرر در اين بيمه‌نامه بعهده ميگيرد.</a:t>
            </a:r>
          </a:p>
          <a:p>
            <a:pPr lvl="0" algn="just" rtl="1">
              <a:lnSpc>
                <a:spcPct val="150000"/>
              </a:lnSpc>
            </a:pPr>
            <a:r>
              <a:rPr lang="fa-IR" sz="1800" b="1" dirty="0">
                <a:solidFill>
                  <a:srgbClr val="0000FF"/>
                </a:solidFill>
                <a:latin typeface="BYekan"/>
                <a:cs typeface="B Nazanin" panose="00000400000000000000" pitchFamily="2" charset="-78"/>
              </a:rPr>
              <a:t>ماده 3</a:t>
            </a:r>
            <a:r>
              <a:rPr lang="fa-IR" sz="1800" dirty="0">
                <a:solidFill>
                  <a:srgbClr val="333333"/>
                </a:solidFill>
                <a:latin typeface="BYekan"/>
                <a:cs typeface="B Nazanin" panose="00000400000000000000" pitchFamily="2" charset="-78"/>
              </a:rPr>
              <a:t>- بيمه‌گذار : بيمه‌گذار شخص حقيقي يا حقوقي مذكور در اين بيمه‌نامه است كه بيمه را خريداري نموده و متعهد پرداخت حق بيمه آن ميباشد.</a:t>
            </a:r>
          </a:p>
          <a:p>
            <a:pPr lvl="0" algn="just" rtl="1">
              <a:lnSpc>
                <a:spcPct val="150000"/>
              </a:lnSpc>
            </a:pPr>
            <a:r>
              <a:rPr lang="fa-IR" sz="1800" b="1" dirty="0">
                <a:solidFill>
                  <a:srgbClr val="0000FF"/>
                </a:solidFill>
                <a:latin typeface="BYekan"/>
                <a:cs typeface="B Nazanin" panose="00000400000000000000" pitchFamily="2" charset="-78"/>
              </a:rPr>
              <a:t>ماده 4</a:t>
            </a:r>
            <a:r>
              <a:rPr lang="fa-IR" sz="1800" dirty="0">
                <a:solidFill>
                  <a:srgbClr val="333333"/>
                </a:solidFill>
                <a:latin typeface="BYekan"/>
                <a:cs typeface="B Nazanin" panose="00000400000000000000" pitchFamily="2" charset="-78"/>
              </a:rPr>
              <a:t>- ذينفع :ذينفع هر شخص حقيقي يا حقوقي مذكور در اين بيمه‌نامه اعم از بيمه‌گذار ميباشد كه در تمام يا قسمتي از موضوع بيمه نفع داشته باشد.</a:t>
            </a:r>
          </a:p>
        </p:txBody>
      </p:sp>
      <p:pic>
        <p:nvPicPr>
          <p:cNvPr id="4" name="Picture 3"/>
          <p:cNvPicPr>
            <a:picLocks noChangeAspect="1"/>
          </p:cNvPicPr>
          <p:nvPr/>
        </p:nvPicPr>
        <p:blipFill>
          <a:blip r:embed="rId2"/>
          <a:stretch>
            <a:fillRect/>
          </a:stretch>
        </p:blipFill>
        <p:spPr>
          <a:xfrm>
            <a:off x="3033950" y="701823"/>
            <a:ext cx="3139712" cy="1036410"/>
          </a:xfrm>
          <a:prstGeom prst="rect">
            <a:avLst/>
          </a:prstGeom>
        </p:spPr>
      </p:pic>
    </p:spTree>
    <p:extLst>
      <p:ext uri="{BB962C8B-B14F-4D97-AF65-F5344CB8AC3E}">
        <p14:creationId xmlns:p14="http://schemas.microsoft.com/office/powerpoint/2010/main" val="3327851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70263" y="542575"/>
            <a:ext cx="8072846" cy="3901068"/>
          </a:xfrm>
          <a:prstGeom prst="rect">
            <a:avLst/>
          </a:prstGeom>
        </p:spPr>
        <p:txBody>
          <a:bodyPr wrap="square">
            <a:spAutoFit/>
          </a:bodyPr>
          <a:lstStyle/>
          <a:p>
            <a:pPr algn="just" rtl="1">
              <a:lnSpc>
                <a:spcPct val="200000"/>
              </a:lnSpc>
            </a:pPr>
            <a:r>
              <a:rPr lang="fa-IR" sz="1800" b="1" dirty="0">
                <a:solidFill>
                  <a:srgbClr val="0000FF"/>
                </a:solidFill>
                <a:latin typeface="BYekan"/>
                <a:cs typeface="B Nazanin" panose="00000400000000000000" pitchFamily="2" charset="-78"/>
              </a:rPr>
              <a:t>ماده 5</a:t>
            </a:r>
            <a:r>
              <a:rPr lang="fa-IR" sz="1800" dirty="0">
                <a:solidFill>
                  <a:srgbClr val="333333"/>
                </a:solidFill>
                <a:latin typeface="BYekan"/>
                <a:cs typeface="B Nazanin" panose="00000400000000000000" pitchFamily="2" charset="-78"/>
              </a:rPr>
              <a:t>- مورد بيمه :مورد بيمه اموال مندرج در جدول مشخصات اين بيمه‌نامه است كه متعلق به بيمه‌گذار و يا در تصرف وي در محل مورد بيمه باشد. اموال ساير اشخاص تا حدودي كه با نوع اشتغال بيمه‌گذار ارتباط دارد و همچنين اثاثيه منزل و ساير اموال متعلق به اعضاء خانواده بيمه‌گذار يا كارگراني كه در منزل وي به سر ميبرند، مشروط بر اين كه بهاي آنها در سرمايه بيمه شده منظور و در محل مورد بيمه مستقر باشد بيمه شده محسوب ميشود.</a:t>
            </a:r>
          </a:p>
          <a:p>
            <a:pPr algn="just" rtl="1">
              <a:lnSpc>
                <a:spcPct val="200000"/>
              </a:lnSpc>
            </a:pPr>
            <a:r>
              <a:rPr lang="fa-IR" sz="1800" b="1" dirty="0">
                <a:solidFill>
                  <a:srgbClr val="0000FF"/>
                </a:solidFill>
                <a:latin typeface="BYekan"/>
                <a:cs typeface="B Nazanin" panose="00000400000000000000" pitchFamily="2" charset="-78"/>
              </a:rPr>
              <a:t>ماده 6</a:t>
            </a:r>
            <a:r>
              <a:rPr lang="fa-IR" sz="1800" dirty="0">
                <a:solidFill>
                  <a:srgbClr val="333333"/>
                </a:solidFill>
                <a:latin typeface="BYekan"/>
                <a:cs typeface="B Nazanin" panose="00000400000000000000" pitchFamily="2" charset="-78"/>
              </a:rPr>
              <a:t>- مدت بيمه: مدت بيمه از ساعت 12 روزي كه بعنوان تاريخ شروع در بيمه‌نامه قيد گرديده است آغاز و در ساعت 12 روز انقضاء بيمه‌نامه خاتمه مييابد مگر آن كه خلاف آن در بيمه‌نامه تصريح شده باشد.</a:t>
            </a:r>
          </a:p>
        </p:txBody>
      </p:sp>
      <p:sp>
        <p:nvSpPr>
          <p:cNvPr id="22" name="Google Shape;565;p55"/>
          <p:cNvSpPr txBox="1">
            <a:spLocks noGrp="1"/>
          </p:cNvSpPr>
          <p:nvPr>
            <p:ph type="title"/>
          </p:nvPr>
        </p:nvSpPr>
        <p:spPr>
          <a:xfrm>
            <a:off x="3339910" y="-135173"/>
            <a:ext cx="2981377" cy="923903"/>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اول - </a:t>
            </a:r>
            <a:r>
              <a:rPr lang="fa-IR" sz="3200" dirty="0" smtClean="0">
                <a:solidFill>
                  <a:srgbClr val="FF0000"/>
                </a:solidFill>
                <a:latin typeface="BYekan"/>
                <a:cs typeface="B Nazanin" panose="00000400000000000000" pitchFamily="2" charset="-78"/>
              </a:rPr>
              <a:t>كليات</a:t>
            </a:r>
            <a:endParaRPr lang="fa-IR" sz="3200" dirty="0">
              <a:solidFill>
                <a:srgbClr val="FF0000"/>
              </a:solidFill>
              <a:latin typeface="BYekan"/>
              <a:cs typeface="B Nazanin" panose="00000400000000000000" pitchFamily="2" charset="-78"/>
            </a:endParaRPr>
          </a:p>
        </p:txBody>
      </p:sp>
    </p:spTree>
    <p:extLst>
      <p:ext uri="{BB962C8B-B14F-4D97-AF65-F5344CB8AC3E}">
        <p14:creationId xmlns:p14="http://schemas.microsoft.com/office/powerpoint/2010/main" val="2482227996"/>
      </p:ext>
    </p:extLst>
  </p:cSld>
  <p:clrMapOvr>
    <a:masterClrMapping/>
  </p:clrMapOvr>
  <p:transition spd="slow">
    <p:comb/>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22555" y="1250241"/>
            <a:ext cx="8072846" cy="2793072"/>
          </a:xfrm>
          <a:prstGeom prst="rect">
            <a:avLst/>
          </a:prstGeom>
        </p:spPr>
        <p:txBody>
          <a:bodyPr wrap="square">
            <a:spAutoFit/>
          </a:bodyPr>
          <a:lstStyle/>
          <a:p>
            <a:pPr lvl="0" algn="just" defTabSz="457200" rtl="1">
              <a:lnSpc>
                <a:spcPct val="200000"/>
              </a:lnSpc>
              <a:buClrTx/>
              <a:defRPr/>
            </a:pPr>
            <a:r>
              <a:rPr lang="fa-IR" sz="1800" b="1" kern="1200" dirty="0">
                <a:solidFill>
                  <a:srgbClr val="0000FF"/>
                </a:solidFill>
                <a:latin typeface="BYekan"/>
                <a:cs typeface="B Nazanin" panose="00000400000000000000" pitchFamily="2" charset="-78"/>
              </a:rPr>
              <a:t>ماده 7</a:t>
            </a:r>
            <a:r>
              <a:rPr lang="fa-IR" sz="1800" kern="1200" dirty="0">
                <a:solidFill>
                  <a:srgbClr val="333333"/>
                </a:solidFill>
                <a:latin typeface="BYekan"/>
                <a:cs typeface="B Nazanin" panose="00000400000000000000" pitchFamily="2" charset="-78"/>
              </a:rPr>
              <a:t>- اعتبار بيمه‌نامه: اعتبار بيمه‌نامه و تعهد بيمه‌گر بعد از پرداخت اولين قسط حق بيمه آغاز ميگردد و بيمه‌گذار مديون باقيمانده حق بيمه خواهد بود مگر آنكه تاريخ شروع موخري كتباً مورد توافق قرار گيرد. ولي در هر حال پايان مدت قرار داد در صورت نبودن شرط خلاف تاريخ مندرج در بيمه‌نامه مي‌باشد.</a:t>
            </a:r>
          </a:p>
          <a:p>
            <a:pPr lvl="0" algn="just" defTabSz="457200" rtl="1">
              <a:lnSpc>
                <a:spcPct val="200000"/>
              </a:lnSpc>
              <a:buClrTx/>
              <a:defRPr/>
            </a:pPr>
            <a:r>
              <a:rPr lang="fa-IR" sz="1800" b="1" kern="1200" dirty="0">
                <a:solidFill>
                  <a:srgbClr val="0000FF"/>
                </a:solidFill>
                <a:latin typeface="BYekan"/>
                <a:cs typeface="Times New Roman" panose="02020603050405020304" pitchFamily="18" charset="0"/>
              </a:rPr>
              <a:t>ماده 8</a:t>
            </a:r>
            <a:r>
              <a:rPr lang="fa-IR" sz="1800" kern="1200" dirty="0">
                <a:solidFill>
                  <a:srgbClr val="333333"/>
                </a:solidFill>
                <a:latin typeface="BYekan"/>
                <a:cs typeface="Times New Roman" panose="02020603050405020304" pitchFamily="18" charset="0"/>
              </a:rPr>
              <a:t>- </a:t>
            </a:r>
            <a:r>
              <a:rPr lang="fa-IR" sz="1800" kern="1200" dirty="0">
                <a:solidFill>
                  <a:srgbClr val="333333"/>
                </a:solidFill>
                <a:latin typeface="BYekan"/>
                <a:cs typeface="B Nazanin" panose="00000400000000000000" pitchFamily="2" charset="-78"/>
              </a:rPr>
              <a:t>اصل غرامت : جبران خسارت در هيچ مورد از ميزان زيان وارده به بيمه‌گذار نسبت به مورد بيمه در زمان وقوع خسارت تجاوز نمي نمايد.</a:t>
            </a:r>
          </a:p>
        </p:txBody>
      </p:sp>
      <p:sp>
        <p:nvSpPr>
          <p:cNvPr id="22" name="Google Shape;565;p55"/>
          <p:cNvSpPr txBox="1">
            <a:spLocks noGrp="1"/>
          </p:cNvSpPr>
          <p:nvPr>
            <p:ph type="title"/>
          </p:nvPr>
        </p:nvSpPr>
        <p:spPr>
          <a:xfrm>
            <a:off x="3300153" y="270344"/>
            <a:ext cx="3084744" cy="868244"/>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اول - </a:t>
            </a:r>
            <a:r>
              <a:rPr lang="fa-IR" sz="3200" dirty="0" smtClean="0">
                <a:solidFill>
                  <a:srgbClr val="FF0000"/>
                </a:solidFill>
                <a:latin typeface="BYekan"/>
                <a:cs typeface="B Nazanin" panose="00000400000000000000" pitchFamily="2" charset="-78"/>
              </a:rPr>
              <a:t>كليات</a:t>
            </a:r>
            <a:endParaRPr lang="fa-IR" sz="3200" dirty="0">
              <a:solidFill>
                <a:srgbClr val="FF0000"/>
              </a:solidFill>
              <a:latin typeface="BYekan"/>
              <a:cs typeface="B Nazanin" panose="00000400000000000000" pitchFamily="2" charset="-78"/>
            </a:endParaRPr>
          </a:p>
        </p:txBody>
      </p:sp>
    </p:spTree>
    <p:extLst>
      <p:ext uri="{BB962C8B-B14F-4D97-AF65-F5344CB8AC3E}">
        <p14:creationId xmlns:p14="http://schemas.microsoft.com/office/powerpoint/2010/main" val="9631699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5"/>
          <p:cNvSpPr txBox="1">
            <a:spLocks noGrp="1"/>
          </p:cNvSpPr>
          <p:nvPr>
            <p:ph type="title"/>
          </p:nvPr>
        </p:nvSpPr>
        <p:spPr>
          <a:xfrm>
            <a:off x="1709325" y="1522638"/>
            <a:ext cx="5725500" cy="1422600"/>
          </a:xfrm>
          <a:prstGeom prst="rect">
            <a:avLst/>
          </a:prstGeom>
        </p:spPr>
        <p:txBody>
          <a:bodyPr spcFirstLastPara="1" wrap="square" lIns="91425" tIns="91425" rIns="91425" bIns="91425" anchor="ctr" anchorCtr="0">
            <a:noAutofit/>
          </a:bodyPr>
          <a:lstStyle/>
          <a:p>
            <a:pPr rtl="1">
              <a:lnSpc>
                <a:spcPct val="150000"/>
              </a:lnSpc>
            </a:pPr>
            <a:r>
              <a:rPr lang="fa-IR" sz="5400" dirty="0">
                <a:solidFill>
                  <a:srgbClr val="FF0000"/>
                </a:solidFill>
                <a:latin typeface="BYekan"/>
                <a:cs typeface="B Nazanin" panose="00000400000000000000" pitchFamily="2" charset="-78"/>
              </a:rPr>
              <a:t>فصل </a:t>
            </a:r>
            <a:r>
              <a:rPr lang="fa-IR" sz="5400" dirty="0" smtClean="0">
                <a:solidFill>
                  <a:srgbClr val="FF0000"/>
                </a:solidFill>
                <a:latin typeface="BYekan"/>
                <a:cs typeface="B Nazanin" panose="00000400000000000000" pitchFamily="2" charset="-78"/>
              </a:rPr>
              <a:t>دوم</a:t>
            </a:r>
            <a:r>
              <a:rPr lang="fa-IR" sz="5400" dirty="0">
                <a:solidFill>
                  <a:srgbClr val="FF0000"/>
                </a:solidFill>
                <a:latin typeface="BYekan"/>
                <a:cs typeface="B Nazanin" panose="00000400000000000000" pitchFamily="2" charset="-78"/>
              </a:rPr>
              <a:t> - </a:t>
            </a:r>
            <a:r>
              <a:rPr lang="fa-IR" sz="5400" dirty="0" smtClean="0">
                <a:solidFill>
                  <a:srgbClr val="FF0000"/>
                </a:solidFill>
                <a:latin typeface="BYekan"/>
                <a:cs typeface="B Nazanin" panose="00000400000000000000" pitchFamily="2" charset="-78"/>
              </a:rPr>
              <a:t>شرایط</a:t>
            </a:r>
            <a:endParaRPr lang="fa-IR" sz="5400" dirty="0">
              <a:solidFill>
                <a:srgbClr val="FF0000"/>
              </a:solidFill>
              <a:latin typeface="BYekan"/>
              <a:cs typeface="B Nazanin" panose="00000400000000000000" pitchFamily="2" charset="-78"/>
            </a:endParaRPr>
          </a:p>
        </p:txBody>
      </p:sp>
    </p:spTree>
    <p:extLst>
      <p:ext uri="{BB962C8B-B14F-4D97-AF65-F5344CB8AC3E}">
        <p14:creationId xmlns:p14="http://schemas.microsoft.com/office/powerpoint/2010/main" val="27890248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70263" y="868243"/>
            <a:ext cx="7958120" cy="3416320"/>
          </a:xfrm>
          <a:prstGeom prst="rect">
            <a:avLst/>
          </a:prstGeom>
        </p:spPr>
        <p:txBody>
          <a:bodyPr wrap="square">
            <a:spAutoFit/>
          </a:bodyPr>
          <a:lstStyle/>
          <a:p>
            <a:pPr algn="just" rtl="1">
              <a:lnSpc>
                <a:spcPct val="200000"/>
              </a:lnSpc>
            </a:pPr>
            <a:r>
              <a:rPr lang="fa-IR" sz="1800" b="1" dirty="0">
                <a:solidFill>
                  <a:srgbClr val="0000FF"/>
                </a:solidFill>
                <a:latin typeface="BYekan"/>
                <a:cs typeface="B Nazanin" panose="00000400000000000000" pitchFamily="2" charset="-78"/>
              </a:rPr>
              <a:t>ماده 9</a:t>
            </a:r>
            <a:r>
              <a:rPr lang="fa-IR" sz="1800" dirty="0">
                <a:solidFill>
                  <a:srgbClr val="333333"/>
                </a:solidFill>
                <a:latin typeface="BYekan"/>
                <a:cs typeface="B Nazanin" panose="00000400000000000000" pitchFamily="2" charset="-78"/>
              </a:rPr>
              <a:t>- اصل حسن نيت : بيمه‌گذار مكلف است با رعايت دقت و صداقت در پاسخ به پرسشهاي بيمه‌گر كليه اطلاعات راجع بموضوع بيمه را در اختيار بيمه‌گر قرار دهد.</a:t>
            </a:r>
          </a:p>
          <a:p>
            <a:pPr algn="just" rtl="1">
              <a:lnSpc>
                <a:spcPct val="200000"/>
              </a:lnSpc>
            </a:pPr>
            <a:r>
              <a:rPr lang="fa-IR" sz="1800" dirty="0">
                <a:solidFill>
                  <a:srgbClr val="333333"/>
                </a:solidFill>
                <a:latin typeface="BYekan"/>
                <a:cs typeface="B Nazanin" panose="00000400000000000000" pitchFamily="2" charset="-78"/>
              </a:rPr>
              <a:t>اگر بيمه‌گذار در پاسخ به پرسش بيمه‌گر عمداً از اظهار مطلبي خودداري نمايد و يا عمداً بر خلاف واقع اظهاري بنمايد قرار داد بيمه باطل و بلااثر خواهد بود ولو مطلبي كه كتمان شده يا بر خلاف واقع اظهار شده هيچگونه تاثيري در وقوع حادثه نداشته باشد. در اينصورت نه فقط وجوه پرداختي بيمه‌گذار به وي مسترد نخواهد شد بلكه بيمه‌گر ميتواند مانده حق بيمه را نيز مطالبه نمايد.</a:t>
            </a:r>
          </a:p>
        </p:txBody>
      </p:sp>
      <p:sp>
        <p:nvSpPr>
          <p:cNvPr id="22" name="Google Shape;565;p55"/>
          <p:cNvSpPr txBox="1">
            <a:spLocks noGrp="1"/>
          </p:cNvSpPr>
          <p:nvPr>
            <p:ph type="title"/>
          </p:nvPr>
        </p:nvSpPr>
        <p:spPr>
          <a:xfrm>
            <a:off x="3316056" y="79512"/>
            <a:ext cx="2750789" cy="788731"/>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شرایط</a:t>
            </a:r>
          </a:p>
        </p:txBody>
      </p:sp>
    </p:spTree>
    <p:extLst>
      <p:ext uri="{BB962C8B-B14F-4D97-AF65-F5344CB8AC3E}">
        <p14:creationId xmlns:p14="http://schemas.microsoft.com/office/powerpoint/2010/main" val="8852889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94117" y="757684"/>
            <a:ext cx="8072846" cy="4385816"/>
          </a:xfrm>
          <a:prstGeom prst="rect">
            <a:avLst/>
          </a:prstGeom>
        </p:spPr>
        <p:txBody>
          <a:bodyPr wrap="square">
            <a:spAutoFit/>
          </a:bodyPr>
          <a:lstStyle/>
          <a:p>
            <a:pPr algn="just" rtl="1">
              <a:lnSpc>
                <a:spcPct val="150000"/>
              </a:lnSpc>
            </a:pPr>
            <a:r>
              <a:rPr lang="fa-IR" sz="1800" b="1" dirty="0">
                <a:solidFill>
                  <a:srgbClr val="0000FF"/>
                </a:solidFill>
                <a:latin typeface="BYekan"/>
                <a:cs typeface="B Nazanin" panose="00000400000000000000" pitchFamily="2" charset="-78"/>
              </a:rPr>
              <a:t>ماده 10</a:t>
            </a:r>
            <a:r>
              <a:rPr lang="fa-IR" sz="1800" dirty="0">
                <a:solidFill>
                  <a:srgbClr val="333333"/>
                </a:solidFill>
                <a:latin typeface="BYekan"/>
                <a:cs typeface="B Nazanin" panose="00000400000000000000" pitchFamily="2" charset="-78"/>
              </a:rPr>
              <a:t>- خطرات بيمه </a:t>
            </a:r>
            <a:r>
              <a:rPr lang="fa-IR" sz="1800" dirty="0" smtClean="0">
                <a:solidFill>
                  <a:srgbClr val="333333"/>
                </a:solidFill>
                <a:latin typeface="BYekan"/>
                <a:cs typeface="B Nazanin" panose="00000400000000000000" pitchFamily="2" charset="-78"/>
              </a:rPr>
              <a:t>شدهتامين </a:t>
            </a:r>
            <a:r>
              <a:rPr lang="fa-IR" sz="1800" dirty="0">
                <a:solidFill>
                  <a:srgbClr val="333333"/>
                </a:solidFill>
                <a:latin typeface="BYekan"/>
                <a:cs typeface="B Nazanin" panose="00000400000000000000" pitchFamily="2" charset="-78"/>
              </a:rPr>
              <a:t>بيمه‌گر با رعايت استثنائات و محدوديتهاي مندرج در بيمه ‌نامه شامل تحقق خسارت ناشي از خطرات زير خواهد بود</a:t>
            </a:r>
            <a:r>
              <a:rPr lang="fa-IR" sz="1800" dirty="0" smtClean="0">
                <a:solidFill>
                  <a:srgbClr val="333333"/>
                </a:solidFill>
                <a:latin typeface="BYekan"/>
                <a:cs typeface="B Nazanin" panose="00000400000000000000" pitchFamily="2" charset="-78"/>
              </a:rPr>
              <a:t>.</a:t>
            </a:r>
          </a:p>
          <a:p>
            <a:pPr algn="just" rtl="1">
              <a:lnSpc>
                <a:spcPct val="150000"/>
              </a:lnSpc>
            </a:pPr>
            <a:r>
              <a:rPr lang="fa-IR" sz="1800" dirty="0">
                <a:cs typeface="B Nazanin" panose="00000400000000000000" pitchFamily="2" charset="-78"/>
              </a:rPr>
              <a:t/>
            </a:r>
            <a:br>
              <a:rPr lang="fa-IR" sz="1800" dirty="0">
                <a:cs typeface="B Nazanin" panose="00000400000000000000" pitchFamily="2" charset="-78"/>
              </a:rPr>
            </a:br>
            <a:r>
              <a:rPr lang="fa-IR" sz="1800" b="1" dirty="0" smtClean="0">
                <a:solidFill>
                  <a:srgbClr val="FF0000"/>
                </a:solidFill>
                <a:latin typeface="BYekan"/>
                <a:cs typeface="B Nazanin" panose="00000400000000000000" pitchFamily="2" charset="-78"/>
              </a:rPr>
              <a:t>آتش :</a:t>
            </a:r>
            <a:r>
              <a:rPr lang="fa-IR" sz="1800" dirty="0" smtClean="0">
                <a:solidFill>
                  <a:srgbClr val="333333"/>
                </a:solidFill>
                <a:latin typeface="BYekan"/>
                <a:cs typeface="B Nazanin" panose="00000400000000000000" pitchFamily="2" charset="-78"/>
              </a:rPr>
              <a:t>در </a:t>
            </a:r>
            <a:r>
              <a:rPr lang="fa-IR" sz="1800" dirty="0">
                <a:solidFill>
                  <a:srgbClr val="333333"/>
                </a:solidFill>
                <a:latin typeface="BYekan"/>
                <a:cs typeface="B Nazanin" panose="00000400000000000000" pitchFamily="2" charset="-78"/>
              </a:rPr>
              <a:t>اين بيمه‌نامه منظور از آتش عبارت است از تركيب هر ماده با اكسيژن به شرط آنكه با شعله همراه باشد</a:t>
            </a:r>
            <a:r>
              <a:rPr lang="fa-IR" sz="1800" dirty="0" smtClean="0">
                <a:solidFill>
                  <a:srgbClr val="333333"/>
                </a:solidFill>
                <a:latin typeface="BYekan"/>
                <a:cs typeface="B Nazanin" panose="00000400000000000000" pitchFamily="2" charset="-78"/>
              </a:rPr>
              <a:t>.</a:t>
            </a:r>
          </a:p>
          <a:p>
            <a:pPr algn="just" rtl="1">
              <a:lnSpc>
                <a:spcPct val="150000"/>
              </a:lnSpc>
            </a:pPr>
            <a:r>
              <a:rPr lang="fa-IR" sz="1800" dirty="0">
                <a:cs typeface="B Nazanin" panose="00000400000000000000" pitchFamily="2" charset="-78"/>
              </a:rPr>
              <a:t/>
            </a:r>
            <a:br>
              <a:rPr lang="fa-IR" sz="1800" dirty="0">
                <a:cs typeface="B Nazanin" panose="00000400000000000000" pitchFamily="2" charset="-78"/>
              </a:rPr>
            </a:br>
            <a:r>
              <a:rPr lang="fa-IR" sz="1800" b="1" dirty="0" smtClean="0">
                <a:solidFill>
                  <a:srgbClr val="FF0000"/>
                </a:solidFill>
                <a:latin typeface="BYekan"/>
                <a:cs typeface="B Nazanin" panose="00000400000000000000" pitchFamily="2" charset="-78"/>
              </a:rPr>
              <a:t>صاعقه: </a:t>
            </a:r>
            <a:r>
              <a:rPr lang="fa-IR" sz="1800" dirty="0">
                <a:solidFill>
                  <a:srgbClr val="333333"/>
                </a:solidFill>
                <a:latin typeface="BYekan"/>
                <a:cs typeface="B Nazanin" panose="00000400000000000000" pitchFamily="2" charset="-78"/>
              </a:rPr>
              <a:t>در اين بيمه‌نامه صاعقه عبارت است از تخليه بارالكتريكي بين دو ابر يا بين ابر و زمين كه بر اثر القاء دوبار مخالف به وجود ميآيد</a:t>
            </a:r>
            <a:r>
              <a:rPr lang="fa-IR" sz="1800" dirty="0" smtClean="0">
                <a:solidFill>
                  <a:srgbClr val="333333"/>
                </a:solidFill>
                <a:latin typeface="BYekan"/>
                <a:cs typeface="B Nazanin" panose="00000400000000000000" pitchFamily="2" charset="-78"/>
              </a:rPr>
              <a:t>.</a:t>
            </a:r>
          </a:p>
          <a:p>
            <a:pPr algn="just" rtl="1">
              <a:lnSpc>
                <a:spcPct val="150000"/>
              </a:lnSpc>
            </a:pPr>
            <a:r>
              <a:rPr lang="fa-IR" sz="1800" dirty="0" smtClean="0">
                <a:cs typeface="B Nazanin" panose="00000400000000000000" pitchFamily="2" charset="-78"/>
              </a:rPr>
              <a:t/>
            </a:r>
            <a:br>
              <a:rPr lang="fa-IR" sz="1800" dirty="0" smtClean="0">
                <a:cs typeface="B Nazanin" panose="00000400000000000000" pitchFamily="2" charset="-78"/>
              </a:rPr>
            </a:br>
            <a:r>
              <a:rPr lang="fa-IR" sz="1800" b="1" dirty="0" smtClean="0">
                <a:solidFill>
                  <a:srgbClr val="FF0000"/>
                </a:solidFill>
                <a:latin typeface="BYekan"/>
                <a:cs typeface="B Nazanin" panose="00000400000000000000" pitchFamily="2" charset="-78"/>
              </a:rPr>
              <a:t>انفجار:</a:t>
            </a:r>
            <a:r>
              <a:rPr lang="fa-IR" sz="1800" dirty="0" smtClean="0">
                <a:solidFill>
                  <a:schemeClr val="tx1">
                    <a:lumMod val="95000"/>
                    <a:lumOff val="5000"/>
                  </a:schemeClr>
                </a:solidFill>
                <a:latin typeface="BYekan"/>
                <a:cs typeface="B Nazanin" panose="00000400000000000000" pitchFamily="2" charset="-78"/>
              </a:rPr>
              <a:t>در</a:t>
            </a:r>
            <a:r>
              <a:rPr lang="fa-IR" sz="1800" dirty="0" smtClean="0">
                <a:solidFill>
                  <a:srgbClr val="333333"/>
                </a:solidFill>
                <a:latin typeface="BYekan"/>
                <a:cs typeface="B Nazanin" panose="00000400000000000000" pitchFamily="2" charset="-78"/>
              </a:rPr>
              <a:t> </a:t>
            </a:r>
            <a:r>
              <a:rPr lang="fa-IR" sz="1800" dirty="0">
                <a:solidFill>
                  <a:srgbClr val="333333"/>
                </a:solidFill>
                <a:latin typeface="BYekan"/>
                <a:cs typeface="B Nazanin" panose="00000400000000000000" pitchFamily="2" charset="-78"/>
              </a:rPr>
              <a:t>اين بيمه‌نامه انفجار بمفهوم هر نوع آزاد شدن ناگهاني انرژي حاصل از انبساط گاز و يا بخار </a:t>
            </a:r>
            <a:r>
              <a:rPr lang="fa-IR" sz="1800" dirty="0" smtClean="0">
                <a:solidFill>
                  <a:srgbClr val="333333"/>
                </a:solidFill>
                <a:latin typeface="BYekan"/>
                <a:cs typeface="B Nazanin" panose="00000400000000000000" pitchFamily="2" charset="-78"/>
              </a:rPr>
              <a:t>است .</a:t>
            </a:r>
          </a:p>
          <a:p>
            <a:pPr algn="r" rtl="1"/>
            <a:endParaRPr lang="fa-IR" sz="1800" dirty="0" smtClean="0">
              <a:solidFill>
                <a:srgbClr val="333333"/>
              </a:solidFill>
              <a:latin typeface="BYekan"/>
            </a:endParaRPr>
          </a:p>
          <a:p>
            <a:pPr algn="r" rtl="1"/>
            <a:endParaRPr lang="en-US" sz="1800" dirty="0"/>
          </a:p>
        </p:txBody>
      </p:sp>
      <p:sp>
        <p:nvSpPr>
          <p:cNvPr id="22" name="Google Shape;565;p55"/>
          <p:cNvSpPr txBox="1">
            <a:spLocks noGrp="1"/>
          </p:cNvSpPr>
          <p:nvPr>
            <p:ph type="title"/>
          </p:nvPr>
        </p:nvSpPr>
        <p:spPr>
          <a:xfrm>
            <a:off x="3292202" y="-387378"/>
            <a:ext cx="3068841" cy="1422600"/>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شرایط</a:t>
            </a:r>
          </a:p>
        </p:txBody>
      </p:sp>
    </p:spTree>
    <p:extLst>
      <p:ext uri="{BB962C8B-B14F-4D97-AF65-F5344CB8AC3E}">
        <p14:creationId xmlns:p14="http://schemas.microsoft.com/office/powerpoint/2010/main" val="3504936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62107" y="1675357"/>
            <a:ext cx="7855889" cy="1754326"/>
          </a:xfrm>
          <a:prstGeom prst="rect">
            <a:avLst/>
          </a:prstGeom>
        </p:spPr>
        <p:txBody>
          <a:bodyPr wrap="square">
            <a:spAutoFit/>
          </a:bodyPr>
          <a:lstStyle/>
          <a:p>
            <a:pPr lvl="0" algn="r" rtl="1">
              <a:lnSpc>
                <a:spcPct val="150000"/>
              </a:lnSpc>
            </a:pPr>
            <a:r>
              <a:rPr lang="fa-IR" sz="1800" b="1" dirty="0">
                <a:solidFill>
                  <a:srgbClr val="0000FF"/>
                </a:solidFill>
                <a:latin typeface="BYekan"/>
                <a:cs typeface="B Nazanin" panose="00000400000000000000" pitchFamily="2" charset="-78"/>
              </a:rPr>
              <a:t>ماده 11</a:t>
            </a:r>
            <a:r>
              <a:rPr lang="fa-IR" sz="1800" dirty="0">
                <a:solidFill>
                  <a:srgbClr val="333333"/>
                </a:solidFill>
                <a:latin typeface="BYekan"/>
                <a:cs typeface="B Nazanin" panose="00000400000000000000" pitchFamily="2" charset="-78"/>
              </a:rPr>
              <a:t>- خسارت و هزينه هاي قابل </a:t>
            </a:r>
            <a:r>
              <a:rPr lang="fa-IR" sz="1800" dirty="0" smtClean="0">
                <a:solidFill>
                  <a:srgbClr val="333333"/>
                </a:solidFill>
                <a:latin typeface="BYekan"/>
                <a:cs typeface="B Nazanin" panose="00000400000000000000" pitchFamily="2" charset="-78"/>
              </a:rPr>
              <a:t>تامين اين </a:t>
            </a:r>
            <a:r>
              <a:rPr lang="fa-IR" sz="1800" dirty="0">
                <a:solidFill>
                  <a:srgbClr val="333333"/>
                </a:solidFill>
                <a:latin typeface="BYekan"/>
                <a:cs typeface="B Nazanin" panose="00000400000000000000" pitchFamily="2" charset="-78"/>
              </a:rPr>
              <a:t>بيمه‌نامه خسارت مشروحه زير را تامين مينمايد:</a:t>
            </a:r>
            <a:r>
              <a:rPr lang="fa-IR" sz="1800" dirty="0">
                <a:cs typeface="B Nazanin" panose="00000400000000000000" pitchFamily="2" charset="-78"/>
              </a:rPr>
              <a:t/>
            </a:r>
            <a:br>
              <a:rPr lang="fa-IR" sz="1800" dirty="0">
                <a:cs typeface="B Nazanin" panose="00000400000000000000" pitchFamily="2" charset="-78"/>
              </a:rPr>
            </a:br>
            <a:r>
              <a:rPr lang="fa-IR" sz="1800" dirty="0">
                <a:solidFill>
                  <a:srgbClr val="333333"/>
                </a:solidFill>
                <a:latin typeface="BYekan"/>
                <a:cs typeface="B Nazanin" panose="00000400000000000000" pitchFamily="2" charset="-78"/>
              </a:rPr>
              <a:t>1- خسارت مستقيم ناشي از آتش، صاعقه و انفجار.</a:t>
            </a:r>
            <a:r>
              <a:rPr lang="fa-IR" sz="1800" dirty="0">
                <a:cs typeface="B Nazanin" panose="00000400000000000000" pitchFamily="2" charset="-78"/>
              </a:rPr>
              <a:t/>
            </a:r>
            <a:br>
              <a:rPr lang="fa-IR" sz="1800" dirty="0">
                <a:cs typeface="B Nazanin" panose="00000400000000000000" pitchFamily="2" charset="-78"/>
              </a:rPr>
            </a:br>
            <a:r>
              <a:rPr lang="fa-IR" sz="1800" dirty="0">
                <a:solidFill>
                  <a:srgbClr val="333333"/>
                </a:solidFill>
                <a:latin typeface="BYekan"/>
                <a:cs typeface="B Nazanin" panose="00000400000000000000" pitchFamily="2" charset="-78"/>
              </a:rPr>
              <a:t>2- خسارت و هزينه ناشي از اقدامات لازم كه بمنظور جلوگيري از توسعه خسارت صورت ميگيرد. همچنين خسارت و هزينه ناشي از نقل مكان ضروري مورد بيمه بمنظور نجات آن از خطرات بيمه شده.</a:t>
            </a:r>
            <a:endParaRPr lang="en-US" sz="1800" dirty="0">
              <a:cs typeface="B Nazanin" panose="00000400000000000000" pitchFamily="2" charset="-78"/>
            </a:endParaRPr>
          </a:p>
        </p:txBody>
      </p:sp>
      <p:pic>
        <p:nvPicPr>
          <p:cNvPr id="6" name="Picture 5"/>
          <p:cNvPicPr>
            <a:picLocks noChangeAspect="1"/>
          </p:cNvPicPr>
          <p:nvPr/>
        </p:nvPicPr>
        <p:blipFill>
          <a:blip r:embed="rId2"/>
          <a:stretch>
            <a:fillRect/>
          </a:stretch>
        </p:blipFill>
        <p:spPr>
          <a:xfrm>
            <a:off x="3302310" y="210568"/>
            <a:ext cx="3048264" cy="969348"/>
          </a:xfrm>
          <a:prstGeom prst="rect">
            <a:avLst/>
          </a:prstGeom>
        </p:spPr>
      </p:pic>
    </p:spTree>
    <p:extLst>
      <p:ext uri="{BB962C8B-B14F-4D97-AF65-F5344CB8AC3E}">
        <p14:creationId xmlns:p14="http://schemas.microsoft.com/office/powerpoint/2010/main" val="36789691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1010" y="771068"/>
            <a:ext cx="6291387" cy="2913618"/>
          </a:xfrm>
          <a:prstGeom prst="rect">
            <a:avLst/>
          </a:prstGeom>
        </p:spPr>
        <p:txBody>
          <a:bodyPr wrap="square">
            <a:spAutoFit/>
          </a:bodyPr>
          <a:lstStyle/>
          <a:p>
            <a:pPr lvl="0" algn="r">
              <a:lnSpc>
                <a:spcPct val="150000"/>
              </a:lnSpc>
              <a:spcAft>
                <a:spcPts val="800"/>
              </a:spcAft>
            </a:pPr>
            <a:r>
              <a:rPr lang="fa-IR" sz="1600" dirty="0" smtClean="0">
                <a:latin typeface="Calibri"/>
                <a:ea typeface="Calibri"/>
                <a:cs typeface="B Nazanin" panose="00000400000000000000" pitchFamily="2" charset="-78"/>
              </a:rPr>
              <a:t>            1- بیمه نامه های آتش سوزی واحدهای صنعتی </a:t>
            </a:r>
          </a:p>
          <a:p>
            <a:pPr lvl="0" algn="r">
              <a:lnSpc>
                <a:spcPct val="150000"/>
              </a:lnSpc>
              <a:spcAft>
                <a:spcPts val="800"/>
              </a:spcAft>
            </a:pPr>
            <a:r>
              <a:rPr lang="fa-IR" sz="1600" dirty="0" smtClean="0">
                <a:latin typeface="Calibri"/>
                <a:ea typeface="Calibri"/>
                <a:cs typeface="B Nazanin" panose="00000400000000000000" pitchFamily="2" charset="-78"/>
              </a:rPr>
              <a:t>            </a:t>
            </a:r>
            <a:r>
              <a:rPr lang="fa-IR" sz="1600" dirty="0">
                <a:latin typeface="Calibri"/>
                <a:ea typeface="Calibri"/>
                <a:cs typeface="B Nazanin" panose="00000400000000000000" pitchFamily="2" charset="-78"/>
              </a:rPr>
              <a:t>2- بیمه نامه های آتش سوزی </a:t>
            </a:r>
            <a:r>
              <a:rPr lang="fa-IR" sz="1600" dirty="0">
                <a:cs typeface="B Nazanin" panose="00000400000000000000" pitchFamily="2" charset="-78"/>
              </a:rPr>
              <a:t>واحدهای </a:t>
            </a:r>
            <a:r>
              <a:rPr lang="fa-IR" sz="1600" dirty="0" smtClean="0">
                <a:cs typeface="B Nazanin" panose="00000400000000000000" pitchFamily="2" charset="-78"/>
              </a:rPr>
              <a:t>غیرصنعتی و انبارها</a:t>
            </a:r>
            <a:endParaRPr lang="fa-IR" sz="1600" dirty="0">
              <a:cs typeface="B Nazanin" panose="00000400000000000000" pitchFamily="2" charset="-78"/>
            </a:endParaRPr>
          </a:p>
          <a:p>
            <a:pPr lvl="0" algn="r">
              <a:lnSpc>
                <a:spcPct val="150000"/>
              </a:lnSpc>
              <a:spcAft>
                <a:spcPts val="800"/>
              </a:spcAft>
            </a:pPr>
            <a:r>
              <a:rPr lang="fa-IR" sz="1600" dirty="0">
                <a:latin typeface="Calibri"/>
                <a:ea typeface="Calibri"/>
                <a:cs typeface="B Nazanin" panose="00000400000000000000" pitchFamily="2" charset="-78"/>
              </a:rPr>
              <a:t>            3- </a:t>
            </a:r>
            <a:r>
              <a:rPr lang="fa-IR" sz="1600" dirty="0">
                <a:cs typeface="B Nazanin" panose="00000400000000000000" pitchFamily="2" charset="-78"/>
              </a:rPr>
              <a:t>بیمه‌نامه های آتش سوزی </a:t>
            </a:r>
            <a:r>
              <a:rPr lang="fa-IR" sz="1600" dirty="0" smtClean="0">
                <a:cs typeface="B Nazanin" panose="00000400000000000000" pitchFamily="2" charset="-78"/>
              </a:rPr>
              <a:t>واحدها و مجتمع های مسکونی</a:t>
            </a:r>
          </a:p>
          <a:p>
            <a:pPr lvl="0" algn="r">
              <a:lnSpc>
                <a:spcPct val="150000"/>
              </a:lnSpc>
              <a:spcAft>
                <a:spcPts val="800"/>
              </a:spcAft>
            </a:pPr>
            <a:endParaRPr lang="en-US" sz="1600" dirty="0" smtClean="0">
              <a:cs typeface="B Nazanin" panose="00000400000000000000" pitchFamily="2" charset="-78"/>
            </a:endParaRPr>
          </a:p>
          <a:p>
            <a:pPr lvl="0" algn="r">
              <a:lnSpc>
                <a:spcPct val="150000"/>
              </a:lnSpc>
              <a:spcAft>
                <a:spcPts val="800"/>
              </a:spcAft>
            </a:pPr>
            <a:endParaRPr lang="fa-IR" sz="1600" dirty="0" smtClean="0">
              <a:cs typeface="B Nazanin" panose="00000400000000000000" pitchFamily="2" charset="-78"/>
            </a:endParaRPr>
          </a:p>
          <a:p>
            <a:pPr lvl="0" algn="r">
              <a:lnSpc>
                <a:spcPct val="150000"/>
              </a:lnSpc>
              <a:spcAft>
                <a:spcPts val="800"/>
              </a:spcAft>
            </a:pPr>
            <a:r>
              <a:rPr lang="fa-IR" sz="2000" b="1" dirty="0" smtClean="0">
                <a:latin typeface="Calibri"/>
                <a:ea typeface="Calibri"/>
                <a:cs typeface="B Nazanin" panose="00000400000000000000" pitchFamily="2" charset="-78"/>
              </a:rPr>
              <a:t>            </a:t>
            </a:r>
            <a:endParaRPr lang="en-US" sz="2000" b="1" dirty="0">
              <a:latin typeface="Calibri"/>
              <a:ea typeface="Calibri"/>
              <a:cs typeface="B Nazanin" panose="00000400000000000000" pitchFamily="2" charset="-78"/>
            </a:endParaRPr>
          </a:p>
        </p:txBody>
      </p:sp>
      <p:sp>
        <p:nvSpPr>
          <p:cNvPr id="5" name="Rectangle 4"/>
          <p:cNvSpPr/>
          <p:nvPr/>
        </p:nvSpPr>
        <p:spPr>
          <a:xfrm>
            <a:off x="2764620" y="2227877"/>
            <a:ext cx="6291387" cy="1877437"/>
          </a:xfrm>
          <a:prstGeom prst="rect">
            <a:avLst/>
          </a:prstGeom>
        </p:spPr>
        <p:txBody>
          <a:bodyPr wrap="square">
            <a:spAutoFit/>
          </a:bodyPr>
          <a:lstStyle/>
          <a:p>
            <a:pPr lvl="0" algn="r">
              <a:lnSpc>
                <a:spcPct val="150000"/>
              </a:lnSpc>
              <a:spcAft>
                <a:spcPts val="800"/>
              </a:spcAft>
            </a:pPr>
            <a:r>
              <a:rPr lang="fa-IR" sz="1600" dirty="0" smtClean="0">
                <a:latin typeface="Calibri"/>
                <a:ea typeface="Calibri"/>
                <a:cs typeface="B Nazanin" panose="00000400000000000000" pitchFamily="2" charset="-78"/>
              </a:rPr>
              <a:t>             4- بیمه </a:t>
            </a:r>
            <a:r>
              <a:rPr lang="fa-IR" sz="1600" dirty="0">
                <a:latin typeface="Calibri"/>
                <a:ea typeface="Calibri"/>
                <a:cs typeface="B Nazanin" panose="00000400000000000000" pitchFamily="2" charset="-78"/>
              </a:rPr>
              <a:t>نامه های آتش سوزی واحدهای صنفی</a:t>
            </a:r>
            <a:endParaRPr lang="fa-IR" sz="1600" dirty="0" smtClean="0">
              <a:latin typeface="Calibri"/>
              <a:ea typeface="Calibri"/>
              <a:cs typeface="B Nazanin" panose="00000400000000000000" pitchFamily="2" charset="-78"/>
            </a:endParaRPr>
          </a:p>
          <a:p>
            <a:pPr lvl="0" algn="r">
              <a:lnSpc>
                <a:spcPct val="150000"/>
              </a:lnSpc>
              <a:spcAft>
                <a:spcPts val="800"/>
              </a:spcAft>
            </a:pPr>
            <a:r>
              <a:rPr lang="fa-IR" sz="1600" dirty="0" smtClean="0">
                <a:cs typeface="B Nazanin" panose="00000400000000000000" pitchFamily="2" charset="-78"/>
              </a:rPr>
              <a:t>             5- بیمه نامه با شرایط جایگزینی و بازسازی </a:t>
            </a:r>
          </a:p>
          <a:p>
            <a:pPr algn="r">
              <a:lnSpc>
                <a:spcPct val="150000"/>
              </a:lnSpc>
              <a:spcAft>
                <a:spcPts val="800"/>
              </a:spcAft>
            </a:pPr>
            <a:r>
              <a:rPr lang="fa-IR" sz="1600" dirty="0" smtClean="0">
                <a:latin typeface="Calibri"/>
                <a:ea typeface="Calibri"/>
                <a:cs typeface="B Nazanin" panose="00000400000000000000" pitchFamily="2" charset="-78"/>
              </a:rPr>
              <a:t>             6- </a:t>
            </a:r>
            <a:r>
              <a:rPr lang="fa-IR" sz="1600" dirty="0">
                <a:cs typeface="B Nazanin" panose="00000400000000000000" pitchFamily="2" charset="-78"/>
              </a:rPr>
              <a:t>بیمه نامه های آتش سوزی اظهارنامه‌‌ای (شناور</a:t>
            </a:r>
            <a:r>
              <a:rPr lang="fa-IR" sz="1600" dirty="0" smtClean="0">
                <a:cs typeface="B Nazanin" panose="00000400000000000000" pitchFamily="2" charset="-78"/>
              </a:rPr>
              <a:t>)</a:t>
            </a:r>
            <a:endParaRPr lang="en-US" sz="1600" dirty="0" smtClean="0">
              <a:latin typeface="Calibri"/>
              <a:ea typeface="Calibri"/>
              <a:cs typeface="B Nazanin" panose="00000400000000000000" pitchFamily="2" charset="-78"/>
            </a:endParaRPr>
          </a:p>
          <a:p>
            <a:pPr lvl="0" algn="r" rtl="1">
              <a:lnSpc>
                <a:spcPct val="150000"/>
              </a:lnSpc>
              <a:spcAft>
                <a:spcPts val="800"/>
              </a:spcAft>
            </a:pPr>
            <a:r>
              <a:rPr lang="fa-IR" sz="1600" dirty="0" smtClean="0">
                <a:latin typeface="Calibri"/>
                <a:ea typeface="Calibri"/>
                <a:cs typeface="B Nazanin" panose="00000400000000000000" pitchFamily="2" charset="-78"/>
              </a:rPr>
              <a:t>             7- بیمه نامه های آتش سوزی فرست لاس</a:t>
            </a:r>
            <a:r>
              <a:rPr lang="en-US" sz="1600" dirty="0" smtClean="0">
                <a:latin typeface="Calibri"/>
                <a:ea typeface="Calibri"/>
                <a:cs typeface="B Nazanin" panose="00000400000000000000" pitchFamily="2" charset="-78"/>
              </a:rPr>
              <a:t>     </a:t>
            </a:r>
            <a:endParaRPr lang="en-US" sz="1600" dirty="0">
              <a:latin typeface="Calibri"/>
              <a:ea typeface="Calibri"/>
              <a:cs typeface="B Nazanin" panose="00000400000000000000" pitchFamily="2" charset="-78"/>
            </a:endParaRPr>
          </a:p>
        </p:txBody>
      </p:sp>
    </p:spTree>
    <p:extLst>
      <p:ext uri="{BB962C8B-B14F-4D97-AF65-F5344CB8AC3E}">
        <p14:creationId xmlns:p14="http://schemas.microsoft.com/office/powerpoint/2010/main" val="33116634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70263" y="542575"/>
            <a:ext cx="8072846" cy="3797193"/>
          </a:xfrm>
          <a:prstGeom prst="rect">
            <a:avLst/>
          </a:prstGeom>
        </p:spPr>
        <p:txBody>
          <a:bodyPr wrap="square">
            <a:spAutoFit/>
          </a:bodyPr>
          <a:lstStyle/>
          <a:p>
            <a:pPr algn="just" rtl="1">
              <a:lnSpc>
                <a:spcPct val="150000"/>
              </a:lnSpc>
            </a:pPr>
            <a:r>
              <a:rPr lang="fa-IR" sz="1800" b="1" dirty="0">
                <a:solidFill>
                  <a:srgbClr val="0000FF"/>
                </a:solidFill>
                <a:latin typeface="BYekan"/>
                <a:cs typeface="B Nazanin" panose="00000400000000000000" pitchFamily="2" charset="-78"/>
              </a:rPr>
              <a:t>ماده 12</a:t>
            </a:r>
            <a:r>
              <a:rPr lang="fa-IR" sz="1800" dirty="0">
                <a:solidFill>
                  <a:srgbClr val="333333"/>
                </a:solidFill>
                <a:latin typeface="BYekan"/>
                <a:cs typeface="B Nazanin" panose="00000400000000000000" pitchFamily="2" charset="-78"/>
              </a:rPr>
              <a:t>- حدود خسارت قابل </a:t>
            </a:r>
            <a:r>
              <a:rPr lang="fa-IR" sz="1800" dirty="0" smtClean="0">
                <a:solidFill>
                  <a:srgbClr val="333333"/>
                </a:solidFill>
                <a:latin typeface="BYekan"/>
                <a:cs typeface="B Nazanin" panose="00000400000000000000" pitchFamily="2" charset="-78"/>
              </a:rPr>
              <a:t>تامين اين </a:t>
            </a:r>
            <a:r>
              <a:rPr lang="fa-IR" sz="1800" dirty="0">
                <a:solidFill>
                  <a:srgbClr val="333333"/>
                </a:solidFill>
                <a:latin typeface="BYekan"/>
                <a:cs typeface="B Nazanin" panose="00000400000000000000" pitchFamily="2" charset="-78"/>
              </a:rPr>
              <a:t>بيمه‌نامه خسارت مستقيم به مورد بيمه را كه ناشي از آتش، صاعقه و انفجار در مكان و محل مورد بيمه باشد بشرح مندرج در بيمه‌نامه و بميزان زيان وارده به بيمه‌گذار نسبت به مال بيمه شده جبران خواهد </a:t>
            </a:r>
            <a:r>
              <a:rPr lang="fa-IR" sz="1800" dirty="0" smtClean="0">
                <a:solidFill>
                  <a:srgbClr val="333333"/>
                </a:solidFill>
                <a:latin typeface="BYekan"/>
                <a:cs typeface="B Nazanin" panose="00000400000000000000" pitchFamily="2" charset="-78"/>
              </a:rPr>
              <a:t>نمود.</a:t>
            </a:r>
          </a:p>
          <a:p>
            <a:pPr algn="just" rtl="1">
              <a:lnSpc>
                <a:spcPct val="150000"/>
              </a:lnSpc>
            </a:pPr>
            <a:r>
              <a:rPr lang="fa-IR" sz="1800" dirty="0" smtClean="0">
                <a:solidFill>
                  <a:srgbClr val="333333"/>
                </a:solidFill>
                <a:latin typeface="BYekan"/>
                <a:cs typeface="B Nazanin" panose="00000400000000000000" pitchFamily="2" charset="-78"/>
              </a:rPr>
              <a:t>خسارت </a:t>
            </a:r>
            <a:r>
              <a:rPr lang="fa-IR" sz="1800" dirty="0">
                <a:solidFill>
                  <a:srgbClr val="333333"/>
                </a:solidFill>
                <a:latin typeface="BYekan"/>
                <a:cs typeface="B Nazanin" panose="00000400000000000000" pitchFamily="2" charset="-78"/>
              </a:rPr>
              <a:t>قابل پرداخت نمي‌تواند از مابه التفاوت ارزش هر يك از اقلام بيمه شده بلافاصله قبل و بعد از وقوع خسارت و يا در صورت خسارت و يا در صورت خسارت كلي از مبلغ بيمه شده هر يك از اقلام خسارت ديده تجاوز نمايد. زيان حاصله از وقفه در كار و توليد و زيان ناشي از افزايش هزينه تعمير، بازسازي و تأسيس مجدد بيمه نميباشد.</a:t>
            </a:r>
          </a:p>
          <a:p>
            <a:pPr algn="just" rtl="1">
              <a:lnSpc>
                <a:spcPct val="150000"/>
              </a:lnSpc>
            </a:pPr>
            <a:r>
              <a:rPr lang="fa-IR" sz="1800" b="1" dirty="0">
                <a:solidFill>
                  <a:srgbClr val="0000FF"/>
                </a:solidFill>
                <a:latin typeface="BYekan"/>
                <a:cs typeface="B Nazanin" panose="00000400000000000000" pitchFamily="2" charset="-78"/>
              </a:rPr>
              <a:t>تبصره</a:t>
            </a:r>
            <a:r>
              <a:rPr lang="fa-IR" sz="1800" dirty="0">
                <a:solidFill>
                  <a:srgbClr val="008000"/>
                </a:solidFill>
                <a:latin typeface="BYekan"/>
                <a:cs typeface="B Nazanin" panose="00000400000000000000" pitchFamily="2" charset="-78"/>
              </a:rPr>
              <a:t>- سرمايه بيمه در صورت وقوع خسارت، بميزان خسارت تقليل مي‌ يابد، لكن بيمه‌گذار ميتواند با پرداخت حق بيمه اضافي سرمايه بيمه را افزايش </a:t>
            </a:r>
            <a:r>
              <a:rPr lang="fa-IR" sz="1800" dirty="0" smtClean="0">
                <a:solidFill>
                  <a:srgbClr val="008000"/>
                </a:solidFill>
                <a:latin typeface="BYekan"/>
                <a:cs typeface="B Nazanin" panose="00000400000000000000" pitchFamily="2" charset="-78"/>
              </a:rPr>
              <a:t>دهد.</a:t>
            </a:r>
          </a:p>
          <a:p>
            <a:pPr algn="just" rtl="1">
              <a:lnSpc>
                <a:spcPct val="150000"/>
              </a:lnSpc>
            </a:pPr>
            <a:r>
              <a:rPr lang="fa-IR" sz="1800" dirty="0" smtClean="0">
                <a:solidFill>
                  <a:srgbClr val="008000"/>
                </a:solidFill>
                <a:latin typeface="BYekan"/>
                <a:cs typeface="B Nazanin" panose="00000400000000000000" pitchFamily="2" charset="-78"/>
              </a:rPr>
              <a:t>شركتهاي </a:t>
            </a:r>
            <a:r>
              <a:rPr lang="fa-IR" sz="1800" dirty="0">
                <a:solidFill>
                  <a:srgbClr val="008000"/>
                </a:solidFill>
                <a:latin typeface="BYekan"/>
                <a:cs typeface="B Nazanin" panose="00000400000000000000" pitchFamily="2" charset="-78"/>
              </a:rPr>
              <a:t>بيمه ميتوانند از تقليل سرمايه تا 5% بدون دريافت حق بيمه اضافي صرفنظر نمايند.</a:t>
            </a:r>
          </a:p>
        </p:txBody>
      </p:sp>
      <p:sp>
        <p:nvSpPr>
          <p:cNvPr id="22" name="Google Shape;565;p55"/>
          <p:cNvSpPr txBox="1">
            <a:spLocks noGrp="1"/>
          </p:cNvSpPr>
          <p:nvPr>
            <p:ph type="title"/>
          </p:nvPr>
        </p:nvSpPr>
        <p:spPr>
          <a:xfrm>
            <a:off x="3260397" y="-166978"/>
            <a:ext cx="3132452" cy="963660"/>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شرایط</a:t>
            </a:r>
          </a:p>
        </p:txBody>
      </p:sp>
    </p:spTree>
    <p:extLst>
      <p:ext uri="{BB962C8B-B14F-4D97-AF65-F5344CB8AC3E}">
        <p14:creationId xmlns:p14="http://schemas.microsoft.com/office/powerpoint/2010/main" val="39813496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30506" y="868244"/>
            <a:ext cx="7934266" cy="3693319"/>
          </a:xfrm>
          <a:prstGeom prst="rect">
            <a:avLst/>
          </a:prstGeom>
        </p:spPr>
        <p:txBody>
          <a:bodyPr wrap="square">
            <a:spAutoFit/>
          </a:bodyPr>
          <a:lstStyle/>
          <a:p>
            <a:pPr algn="just" rtl="1">
              <a:lnSpc>
                <a:spcPct val="150000"/>
              </a:lnSpc>
            </a:pPr>
            <a:r>
              <a:rPr lang="fa-IR" sz="1800" b="1" dirty="0">
                <a:solidFill>
                  <a:srgbClr val="0000FF"/>
                </a:solidFill>
                <a:latin typeface="BYekan"/>
                <a:cs typeface="B Nazanin" panose="00000400000000000000" pitchFamily="2" charset="-78"/>
              </a:rPr>
              <a:t>ماده 13</a:t>
            </a:r>
            <a:r>
              <a:rPr lang="fa-IR" sz="1800" dirty="0">
                <a:solidFill>
                  <a:srgbClr val="333333"/>
                </a:solidFill>
                <a:latin typeface="BYekan"/>
                <a:cs typeface="B Nazanin" panose="00000400000000000000" pitchFamily="2" charset="-78"/>
              </a:rPr>
              <a:t>- خطرات </a:t>
            </a:r>
            <a:r>
              <a:rPr lang="fa-IR" sz="1800" dirty="0" smtClean="0">
                <a:solidFill>
                  <a:srgbClr val="333333"/>
                </a:solidFill>
                <a:latin typeface="BYekan"/>
                <a:cs typeface="B Nazanin" panose="00000400000000000000" pitchFamily="2" charset="-78"/>
              </a:rPr>
              <a:t>اضافي در </a:t>
            </a:r>
            <a:r>
              <a:rPr lang="fa-IR" sz="1800" dirty="0">
                <a:solidFill>
                  <a:srgbClr val="333333"/>
                </a:solidFill>
                <a:latin typeface="BYekan"/>
                <a:cs typeface="B Nazanin" panose="00000400000000000000" pitchFamily="2" charset="-78"/>
              </a:rPr>
              <a:t>صورت موافقت بيمه‌گر و دريافت حق بيمه اضافي ميتوان خطرات ديگري را مضاف به آنچه تحت عنوان خطرات بيمه شده آمده است بيمه </a:t>
            </a:r>
            <a:r>
              <a:rPr lang="fa-IR" sz="1800" dirty="0" smtClean="0">
                <a:solidFill>
                  <a:srgbClr val="333333"/>
                </a:solidFill>
                <a:latin typeface="BYekan"/>
                <a:cs typeface="B Nazanin" panose="00000400000000000000" pitchFamily="2" charset="-78"/>
              </a:rPr>
              <a:t>نمود.تامين </a:t>
            </a:r>
            <a:r>
              <a:rPr lang="fa-IR" sz="1800" dirty="0">
                <a:solidFill>
                  <a:srgbClr val="333333"/>
                </a:solidFill>
                <a:latin typeface="BYekan"/>
                <a:cs typeface="B Nazanin" panose="00000400000000000000" pitchFamily="2" charset="-78"/>
              </a:rPr>
              <a:t>خطرات اضافي منوط به صدور الحاقيه خواهد بود</a:t>
            </a:r>
            <a:r>
              <a:rPr lang="fa-IR" sz="1800" dirty="0" smtClean="0">
                <a:solidFill>
                  <a:srgbClr val="333333"/>
                </a:solidFill>
                <a:latin typeface="BYekan"/>
                <a:cs typeface="B Nazanin" panose="00000400000000000000" pitchFamily="2" charset="-78"/>
              </a:rPr>
              <a:t>.</a:t>
            </a:r>
          </a:p>
          <a:p>
            <a:pPr algn="just" rtl="1">
              <a:lnSpc>
                <a:spcPct val="150000"/>
              </a:lnSpc>
            </a:pPr>
            <a:endParaRPr lang="fa-IR" sz="1800" dirty="0">
              <a:solidFill>
                <a:srgbClr val="333333"/>
              </a:solidFill>
              <a:latin typeface="BYekan"/>
              <a:cs typeface="B Nazanin" panose="00000400000000000000" pitchFamily="2" charset="-78"/>
            </a:endParaRPr>
          </a:p>
          <a:p>
            <a:pPr algn="just" rtl="1">
              <a:lnSpc>
                <a:spcPct val="150000"/>
              </a:lnSpc>
            </a:pPr>
            <a:r>
              <a:rPr lang="fa-IR" sz="1800" b="1" dirty="0">
                <a:solidFill>
                  <a:srgbClr val="0000FF"/>
                </a:solidFill>
                <a:latin typeface="BYekan"/>
                <a:cs typeface="B Nazanin" panose="00000400000000000000" pitchFamily="2" charset="-78"/>
              </a:rPr>
              <a:t>ماده 14</a:t>
            </a:r>
            <a:r>
              <a:rPr lang="fa-IR" sz="1800" dirty="0">
                <a:solidFill>
                  <a:srgbClr val="333333"/>
                </a:solidFill>
                <a:latin typeface="BYekan"/>
                <a:cs typeface="B Nazanin" panose="00000400000000000000" pitchFamily="2" charset="-78"/>
              </a:rPr>
              <a:t>- پرداخت حق </a:t>
            </a:r>
            <a:r>
              <a:rPr lang="fa-IR" sz="1800" dirty="0" smtClean="0">
                <a:solidFill>
                  <a:srgbClr val="333333"/>
                </a:solidFill>
                <a:latin typeface="BYekan"/>
                <a:cs typeface="B Nazanin" panose="00000400000000000000" pitchFamily="2" charset="-78"/>
              </a:rPr>
              <a:t>بيمه در </a:t>
            </a:r>
            <a:r>
              <a:rPr lang="fa-IR" sz="1800" dirty="0">
                <a:solidFill>
                  <a:srgbClr val="333333"/>
                </a:solidFill>
                <a:latin typeface="BYekan"/>
                <a:cs typeface="B Nazanin" panose="00000400000000000000" pitchFamily="2" charset="-78"/>
              </a:rPr>
              <a:t>صورت نبودن شرط خلاف بيمه‌گذار موظف است حق بيمه را در مقابل دريافت بيمه‌نامه نقداً بپردازد و قبض رسيديكه به امضاء مجاز بيمه‌گر رسيده باشد اخذ نمايد</a:t>
            </a:r>
            <a:r>
              <a:rPr lang="fa-IR" sz="1800" dirty="0" smtClean="0">
                <a:solidFill>
                  <a:srgbClr val="333333"/>
                </a:solidFill>
                <a:latin typeface="BYekan"/>
                <a:cs typeface="B Nazanin" panose="00000400000000000000" pitchFamily="2" charset="-78"/>
              </a:rPr>
              <a:t>.</a:t>
            </a:r>
          </a:p>
          <a:p>
            <a:pPr algn="just" rtl="1">
              <a:lnSpc>
                <a:spcPct val="150000"/>
              </a:lnSpc>
            </a:pPr>
            <a:endParaRPr lang="fa-IR" sz="1800" dirty="0">
              <a:solidFill>
                <a:srgbClr val="333333"/>
              </a:solidFill>
              <a:latin typeface="BYekan"/>
              <a:cs typeface="B Nazanin" panose="00000400000000000000" pitchFamily="2" charset="-78"/>
            </a:endParaRPr>
          </a:p>
          <a:p>
            <a:pPr algn="just" rtl="1">
              <a:lnSpc>
                <a:spcPct val="150000"/>
              </a:lnSpc>
            </a:pPr>
            <a:r>
              <a:rPr lang="fa-IR" sz="1800" b="1" dirty="0">
                <a:solidFill>
                  <a:srgbClr val="0000FF"/>
                </a:solidFill>
                <a:latin typeface="BYekan"/>
                <a:cs typeface="B Nazanin" panose="00000400000000000000" pitchFamily="2" charset="-78"/>
              </a:rPr>
              <a:t>ماده 15</a:t>
            </a:r>
            <a:r>
              <a:rPr lang="fa-IR" sz="1800" dirty="0">
                <a:solidFill>
                  <a:srgbClr val="333333"/>
                </a:solidFill>
                <a:latin typeface="BYekan"/>
                <a:cs typeface="B Nazanin" panose="00000400000000000000" pitchFamily="2" charset="-78"/>
              </a:rPr>
              <a:t>- كتبي بودن </a:t>
            </a:r>
            <a:r>
              <a:rPr lang="fa-IR" sz="1800" dirty="0" smtClean="0">
                <a:solidFill>
                  <a:srgbClr val="333333"/>
                </a:solidFill>
                <a:latin typeface="BYekan"/>
                <a:cs typeface="B Nazanin" panose="00000400000000000000" pitchFamily="2" charset="-78"/>
              </a:rPr>
              <a:t>اظهارات پيشنهاد </a:t>
            </a:r>
            <a:r>
              <a:rPr lang="fa-IR" sz="1800" dirty="0">
                <a:solidFill>
                  <a:srgbClr val="333333"/>
                </a:solidFill>
                <a:latin typeface="BYekan"/>
                <a:cs typeface="B Nazanin" panose="00000400000000000000" pitchFamily="2" charset="-78"/>
              </a:rPr>
              <a:t>و اظهار بيمه‌گذار و بيمه‌گر بايستي كتباً به آخرين نشاني اعلام شده ارسال گردد</a:t>
            </a:r>
            <a:r>
              <a:rPr lang="fa-IR" sz="1800" dirty="0" smtClean="0">
                <a:solidFill>
                  <a:srgbClr val="333333"/>
                </a:solidFill>
                <a:latin typeface="BYekan"/>
                <a:cs typeface="B Nazanin" panose="00000400000000000000" pitchFamily="2" charset="-78"/>
              </a:rPr>
              <a:t>.</a:t>
            </a:r>
            <a:endParaRPr lang="en-US" sz="1800" dirty="0" smtClean="0">
              <a:solidFill>
                <a:srgbClr val="333333"/>
              </a:solidFill>
              <a:latin typeface="BYekan"/>
              <a:cs typeface="B Nazanin" panose="00000400000000000000" pitchFamily="2" charset="-78"/>
            </a:endParaRPr>
          </a:p>
          <a:p>
            <a:pPr algn="r" rtl="1"/>
            <a:endParaRPr lang="fa-IR" sz="1800" dirty="0" smtClean="0">
              <a:solidFill>
                <a:srgbClr val="333333"/>
              </a:solidFill>
              <a:latin typeface="BYekan"/>
              <a:cs typeface="B Nazanin" panose="00000400000000000000" pitchFamily="2" charset="-78"/>
            </a:endParaRPr>
          </a:p>
        </p:txBody>
      </p:sp>
      <p:sp>
        <p:nvSpPr>
          <p:cNvPr id="22" name="Google Shape;565;p55"/>
          <p:cNvSpPr txBox="1">
            <a:spLocks noGrp="1"/>
          </p:cNvSpPr>
          <p:nvPr>
            <p:ph type="title"/>
          </p:nvPr>
        </p:nvSpPr>
        <p:spPr>
          <a:xfrm>
            <a:off x="3316056" y="0"/>
            <a:ext cx="3172208" cy="868244"/>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شرایط</a:t>
            </a:r>
          </a:p>
        </p:txBody>
      </p:sp>
    </p:spTree>
    <p:extLst>
      <p:ext uri="{BB962C8B-B14F-4D97-AF65-F5344CB8AC3E}">
        <p14:creationId xmlns:p14="http://schemas.microsoft.com/office/powerpoint/2010/main" val="2148881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54163" y="76186"/>
            <a:ext cx="3346994" cy="1079086"/>
          </a:xfrm>
          <a:prstGeom prst="rect">
            <a:avLst/>
          </a:prstGeom>
        </p:spPr>
      </p:pic>
      <p:sp>
        <p:nvSpPr>
          <p:cNvPr id="5" name="Rectangle 4"/>
          <p:cNvSpPr/>
          <p:nvPr/>
        </p:nvSpPr>
        <p:spPr>
          <a:xfrm>
            <a:off x="771277" y="1417588"/>
            <a:ext cx="7879741" cy="2169825"/>
          </a:xfrm>
          <a:prstGeom prst="rect">
            <a:avLst/>
          </a:prstGeom>
        </p:spPr>
        <p:txBody>
          <a:bodyPr wrap="square">
            <a:spAutoFit/>
          </a:bodyPr>
          <a:lstStyle/>
          <a:p>
            <a:pPr lvl="0" algn="just" rtl="1">
              <a:lnSpc>
                <a:spcPct val="150000"/>
              </a:lnSpc>
            </a:pPr>
            <a:r>
              <a:rPr lang="fa-IR" sz="1800" b="1" dirty="0">
                <a:solidFill>
                  <a:srgbClr val="0000FF"/>
                </a:solidFill>
                <a:latin typeface="BYekan"/>
                <a:cs typeface="B Nazanin" panose="00000400000000000000" pitchFamily="2" charset="-78"/>
              </a:rPr>
              <a:t>ماده 16</a:t>
            </a:r>
            <a:r>
              <a:rPr lang="fa-IR" sz="1800" dirty="0">
                <a:solidFill>
                  <a:srgbClr val="333333"/>
                </a:solidFill>
                <a:latin typeface="BYekan"/>
                <a:cs typeface="B Nazanin" panose="00000400000000000000" pitchFamily="2" charset="-78"/>
              </a:rPr>
              <a:t>- كاهش ارزش مورد </a:t>
            </a:r>
            <a:r>
              <a:rPr lang="fa-IR" sz="1800" dirty="0" smtClean="0">
                <a:solidFill>
                  <a:srgbClr val="333333"/>
                </a:solidFill>
                <a:latin typeface="BYekan"/>
                <a:cs typeface="B Nazanin" panose="00000400000000000000" pitchFamily="2" charset="-78"/>
              </a:rPr>
              <a:t>بيمه در </a:t>
            </a:r>
            <a:r>
              <a:rPr lang="fa-IR" sz="1800" dirty="0">
                <a:solidFill>
                  <a:srgbClr val="333333"/>
                </a:solidFill>
                <a:latin typeface="BYekan"/>
                <a:cs typeface="B Nazanin" panose="00000400000000000000" pitchFamily="2" charset="-78"/>
              </a:rPr>
              <a:t>صورتيكه بهاي اموال بيمه شده بطور محسوس از ارزش مورد بيمه كمتر شود بيمه‌گذار موظف است موضوع را بدون تاخير به اطلاع بيمه‌گر </a:t>
            </a:r>
            <a:r>
              <a:rPr lang="fa-IR" sz="1800" dirty="0" smtClean="0">
                <a:solidFill>
                  <a:srgbClr val="333333"/>
                </a:solidFill>
                <a:latin typeface="BYekan"/>
                <a:cs typeface="B Nazanin" panose="00000400000000000000" pitchFamily="2" charset="-78"/>
              </a:rPr>
              <a:t>برساند.</a:t>
            </a:r>
          </a:p>
          <a:p>
            <a:pPr lvl="0" algn="just" rtl="1">
              <a:lnSpc>
                <a:spcPct val="150000"/>
              </a:lnSpc>
            </a:pPr>
            <a:r>
              <a:rPr lang="fa-IR" sz="1800" dirty="0" smtClean="0">
                <a:solidFill>
                  <a:srgbClr val="333333"/>
                </a:solidFill>
                <a:latin typeface="BYekan"/>
                <a:cs typeface="B Nazanin" panose="00000400000000000000" pitchFamily="2" charset="-78"/>
              </a:rPr>
              <a:t>در </a:t>
            </a:r>
            <a:r>
              <a:rPr lang="fa-IR" sz="1800" dirty="0">
                <a:solidFill>
                  <a:srgbClr val="333333"/>
                </a:solidFill>
                <a:latin typeface="BYekan"/>
                <a:cs typeface="B Nazanin" panose="00000400000000000000" pitchFamily="2" charset="-78"/>
              </a:rPr>
              <a:t>صورتيكه كل و يا قسمتي از مورد بيمه بدليلي غير از تحقق خطرات بيمه شده زيان كلي ببيند بيمه‌نامه در ارتباط با كل و يا آن قسمت از مورد بيمه از زمان وقوع زيان كلي منفسخ و حق بيمه دوره اعتبار بصورت روز شمار محاسبه و مابه التفاوت به بيمه‌گذار مسترد ميشود.</a:t>
            </a:r>
          </a:p>
        </p:txBody>
      </p:sp>
    </p:spTree>
    <p:extLst>
      <p:ext uri="{BB962C8B-B14F-4D97-AF65-F5344CB8AC3E}">
        <p14:creationId xmlns:p14="http://schemas.microsoft.com/office/powerpoint/2010/main" val="4292440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65922" y="-72638"/>
            <a:ext cx="3346994" cy="1079086"/>
          </a:xfrm>
          <a:prstGeom prst="rect">
            <a:avLst/>
          </a:prstGeom>
        </p:spPr>
      </p:pic>
      <p:sp>
        <p:nvSpPr>
          <p:cNvPr id="5" name="Rectangle 4"/>
          <p:cNvSpPr/>
          <p:nvPr/>
        </p:nvSpPr>
        <p:spPr>
          <a:xfrm>
            <a:off x="577970" y="1002090"/>
            <a:ext cx="7901796" cy="2966197"/>
          </a:xfrm>
          <a:prstGeom prst="rect">
            <a:avLst/>
          </a:prstGeom>
        </p:spPr>
        <p:txBody>
          <a:bodyPr wrap="square">
            <a:spAutoFit/>
          </a:bodyPr>
          <a:lstStyle/>
          <a:p>
            <a:pPr lvl="0" algn="just" rtl="1">
              <a:lnSpc>
                <a:spcPct val="150000"/>
              </a:lnSpc>
            </a:pPr>
            <a:r>
              <a:rPr lang="fa-IR" sz="1800" b="1" dirty="0">
                <a:solidFill>
                  <a:srgbClr val="0000FF"/>
                </a:solidFill>
                <a:latin typeface="BYekan"/>
                <a:cs typeface="B Nazanin" panose="00000400000000000000" pitchFamily="2" charset="-78"/>
              </a:rPr>
              <a:t>ماده 17</a:t>
            </a:r>
            <a:r>
              <a:rPr lang="fa-IR" sz="1800" dirty="0">
                <a:solidFill>
                  <a:srgbClr val="333333"/>
                </a:solidFill>
                <a:latin typeface="BYekan"/>
                <a:cs typeface="B Nazanin" panose="00000400000000000000" pitchFamily="2" charset="-78"/>
              </a:rPr>
              <a:t>- بيمه مضاعفاگر تمام يا قسمتي از اموال بيمه شده موضوع اين بيمه‌نامه بموجب قرارداد ديگري و براي همان خطر و مدت نزد بيمه‌گر ديگري بيمه شود بيمه‌گذار ملزم است مراتب را بدون تاخير و با ذكر نام بيمه‌گر جديد و مبلغ بيمه شده به اطلاع بيمه‌گر </a:t>
            </a:r>
            <a:r>
              <a:rPr lang="fa-IR" sz="1800" dirty="0" smtClean="0">
                <a:solidFill>
                  <a:srgbClr val="333333"/>
                </a:solidFill>
                <a:latin typeface="BYekan"/>
                <a:cs typeface="B Nazanin" panose="00000400000000000000" pitchFamily="2" charset="-78"/>
              </a:rPr>
              <a:t>برساند.</a:t>
            </a:r>
            <a:endParaRPr lang="fa-IR" sz="1800" dirty="0" smtClean="0">
              <a:cs typeface="B Nazanin" panose="00000400000000000000" pitchFamily="2" charset="-78"/>
            </a:endParaRPr>
          </a:p>
          <a:p>
            <a:pPr lvl="0" algn="just" rtl="1">
              <a:lnSpc>
                <a:spcPct val="150000"/>
              </a:lnSpc>
            </a:pPr>
            <a:r>
              <a:rPr lang="fa-IR" sz="1800" dirty="0" smtClean="0">
                <a:solidFill>
                  <a:srgbClr val="333333"/>
                </a:solidFill>
                <a:latin typeface="BYekan"/>
                <a:cs typeface="B Nazanin" panose="00000400000000000000" pitchFamily="2" charset="-78"/>
              </a:rPr>
              <a:t>در </a:t>
            </a:r>
            <a:r>
              <a:rPr lang="fa-IR" sz="1800" dirty="0">
                <a:solidFill>
                  <a:srgbClr val="333333"/>
                </a:solidFill>
                <a:latin typeface="BYekan"/>
                <a:cs typeface="B Nazanin" panose="00000400000000000000" pitchFamily="2" charset="-78"/>
              </a:rPr>
              <a:t>صورت وقوع حادثه مسئوليت بيمه‌گر به تناسب مبلغي كه خود بيمه كرده با مجموع مبالغ بيمه شده ميباشد.چنانچه اموال بيمه شده تحت بيمه‌نامه ديگري مانند بيمه‌نامه باربري كه قبل از شروع بيمه‌نامه حاضر تنظيم گرديده بيمه شده باشد مسئوليت بيمه‌گر فقط نسبت به قسمتي خواهد بود كه بوسيله بيمه‌نامه مقدم تامين نشده است.</a:t>
            </a:r>
            <a:endParaRPr lang="en-US" sz="1800" dirty="0">
              <a:solidFill>
                <a:srgbClr val="333333"/>
              </a:solidFill>
              <a:latin typeface="BYekan"/>
              <a:cs typeface="B Nazanin" panose="00000400000000000000" pitchFamily="2" charset="-78"/>
            </a:endParaRPr>
          </a:p>
        </p:txBody>
      </p:sp>
    </p:spTree>
    <p:extLst>
      <p:ext uri="{BB962C8B-B14F-4D97-AF65-F5344CB8AC3E}">
        <p14:creationId xmlns:p14="http://schemas.microsoft.com/office/powerpoint/2010/main" val="3171763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11540" y="735522"/>
            <a:ext cx="8072846" cy="4524315"/>
          </a:xfrm>
          <a:prstGeom prst="rect">
            <a:avLst/>
          </a:prstGeom>
        </p:spPr>
        <p:txBody>
          <a:bodyPr wrap="square">
            <a:spAutoFit/>
          </a:bodyPr>
          <a:lstStyle/>
          <a:p>
            <a:pPr algn="just" rtl="1">
              <a:lnSpc>
                <a:spcPct val="150000"/>
              </a:lnSpc>
            </a:pPr>
            <a:r>
              <a:rPr lang="fa-IR" sz="1800" b="1" dirty="0" smtClean="0">
                <a:solidFill>
                  <a:srgbClr val="0000FF"/>
                </a:solidFill>
                <a:latin typeface="BYekan"/>
                <a:cs typeface="B Nazanin" panose="00000400000000000000" pitchFamily="2" charset="-78"/>
              </a:rPr>
              <a:t>ماده 18</a:t>
            </a:r>
            <a:r>
              <a:rPr lang="fa-IR" sz="1800" dirty="0" smtClean="0">
                <a:solidFill>
                  <a:srgbClr val="333333"/>
                </a:solidFill>
                <a:latin typeface="BYekan"/>
                <a:cs typeface="B Nazanin" panose="00000400000000000000" pitchFamily="2" charset="-78"/>
              </a:rPr>
              <a:t>- تشديد خطرهرگاه در مدت بيمه تغييراتي در كيفيت و يا وضعيت مورد بيمه داده شود كه موجب تشديد خطر باشد بيمه‌گذار موظف است بدون تاخير بيمه‌گر را از تغييرات حاصله آگاه سازد و نيز در صورتيكه تغييرات نامبرده در اثر عمل بيمه‌گذار نبوده ولي بيمه ‌گذار از حدوث آن اطلاع داشته باشد ملزم است ظرف مدت ده روز از تاريخ اطلاع بيمه‌گر را آگاه نمايد.</a:t>
            </a:r>
            <a:endParaRPr lang="fa-IR" sz="1800" dirty="0">
              <a:cs typeface="B Nazanin" panose="00000400000000000000" pitchFamily="2" charset="-78"/>
            </a:endParaRPr>
          </a:p>
          <a:p>
            <a:pPr algn="just" rtl="1">
              <a:lnSpc>
                <a:spcPct val="150000"/>
              </a:lnSpc>
            </a:pPr>
            <a:r>
              <a:rPr lang="fa-IR" sz="1800" dirty="0" smtClean="0">
                <a:solidFill>
                  <a:srgbClr val="333333"/>
                </a:solidFill>
                <a:latin typeface="BYekan"/>
                <a:cs typeface="B Nazanin" panose="00000400000000000000" pitchFamily="2" charset="-78"/>
              </a:rPr>
              <a:t>در صورت تشديد خطر بيمه‌گر ميتواند حق بيمه اضافي متناسب با خطر را براي مدت باقيمانده مطالبه يا اينكه قرارداد بيمه را ظرف ده روز از تاريخ اعلام بيمه‌گذار فسخ نمايد. در صورتيكه طرفين نتوانند در ميزان حق بيمه اضافي توافق نمايند از تاريخ اعلام عدم قبول بيمه‌گذار بيمه‌نامه منفسخ ميگردد.در هر صورت بيمه‌گر حق دارد حق بيمه اضافي را از هنگام تشديد خطر تا از زمان فسخ و يا انقضاي مدت بيمه مطالبه نمايد.</a:t>
            </a:r>
            <a:endParaRPr lang="fa-IR" sz="1800" dirty="0">
              <a:cs typeface="B Nazanin" panose="00000400000000000000" pitchFamily="2" charset="-78"/>
            </a:endParaRPr>
          </a:p>
          <a:p>
            <a:pPr algn="just" rtl="1">
              <a:lnSpc>
                <a:spcPct val="150000"/>
              </a:lnSpc>
            </a:pPr>
            <a:r>
              <a:rPr lang="fa-IR" sz="1800" dirty="0" smtClean="0">
                <a:solidFill>
                  <a:srgbClr val="333333"/>
                </a:solidFill>
                <a:latin typeface="BYekan"/>
                <a:cs typeface="B Nazanin" panose="00000400000000000000" pitchFamily="2" charset="-78"/>
              </a:rPr>
              <a:t>در صورت تحقق خطر هرگاه مسلم شود در حين اجراي قرارداد بيمه‌گذار عوامل تشديد خطر را ميدانسته و بيمه‌گر را مطلع نكرده است بيمه‌گر ميتواند خسارت را به نسبت حق بيمه دريافتي و حق بيمه مشدد پرداخت كند.</a:t>
            </a:r>
            <a:endParaRPr lang="en-US" sz="1800" dirty="0" smtClean="0">
              <a:cs typeface="B Nazanin" panose="00000400000000000000" pitchFamily="2" charset="-78"/>
            </a:endParaRPr>
          </a:p>
          <a:p>
            <a:pPr algn="r" rtl="1"/>
            <a:endParaRPr lang="en-US" sz="1800" dirty="0">
              <a:cs typeface="B Nazanin" panose="00000400000000000000" pitchFamily="2" charset="-78"/>
            </a:endParaRPr>
          </a:p>
        </p:txBody>
      </p:sp>
      <p:sp>
        <p:nvSpPr>
          <p:cNvPr id="22" name="Google Shape;565;p55"/>
          <p:cNvSpPr txBox="1">
            <a:spLocks noGrp="1"/>
          </p:cNvSpPr>
          <p:nvPr>
            <p:ph type="title"/>
          </p:nvPr>
        </p:nvSpPr>
        <p:spPr>
          <a:xfrm>
            <a:off x="3316056" y="0"/>
            <a:ext cx="3185412" cy="868244"/>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شرایط</a:t>
            </a:r>
          </a:p>
        </p:txBody>
      </p:sp>
    </p:spTree>
    <p:extLst>
      <p:ext uri="{BB962C8B-B14F-4D97-AF65-F5344CB8AC3E}">
        <p14:creationId xmlns:p14="http://schemas.microsoft.com/office/powerpoint/2010/main" val="16709803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53485" y="868244"/>
            <a:ext cx="8072846" cy="3693319"/>
          </a:xfrm>
          <a:prstGeom prst="rect">
            <a:avLst/>
          </a:prstGeom>
        </p:spPr>
        <p:txBody>
          <a:bodyPr wrap="square">
            <a:spAutoFit/>
          </a:bodyPr>
          <a:lstStyle/>
          <a:p>
            <a:pPr algn="just" rtl="1">
              <a:lnSpc>
                <a:spcPct val="150000"/>
              </a:lnSpc>
            </a:pPr>
            <a:r>
              <a:rPr lang="fa-IR" sz="1800" b="1" dirty="0" smtClean="0">
                <a:solidFill>
                  <a:srgbClr val="0000FF"/>
                </a:solidFill>
                <a:latin typeface="BYekan"/>
                <a:cs typeface="B Nazanin" panose="00000400000000000000" pitchFamily="2" charset="-78"/>
              </a:rPr>
              <a:t>ماده 18</a:t>
            </a:r>
            <a:r>
              <a:rPr lang="fa-IR" sz="1800" dirty="0" smtClean="0">
                <a:solidFill>
                  <a:srgbClr val="333333"/>
                </a:solidFill>
                <a:latin typeface="BYekan"/>
                <a:cs typeface="B Nazanin" panose="00000400000000000000" pitchFamily="2" charset="-78"/>
              </a:rPr>
              <a:t>- </a:t>
            </a:r>
            <a:r>
              <a:rPr lang="fa-IR" sz="1800" dirty="0">
                <a:solidFill>
                  <a:srgbClr val="333333"/>
                </a:solidFill>
                <a:latin typeface="BYekan"/>
                <a:cs typeface="B Nazanin" panose="00000400000000000000" pitchFamily="2" charset="-78"/>
              </a:rPr>
              <a:t>در هر صورت بيمه‌گر حق دارد حق بيمه اضافي را از هنگام تشديد خطر تا از زمان فسخ و يا انقضاي مدت بيمه مطالبه </a:t>
            </a:r>
            <a:r>
              <a:rPr lang="fa-IR" sz="1800" dirty="0" smtClean="0">
                <a:solidFill>
                  <a:srgbClr val="333333"/>
                </a:solidFill>
                <a:latin typeface="BYekan"/>
                <a:cs typeface="B Nazanin" panose="00000400000000000000" pitchFamily="2" charset="-78"/>
              </a:rPr>
              <a:t>نمايد.</a:t>
            </a:r>
            <a:endParaRPr lang="fa-IR" sz="1800" dirty="0">
              <a:cs typeface="B Nazanin" panose="00000400000000000000" pitchFamily="2" charset="-78"/>
            </a:endParaRPr>
          </a:p>
          <a:p>
            <a:pPr algn="just" rtl="1">
              <a:lnSpc>
                <a:spcPct val="150000"/>
              </a:lnSpc>
            </a:pPr>
            <a:r>
              <a:rPr lang="fa-IR" sz="1800" dirty="0" smtClean="0">
                <a:solidFill>
                  <a:srgbClr val="333333"/>
                </a:solidFill>
                <a:latin typeface="BYekan"/>
                <a:cs typeface="B Nazanin" panose="00000400000000000000" pitchFamily="2" charset="-78"/>
              </a:rPr>
              <a:t>در </a:t>
            </a:r>
            <a:r>
              <a:rPr lang="fa-IR" sz="1800" dirty="0">
                <a:solidFill>
                  <a:srgbClr val="333333"/>
                </a:solidFill>
                <a:latin typeface="BYekan"/>
                <a:cs typeface="B Nazanin" panose="00000400000000000000" pitchFamily="2" charset="-78"/>
              </a:rPr>
              <a:t>صورت تحقق خطر هرگاه مسلم شود در حين اجراي قرارداد بيمه‌گذار عوامل تشديد خطر را ميدانسته و بيمه‌گر را مطلع نكرده است بيمه‌گر ميتواند خسارت را به نسبت حق بيمه دريافتي و حق بيمه مشدد پرداخت كند</a:t>
            </a:r>
            <a:r>
              <a:rPr lang="fa-IR" sz="1800" dirty="0" smtClean="0">
                <a:solidFill>
                  <a:srgbClr val="333333"/>
                </a:solidFill>
                <a:latin typeface="BYekan"/>
                <a:cs typeface="B Nazanin" panose="00000400000000000000" pitchFamily="2" charset="-78"/>
              </a:rPr>
              <a:t>.</a:t>
            </a:r>
            <a:endParaRPr lang="en-US" sz="1800" dirty="0" smtClean="0">
              <a:solidFill>
                <a:srgbClr val="333333"/>
              </a:solidFill>
              <a:latin typeface="BYekan"/>
              <a:cs typeface="B Nazanin" panose="00000400000000000000" pitchFamily="2" charset="-78"/>
            </a:endParaRPr>
          </a:p>
          <a:p>
            <a:pPr algn="just" rtl="1">
              <a:lnSpc>
                <a:spcPct val="150000"/>
              </a:lnSpc>
            </a:pPr>
            <a:endParaRPr lang="en-US" sz="1800" dirty="0">
              <a:solidFill>
                <a:srgbClr val="333333"/>
              </a:solidFill>
              <a:latin typeface="BYekan"/>
              <a:cs typeface="B Nazanin" panose="00000400000000000000" pitchFamily="2" charset="-78"/>
            </a:endParaRPr>
          </a:p>
          <a:p>
            <a:pPr algn="just" rtl="1">
              <a:lnSpc>
                <a:spcPct val="150000"/>
              </a:lnSpc>
            </a:pPr>
            <a:r>
              <a:rPr lang="fa-IR" sz="1800" b="1" dirty="0">
                <a:solidFill>
                  <a:srgbClr val="0000FF"/>
                </a:solidFill>
                <a:latin typeface="BYekan"/>
                <a:cs typeface="B Nazanin" panose="00000400000000000000" pitchFamily="2" charset="-78"/>
              </a:rPr>
              <a:t>ماده 19</a:t>
            </a:r>
            <a:r>
              <a:rPr lang="fa-IR" sz="1800" dirty="0">
                <a:solidFill>
                  <a:srgbClr val="333333"/>
                </a:solidFill>
                <a:latin typeface="BYekan"/>
                <a:cs typeface="B Nazanin" panose="00000400000000000000" pitchFamily="2" charset="-78"/>
              </a:rPr>
              <a:t>- حقوق </a:t>
            </a:r>
            <a:r>
              <a:rPr lang="fa-IR" sz="1800" dirty="0" smtClean="0">
                <a:solidFill>
                  <a:srgbClr val="333333"/>
                </a:solidFill>
                <a:latin typeface="BYekan"/>
                <a:cs typeface="B Nazanin" panose="00000400000000000000" pitchFamily="2" charset="-78"/>
              </a:rPr>
              <a:t>مرتهن</a:t>
            </a:r>
            <a:r>
              <a:rPr lang="en-US" sz="1800" dirty="0" smtClean="0">
                <a:solidFill>
                  <a:srgbClr val="333333"/>
                </a:solidFill>
                <a:latin typeface="BYekan"/>
                <a:cs typeface="B Nazanin" panose="00000400000000000000" pitchFamily="2" charset="-78"/>
              </a:rPr>
              <a:t> </a:t>
            </a:r>
            <a:r>
              <a:rPr lang="fa-IR" sz="1800" dirty="0" smtClean="0">
                <a:solidFill>
                  <a:srgbClr val="333333"/>
                </a:solidFill>
                <a:latin typeface="BYekan"/>
                <a:cs typeface="B Nazanin" panose="00000400000000000000" pitchFamily="2" charset="-78"/>
              </a:rPr>
              <a:t>بيمه‌گر </a:t>
            </a:r>
            <a:r>
              <a:rPr lang="fa-IR" sz="1800" dirty="0">
                <a:solidFill>
                  <a:srgbClr val="333333"/>
                </a:solidFill>
                <a:latin typeface="BYekan"/>
                <a:cs typeface="B Nazanin" panose="00000400000000000000" pitchFamily="2" charset="-78"/>
              </a:rPr>
              <a:t>مكلف است حقوق قانوني مرتهن را در مورد اموال بيمه شده اعم از منقول و غيرمنقول تا حدود حداكثر تعهد خود در پرداخت خسارت رعايت نمايد. حقوق مرتهن نسبت به اموال بيمه شده مزبور بايد باطلاع بيمه‌گر رسيده باشد.</a:t>
            </a:r>
          </a:p>
          <a:p>
            <a:pPr algn="r" rtl="1"/>
            <a:endParaRPr lang="en-US" sz="1800" dirty="0">
              <a:cs typeface="B Nazanin" panose="00000400000000000000" pitchFamily="2" charset="-78"/>
            </a:endParaRPr>
          </a:p>
        </p:txBody>
      </p:sp>
      <p:sp>
        <p:nvSpPr>
          <p:cNvPr id="22" name="Google Shape;565;p55"/>
          <p:cNvSpPr txBox="1">
            <a:spLocks noGrp="1"/>
          </p:cNvSpPr>
          <p:nvPr>
            <p:ph type="title"/>
          </p:nvPr>
        </p:nvSpPr>
        <p:spPr>
          <a:xfrm>
            <a:off x="3316056" y="-134224"/>
            <a:ext cx="3185412" cy="1002468"/>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شرایط</a:t>
            </a:r>
          </a:p>
        </p:txBody>
      </p:sp>
    </p:spTree>
    <p:extLst>
      <p:ext uri="{BB962C8B-B14F-4D97-AF65-F5344CB8AC3E}">
        <p14:creationId xmlns:p14="http://schemas.microsoft.com/office/powerpoint/2010/main" val="16638088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960274" y="282712"/>
            <a:ext cx="3340898" cy="1054699"/>
          </a:xfrm>
          <a:prstGeom prst="rect">
            <a:avLst/>
          </a:prstGeom>
        </p:spPr>
      </p:pic>
      <p:sp>
        <p:nvSpPr>
          <p:cNvPr id="10" name="Rectangle 9"/>
          <p:cNvSpPr/>
          <p:nvPr/>
        </p:nvSpPr>
        <p:spPr>
          <a:xfrm>
            <a:off x="662730" y="1694587"/>
            <a:ext cx="7868874" cy="1754326"/>
          </a:xfrm>
          <a:prstGeom prst="rect">
            <a:avLst/>
          </a:prstGeom>
        </p:spPr>
        <p:txBody>
          <a:bodyPr wrap="square">
            <a:spAutoFit/>
          </a:bodyPr>
          <a:lstStyle/>
          <a:p>
            <a:pPr algn="just" rtl="1">
              <a:lnSpc>
                <a:spcPct val="150000"/>
              </a:lnSpc>
            </a:pPr>
            <a:r>
              <a:rPr lang="fa-IR" sz="1800" b="1" dirty="0">
                <a:solidFill>
                  <a:srgbClr val="0000FF"/>
                </a:solidFill>
                <a:latin typeface="BYekan"/>
                <a:cs typeface="B Nazanin" panose="00000400000000000000" pitchFamily="2" charset="-78"/>
              </a:rPr>
              <a:t>ماده 20</a:t>
            </a:r>
            <a:r>
              <a:rPr lang="fa-IR" sz="1800" dirty="0">
                <a:solidFill>
                  <a:srgbClr val="333333"/>
                </a:solidFill>
                <a:latin typeface="BYekan"/>
                <a:cs typeface="B Nazanin" panose="00000400000000000000" pitchFamily="2" charset="-78"/>
              </a:rPr>
              <a:t>- تغيير </a:t>
            </a:r>
            <a:r>
              <a:rPr lang="fa-IR" sz="1800" dirty="0" smtClean="0">
                <a:solidFill>
                  <a:srgbClr val="333333"/>
                </a:solidFill>
                <a:latin typeface="BYekan"/>
                <a:cs typeface="B Nazanin" panose="00000400000000000000" pitchFamily="2" charset="-78"/>
              </a:rPr>
              <a:t>مالكيت در </a:t>
            </a:r>
            <a:r>
              <a:rPr lang="fa-IR" sz="1800" dirty="0">
                <a:solidFill>
                  <a:srgbClr val="333333"/>
                </a:solidFill>
                <a:latin typeface="BYekan"/>
                <a:cs typeface="B Nazanin" panose="00000400000000000000" pitchFamily="2" charset="-78"/>
              </a:rPr>
              <a:t>صورتيكه مالكيت مورد بيمه به ديگري انتقال داده شود مراتب ميبايستي در اسرع وقت به اطلاع بيمه‌گر برسد. در اينصورت انتقال حقوق و تعهدات ناشي از قرارداد بيمه به انتقال گيرنده منوط به موافقت كتبي شخص اخير </a:t>
            </a:r>
            <a:r>
              <a:rPr lang="fa-IR" sz="1800" dirty="0" smtClean="0">
                <a:solidFill>
                  <a:srgbClr val="333333"/>
                </a:solidFill>
                <a:latin typeface="BYekan"/>
                <a:cs typeface="B Nazanin" panose="00000400000000000000" pitchFamily="2" charset="-78"/>
              </a:rPr>
              <a:t>ميباشد.</a:t>
            </a:r>
          </a:p>
          <a:p>
            <a:pPr algn="just" rtl="1">
              <a:lnSpc>
                <a:spcPct val="150000"/>
              </a:lnSpc>
            </a:pPr>
            <a:r>
              <a:rPr lang="fa-IR" sz="1800" dirty="0" smtClean="0">
                <a:solidFill>
                  <a:srgbClr val="333333"/>
                </a:solidFill>
                <a:latin typeface="BYekan"/>
                <a:cs typeface="B Nazanin" panose="00000400000000000000" pitchFamily="2" charset="-78"/>
              </a:rPr>
              <a:t>خسارت </a:t>
            </a:r>
            <a:r>
              <a:rPr lang="fa-IR" sz="1800" dirty="0">
                <a:solidFill>
                  <a:srgbClr val="333333"/>
                </a:solidFill>
                <a:latin typeface="BYekan"/>
                <a:cs typeface="B Nazanin" panose="00000400000000000000" pitchFamily="2" charset="-78"/>
              </a:rPr>
              <a:t>به نسبت ميزان استحقاق به ذوي الحقوق اعم از ذينفع مندرج در بيمه‌نامه پرداخت ميشود</a:t>
            </a:r>
            <a:endParaRPr lang="fa-IR" dirty="0"/>
          </a:p>
        </p:txBody>
      </p:sp>
    </p:spTree>
    <p:extLst>
      <p:ext uri="{BB962C8B-B14F-4D97-AF65-F5344CB8AC3E}">
        <p14:creationId xmlns:p14="http://schemas.microsoft.com/office/powerpoint/2010/main" val="19315960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68663" y="501064"/>
            <a:ext cx="3340898" cy="1054699"/>
          </a:xfrm>
          <a:prstGeom prst="rect">
            <a:avLst/>
          </a:prstGeom>
        </p:spPr>
      </p:pic>
      <p:sp>
        <p:nvSpPr>
          <p:cNvPr id="5" name="Rectangle 4"/>
          <p:cNvSpPr/>
          <p:nvPr/>
        </p:nvSpPr>
        <p:spPr>
          <a:xfrm>
            <a:off x="318783" y="1555763"/>
            <a:ext cx="8154098" cy="2966197"/>
          </a:xfrm>
          <a:prstGeom prst="rect">
            <a:avLst/>
          </a:prstGeom>
        </p:spPr>
        <p:txBody>
          <a:bodyPr wrap="square">
            <a:spAutoFit/>
          </a:bodyPr>
          <a:lstStyle/>
          <a:p>
            <a:pPr lvl="0" algn="just" rtl="1">
              <a:lnSpc>
                <a:spcPct val="150000"/>
              </a:lnSpc>
            </a:pPr>
            <a:r>
              <a:rPr lang="fa-IR" sz="1800" b="1" dirty="0">
                <a:solidFill>
                  <a:srgbClr val="0000FF"/>
                </a:solidFill>
                <a:latin typeface="BYekan"/>
                <a:cs typeface="B Nazanin" panose="00000400000000000000" pitchFamily="2" charset="-78"/>
              </a:rPr>
              <a:t>ماده 21</a:t>
            </a:r>
            <a:r>
              <a:rPr lang="fa-IR" sz="1800" dirty="0">
                <a:solidFill>
                  <a:prstClr val="black">
                    <a:lumMod val="95000"/>
                    <a:lumOff val="5000"/>
                  </a:prstClr>
                </a:solidFill>
                <a:latin typeface="BYekan"/>
                <a:cs typeface="B Nazanin" panose="00000400000000000000" pitchFamily="2" charset="-78"/>
              </a:rPr>
              <a:t>- بيمه‌گذار ميتواند در هر زمان بيمه‌نامه را فسخ نمايد. در اين صورت بيمه‌گر با در نظر گرفتن تعرفه كوتاه مدت، حق بيمه را محاسبه و مابه التفاوت دريافتي را به بيمه ‌گذار مسترد مينمايد. بيمه ‌نامه‌هائي كه بموجب قانون يا قرارداد بنفع ثالث صادر ميشوند از شمول اين حكم مستثني </a:t>
            </a:r>
            <a:r>
              <a:rPr lang="fa-IR" sz="1800" dirty="0" smtClean="0">
                <a:solidFill>
                  <a:prstClr val="black">
                    <a:lumMod val="95000"/>
                    <a:lumOff val="5000"/>
                  </a:prstClr>
                </a:solidFill>
                <a:latin typeface="BYekan"/>
                <a:cs typeface="B Nazanin" panose="00000400000000000000" pitchFamily="2" charset="-78"/>
              </a:rPr>
              <a:t>ميباشند.</a:t>
            </a:r>
            <a:endParaRPr lang="fa-IR" sz="1800" dirty="0" smtClean="0">
              <a:solidFill>
                <a:prstClr val="black">
                  <a:lumMod val="95000"/>
                  <a:lumOff val="5000"/>
                </a:prstClr>
              </a:solidFill>
              <a:cs typeface="B Nazanin" panose="00000400000000000000" pitchFamily="2" charset="-78"/>
            </a:endParaRPr>
          </a:p>
          <a:p>
            <a:pPr lvl="0" algn="just" rtl="1">
              <a:lnSpc>
                <a:spcPct val="150000"/>
              </a:lnSpc>
            </a:pPr>
            <a:r>
              <a:rPr lang="fa-IR" sz="1800" dirty="0" smtClean="0">
                <a:solidFill>
                  <a:prstClr val="black">
                    <a:lumMod val="95000"/>
                    <a:lumOff val="5000"/>
                  </a:prstClr>
                </a:solidFill>
                <a:latin typeface="BYekan"/>
                <a:cs typeface="B Nazanin" panose="00000400000000000000" pitchFamily="2" charset="-78"/>
              </a:rPr>
              <a:t>بيمه‌گر </a:t>
            </a:r>
            <a:r>
              <a:rPr lang="fa-IR" sz="1800" dirty="0">
                <a:solidFill>
                  <a:prstClr val="black">
                    <a:lumMod val="95000"/>
                    <a:lumOff val="5000"/>
                  </a:prstClr>
                </a:solidFill>
                <a:latin typeface="BYekan"/>
                <a:cs typeface="B Nazanin" panose="00000400000000000000" pitchFamily="2" charset="-78"/>
              </a:rPr>
              <a:t>در مواردي كه قانون بيمه اجازه فسخ به او داده است ميتواند بيمه‌نامه را با يك اخطار ده روزه فسخ نمايد و اعلاميه آنرا با پست سفارشي به آخرين نشاني اعلام شده بيمه‌گذار ارسال نمايد. در اينصورت بيمه‌گر بايستي حق بيمه دريافتي باقيمانده مدت را پس از انقضاء ده روز از تاريخ اعلام اخطار مزبور به بيمه‌گذار بصورت روز شمار مسترد نمايد.</a:t>
            </a:r>
            <a:endParaRPr lang="en-US" sz="1800" dirty="0">
              <a:solidFill>
                <a:prstClr val="black">
                  <a:lumMod val="95000"/>
                  <a:lumOff val="5000"/>
                </a:prstClr>
              </a:solidFill>
              <a:latin typeface="BYekan"/>
              <a:cs typeface="B Nazanin" panose="00000400000000000000" pitchFamily="2" charset="-78"/>
            </a:endParaRPr>
          </a:p>
        </p:txBody>
      </p:sp>
    </p:spTree>
    <p:extLst>
      <p:ext uri="{BB962C8B-B14F-4D97-AF65-F5344CB8AC3E}">
        <p14:creationId xmlns:p14="http://schemas.microsoft.com/office/powerpoint/2010/main" val="2407295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65;p55"/>
          <p:cNvSpPr txBox="1">
            <a:spLocks noGrp="1"/>
          </p:cNvSpPr>
          <p:nvPr>
            <p:ph type="title"/>
          </p:nvPr>
        </p:nvSpPr>
        <p:spPr>
          <a:xfrm>
            <a:off x="3215388" y="92279"/>
            <a:ext cx="3185412" cy="952134"/>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شرایط</a:t>
            </a:r>
          </a:p>
        </p:txBody>
      </p:sp>
      <p:sp>
        <p:nvSpPr>
          <p:cNvPr id="5" name="Rectangle 4"/>
          <p:cNvSpPr/>
          <p:nvPr/>
        </p:nvSpPr>
        <p:spPr>
          <a:xfrm>
            <a:off x="922789" y="901097"/>
            <a:ext cx="7533314" cy="4212692"/>
          </a:xfrm>
          <a:prstGeom prst="rect">
            <a:avLst/>
          </a:prstGeom>
        </p:spPr>
        <p:txBody>
          <a:bodyPr wrap="square">
            <a:spAutoFit/>
          </a:bodyPr>
          <a:lstStyle/>
          <a:p>
            <a:pPr lvl="0" algn="r" rtl="1">
              <a:lnSpc>
                <a:spcPct val="150000"/>
              </a:lnSpc>
            </a:pPr>
            <a:r>
              <a:rPr lang="fa-IR" sz="1800" b="1" dirty="0">
                <a:solidFill>
                  <a:srgbClr val="0000FF"/>
                </a:solidFill>
                <a:latin typeface="BYekan"/>
                <a:cs typeface="B Nazanin" panose="00000400000000000000" pitchFamily="2" charset="-78"/>
              </a:rPr>
              <a:t>ماده 22</a:t>
            </a:r>
            <a:r>
              <a:rPr lang="fa-IR" sz="1800" dirty="0">
                <a:solidFill>
                  <a:srgbClr val="333333"/>
                </a:solidFill>
                <a:latin typeface="BYekan"/>
                <a:cs typeface="B Nazanin" panose="00000400000000000000" pitchFamily="2" charset="-78"/>
              </a:rPr>
              <a:t>- </a:t>
            </a:r>
            <a:r>
              <a:rPr lang="fa-IR" sz="1800" dirty="0" smtClean="0">
                <a:solidFill>
                  <a:srgbClr val="333333"/>
                </a:solidFill>
                <a:latin typeface="BYekan"/>
                <a:cs typeface="B Nazanin" panose="00000400000000000000" pitchFamily="2" charset="-78"/>
              </a:rPr>
              <a:t>مواردي كه </a:t>
            </a:r>
            <a:r>
              <a:rPr lang="fa-IR" sz="1800" dirty="0">
                <a:solidFill>
                  <a:srgbClr val="333333"/>
                </a:solidFill>
                <a:latin typeface="BYekan"/>
                <a:cs typeface="B Nazanin" panose="00000400000000000000" pitchFamily="2" charset="-78"/>
              </a:rPr>
              <a:t>بيمه‌گذار حقوق خود را از دست ميدهد</a:t>
            </a:r>
            <a:r>
              <a:rPr lang="en-US" sz="1800" dirty="0">
                <a:solidFill>
                  <a:srgbClr val="333333"/>
                </a:solidFill>
                <a:latin typeface="BYekan"/>
                <a:cs typeface="B Nazanin" panose="00000400000000000000" pitchFamily="2" charset="-78"/>
              </a:rPr>
              <a:t>.</a:t>
            </a:r>
            <a:r>
              <a:rPr lang="fa-IR" sz="1800" dirty="0">
                <a:solidFill>
                  <a:srgbClr val="333333"/>
                </a:solidFill>
                <a:latin typeface="BYekan"/>
                <a:cs typeface="B Nazanin" panose="00000400000000000000" pitchFamily="2" charset="-78"/>
              </a:rPr>
              <a:t>در موارد زير قرارداد بيمه باطل است و حق بيمه دريافتي قابل استرداد نميباشد. در صورتيكه قسمتي از حق بيمه وصول نشده و يا خسارتي پرداخت شده باشد بيمه ‌گر محق در مطالبه آن خواهد بود.</a:t>
            </a:r>
            <a:r>
              <a:rPr lang="fa-IR" sz="1800" dirty="0">
                <a:cs typeface="B Nazanin" panose="00000400000000000000" pitchFamily="2" charset="-78"/>
              </a:rPr>
              <a:t/>
            </a:r>
            <a:br>
              <a:rPr lang="fa-IR" sz="1800" dirty="0">
                <a:cs typeface="B Nazanin" panose="00000400000000000000" pitchFamily="2" charset="-78"/>
              </a:rPr>
            </a:br>
            <a:r>
              <a:rPr lang="fa-IR" sz="1800" dirty="0">
                <a:solidFill>
                  <a:srgbClr val="333333"/>
                </a:solidFill>
                <a:latin typeface="BYekan"/>
                <a:cs typeface="B Nazanin" panose="00000400000000000000" pitchFamily="2" charset="-78"/>
              </a:rPr>
              <a:t>1- كتمان حقايق يا اظهارات خلاف واقع عمدي بيمه‌گذار در پيشنهاد بيمه بنحويكه منجر به كاهش اهميت خطر در نظر بيمه‌گر شده باشد.</a:t>
            </a:r>
            <a:r>
              <a:rPr lang="fa-IR" sz="1800" dirty="0">
                <a:cs typeface="B Nazanin" panose="00000400000000000000" pitchFamily="2" charset="-78"/>
              </a:rPr>
              <a:t/>
            </a:r>
            <a:br>
              <a:rPr lang="fa-IR" sz="1800" dirty="0">
                <a:cs typeface="B Nazanin" panose="00000400000000000000" pitchFamily="2" charset="-78"/>
              </a:rPr>
            </a:br>
            <a:r>
              <a:rPr lang="fa-IR" sz="1800" dirty="0">
                <a:solidFill>
                  <a:srgbClr val="333333"/>
                </a:solidFill>
                <a:latin typeface="BYekan"/>
                <a:cs typeface="B Nazanin" panose="00000400000000000000" pitchFamily="2" charset="-78"/>
              </a:rPr>
              <a:t>2- بيمه كردن اموال به ميزاني بيش از ارزش واقعي با قصد تقلب.</a:t>
            </a:r>
            <a:r>
              <a:rPr lang="fa-IR" sz="1800" dirty="0">
                <a:cs typeface="B Nazanin" panose="00000400000000000000" pitchFamily="2" charset="-78"/>
              </a:rPr>
              <a:t/>
            </a:r>
            <a:br>
              <a:rPr lang="fa-IR" sz="1800" dirty="0">
                <a:cs typeface="B Nazanin" panose="00000400000000000000" pitchFamily="2" charset="-78"/>
              </a:rPr>
            </a:br>
            <a:r>
              <a:rPr lang="fa-IR" sz="1800" dirty="0">
                <a:solidFill>
                  <a:srgbClr val="333333"/>
                </a:solidFill>
                <a:latin typeface="BYekan"/>
                <a:cs typeface="B Nazanin" panose="00000400000000000000" pitchFamily="2" charset="-78"/>
              </a:rPr>
              <a:t>3- بيمه مضاعف مورد بيمه در مقابل همان خطر و مدت در نزد بيمه‌گر ديگر با قصد تقلب.</a:t>
            </a:r>
            <a:r>
              <a:rPr lang="fa-IR" sz="1800" dirty="0">
                <a:cs typeface="B Nazanin" panose="00000400000000000000" pitchFamily="2" charset="-78"/>
              </a:rPr>
              <a:t/>
            </a:r>
            <a:br>
              <a:rPr lang="fa-IR" sz="1800" dirty="0">
                <a:cs typeface="B Nazanin" panose="00000400000000000000" pitchFamily="2" charset="-78"/>
              </a:rPr>
            </a:br>
            <a:r>
              <a:rPr lang="fa-IR" sz="1800" dirty="0">
                <a:solidFill>
                  <a:srgbClr val="333333"/>
                </a:solidFill>
                <a:latin typeface="BYekan"/>
                <a:cs typeface="B Nazanin" panose="00000400000000000000" pitchFamily="2" charset="-78"/>
              </a:rPr>
              <a:t>4- مباشرت و يا مشاركت در ايجاد خسارت عمدي در موضوع بيمه توسط ذوي الحقوق اعم از بيمه‌گذار و يا قائم مقام وي</a:t>
            </a:r>
            <a:r>
              <a:rPr lang="fa-IR" sz="1800" dirty="0" smtClean="0">
                <a:solidFill>
                  <a:srgbClr val="333333"/>
                </a:solidFill>
                <a:latin typeface="BYekan"/>
                <a:cs typeface="B Nazanin" panose="00000400000000000000" pitchFamily="2" charset="-78"/>
              </a:rPr>
              <a:t>.</a:t>
            </a:r>
          </a:p>
          <a:p>
            <a:pPr lvl="0" algn="r" rtl="1">
              <a:lnSpc>
                <a:spcPct val="150000"/>
              </a:lnSpc>
            </a:pPr>
            <a:r>
              <a:rPr lang="en-US" sz="1800" dirty="0" smtClean="0">
                <a:solidFill>
                  <a:srgbClr val="333333"/>
                </a:solidFill>
                <a:latin typeface="BYekan"/>
                <a:cs typeface="B Nazanin" panose="00000400000000000000" pitchFamily="2" charset="-78"/>
              </a:rPr>
              <a:t> </a:t>
            </a:r>
            <a:r>
              <a:rPr lang="fa-IR" sz="1800" dirty="0">
                <a:solidFill>
                  <a:srgbClr val="333333"/>
                </a:solidFill>
                <a:latin typeface="BYekan"/>
                <a:cs typeface="B Nazanin" panose="00000400000000000000" pitchFamily="2" charset="-78"/>
              </a:rPr>
              <a:t>5- بيمه خطري كه قبلا تحقق يافته است.</a:t>
            </a:r>
            <a:endParaRPr lang="en-US" sz="1800" dirty="0">
              <a:cs typeface="B Nazanin" panose="00000400000000000000" pitchFamily="2" charset="-78"/>
            </a:endParaRPr>
          </a:p>
        </p:txBody>
      </p:sp>
    </p:spTree>
    <p:extLst>
      <p:ext uri="{BB962C8B-B14F-4D97-AF65-F5344CB8AC3E}">
        <p14:creationId xmlns:p14="http://schemas.microsoft.com/office/powerpoint/2010/main" val="2322080073"/>
      </p:ext>
    </p:extLst>
  </p:cSld>
  <p:clrMapOvr>
    <a:masterClrMapping/>
  </p:clrMapOvr>
  <p:transition spd="slow">
    <p:cove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70263" y="542575"/>
            <a:ext cx="8072846" cy="4247317"/>
          </a:xfrm>
          <a:prstGeom prst="rect">
            <a:avLst/>
          </a:prstGeom>
        </p:spPr>
        <p:txBody>
          <a:bodyPr wrap="square">
            <a:spAutoFit/>
          </a:bodyPr>
          <a:lstStyle/>
          <a:p>
            <a:pPr algn="just" rtl="1">
              <a:lnSpc>
                <a:spcPct val="150000"/>
              </a:lnSpc>
            </a:pPr>
            <a:r>
              <a:rPr lang="fa-IR" sz="1800" b="1" dirty="0">
                <a:solidFill>
                  <a:srgbClr val="0000FF"/>
                </a:solidFill>
                <a:latin typeface="BYekan"/>
                <a:cs typeface="B Nazanin" panose="00000400000000000000" pitchFamily="2" charset="-78"/>
              </a:rPr>
              <a:t>ماده 23</a:t>
            </a:r>
            <a:r>
              <a:rPr lang="fa-IR" sz="1800" dirty="0">
                <a:solidFill>
                  <a:srgbClr val="333333"/>
                </a:solidFill>
                <a:latin typeface="BYekan"/>
                <a:cs typeface="B Nazanin" panose="00000400000000000000" pitchFamily="2" charset="-78"/>
              </a:rPr>
              <a:t>- وظايف بيمه‌گذار در صورت وقوع </a:t>
            </a:r>
            <a:r>
              <a:rPr lang="fa-IR" sz="1800" dirty="0" smtClean="0">
                <a:solidFill>
                  <a:srgbClr val="333333"/>
                </a:solidFill>
                <a:latin typeface="BYekan"/>
                <a:cs typeface="B Nazanin" panose="00000400000000000000" pitchFamily="2" charset="-78"/>
              </a:rPr>
              <a:t>حادثه در </a:t>
            </a:r>
            <a:r>
              <a:rPr lang="fa-IR" sz="1800" dirty="0">
                <a:solidFill>
                  <a:srgbClr val="333333"/>
                </a:solidFill>
                <a:latin typeface="BYekan"/>
                <a:cs typeface="B Nazanin" panose="00000400000000000000" pitchFamily="2" charset="-78"/>
              </a:rPr>
              <a:t>صورت وقوع حادثه بيمه‌گذار موظف است</a:t>
            </a:r>
            <a:r>
              <a:rPr lang="fa-IR" sz="1800" dirty="0" smtClean="0">
                <a:solidFill>
                  <a:srgbClr val="333333"/>
                </a:solidFill>
                <a:latin typeface="BYekan"/>
                <a:cs typeface="B Nazanin" panose="00000400000000000000" pitchFamily="2" charset="-78"/>
              </a:rPr>
              <a:t>:</a:t>
            </a:r>
            <a:endParaRPr lang="fa-IR" sz="1800" dirty="0">
              <a:cs typeface="B Nazanin" panose="00000400000000000000" pitchFamily="2" charset="-78"/>
            </a:endParaRPr>
          </a:p>
          <a:p>
            <a:pPr algn="just" rtl="1">
              <a:lnSpc>
                <a:spcPct val="150000"/>
              </a:lnSpc>
            </a:pPr>
            <a:r>
              <a:rPr lang="fa-IR" sz="1800" dirty="0">
                <a:solidFill>
                  <a:srgbClr val="333333"/>
                </a:solidFill>
                <a:latin typeface="BYekan"/>
                <a:cs typeface="B Nazanin" panose="00000400000000000000" pitchFamily="2" charset="-78"/>
              </a:rPr>
              <a:t>1</a:t>
            </a:r>
            <a:r>
              <a:rPr lang="fa-IR" sz="1800" dirty="0" smtClean="0">
                <a:solidFill>
                  <a:srgbClr val="333333"/>
                </a:solidFill>
                <a:latin typeface="BYekan"/>
                <a:cs typeface="B Nazanin" panose="00000400000000000000" pitchFamily="2" charset="-78"/>
              </a:rPr>
              <a:t>- </a:t>
            </a:r>
            <a:r>
              <a:rPr lang="fa-IR" sz="1800" dirty="0">
                <a:solidFill>
                  <a:srgbClr val="333333"/>
                </a:solidFill>
                <a:latin typeface="BYekan"/>
                <a:cs typeface="B Nazanin" panose="00000400000000000000" pitchFamily="2" charset="-78"/>
              </a:rPr>
              <a:t>حداكثر ظرف پنج روز از زمان اطلاع وقوع حادثه بيمه‌گر را مطلع نمايد</a:t>
            </a:r>
            <a:r>
              <a:rPr lang="fa-IR" sz="1800" dirty="0" smtClean="0">
                <a:solidFill>
                  <a:srgbClr val="333333"/>
                </a:solidFill>
                <a:latin typeface="BYekan"/>
                <a:cs typeface="B Nazanin" panose="00000400000000000000" pitchFamily="2" charset="-78"/>
              </a:rPr>
              <a:t>.</a:t>
            </a:r>
            <a:endParaRPr lang="fa-IR" sz="1800" dirty="0">
              <a:cs typeface="B Nazanin" panose="00000400000000000000" pitchFamily="2" charset="-78"/>
            </a:endParaRPr>
          </a:p>
          <a:p>
            <a:pPr algn="just" rtl="1">
              <a:lnSpc>
                <a:spcPct val="150000"/>
              </a:lnSpc>
            </a:pPr>
            <a:r>
              <a:rPr lang="fa-IR" sz="1800" dirty="0">
                <a:solidFill>
                  <a:srgbClr val="333333"/>
                </a:solidFill>
                <a:latin typeface="BYekan"/>
                <a:cs typeface="B Nazanin" panose="00000400000000000000" pitchFamily="2" charset="-78"/>
              </a:rPr>
              <a:t>2</a:t>
            </a:r>
            <a:r>
              <a:rPr lang="fa-IR" sz="1800" dirty="0" smtClean="0">
                <a:solidFill>
                  <a:srgbClr val="333333"/>
                </a:solidFill>
                <a:latin typeface="BYekan"/>
                <a:cs typeface="B Nazanin" panose="00000400000000000000" pitchFamily="2" charset="-78"/>
              </a:rPr>
              <a:t>- </a:t>
            </a:r>
            <a:r>
              <a:rPr lang="fa-IR" sz="1800" dirty="0">
                <a:solidFill>
                  <a:srgbClr val="333333"/>
                </a:solidFill>
                <a:latin typeface="BYekan"/>
                <a:cs typeface="B Nazanin" panose="00000400000000000000" pitchFamily="2" charset="-78"/>
              </a:rPr>
              <a:t>حداكثر ظرف ده روز از زمان اطلاع وقوع حادثه بايستي </a:t>
            </a:r>
            <a:r>
              <a:rPr lang="fa-IR" sz="1800" dirty="0" smtClean="0">
                <a:solidFill>
                  <a:srgbClr val="333333"/>
                </a:solidFill>
                <a:latin typeface="BYekan"/>
                <a:cs typeface="B Nazanin" panose="00000400000000000000" pitchFamily="2" charset="-78"/>
              </a:rPr>
              <a:t>كيفيت </a:t>
            </a:r>
            <a:r>
              <a:rPr lang="fa-IR" sz="1800" dirty="0">
                <a:solidFill>
                  <a:srgbClr val="333333"/>
                </a:solidFill>
                <a:latin typeface="BYekan"/>
                <a:cs typeface="B Nazanin" panose="00000400000000000000" pitchFamily="2" charset="-78"/>
              </a:rPr>
              <a:t>حادثه، فهرست اشياء نجات داده شده، محل جديد آنها و مبلغ تقريبي خسارت را براي بيمه‌گر ارسال دارد</a:t>
            </a:r>
            <a:r>
              <a:rPr lang="fa-IR" sz="1800" dirty="0" smtClean="0">
                <a:solidFill>
                  <a:srgbClr val="333333"/>
                </a:solidFill>
                <a:latin typeface="BYekan"/>
                <a:cs typeface="B Nazanin" panose="00000400000000000000" pitchFamily="2" charset="-78"/>
              </a:rPr>
              <a:t>.</a:t>
            </a:r>
            <a:endParaRPr lang="fa-IR" sz="1800" dirty="0">
              <a:cs typeface="B Nazanin" panose="00000400000000000000" pitchFamily="2" charset="-78"/>
            </a:endParaRPr>
          </a:p>
          <a:p>
            <a:pPr algn="just" rtl="1">
              <a:lnSpc>
                <a:spcPct val="150000"/>
              </a:lnSpc>
            </a:pPr>
            <a:r>
              <a:rPr lang="fa-IR" sz="1800" dirty="0">
                <a:solidFill>
                  <a:srgbClr val="333333"/>
                </a:solidFill>
                <a:latin typeface="BYekan"/>
                <a:cs typeface="B Nazanin" panose="00000400000000000000" pitchFamily="2" charset="-78"/>
              </a:rPr>
              <a:t>3</a:t>
            </a:r>
            <a:r>
              <a:rPr lang="fa-IR" sz="1800" dirty="0" smtClean="0">
                <a:solidFill>
                  <a:srgbClr val="333333"/>
                </a:solidFill>
                <a:latin typeface="BYekan"/>
                <a:cs typeface="B Nazanin" panose="00000400000000000000" pitchFamily="2" charset="-78"/>
              </a:rPr>
              <a:t>- </a:t>
            </a:r>
            <a:r>
              <a:rPr lang="fa-IR" sz="1800" dirty="0">
                <a:solidFill>
                  <a:srgbClr val="333333"/>
                </a:solidFill>
                <a:latin typeface="BYekan"/>
                <a:cs typeface="B Nazanin" panose="00000400000000000000" pitchFamily="2" charset="-78"/>
              </a:rPr>
              <a:t>براي جلوگيري از توسعه خسارت در موقع يا بعد از وقوع حادثه، كليه اقدامات لازم را بعمل آورد</a:t>
            </a:r>
            <a:r>
              <a:rPr lang="fa-IR" sz="1800" dirty="0" smtClean="0">
                <a:solidFill>
                  <a:srgbClr val="333333"/>
                </a:solidFill>
                <a:latin typeface="BYekan"/>
                <a:cs typeface="B Nazanin" panose="00000400000000000000" pitchFamily="2" charset="-78"/>
              </a:rPr>
              <a:t>.</a:t>
            </a:r>
            <a:endParaRPr lang="fa-IR" sz="1800" dirty="0">
              <a:cs typeface="B Nazanin" panose="00000400000000000000" pitchFamily="2" charset="-78"/>
            </a:endParaRPr>
          </a:p>
          <a:p>
            <a:pPr algn="just" rtl="1">
              <a:lnSpc>
                <a:spcPct val="150000"/>
              </a:lnSpc>
            </a:pPr>
            <a:r>
              <a:rPr lang="fa-IR" sz="1800" dirty="0">
                <a:solidFill>
                  <a:srgbClr val="333333"/>
                </a:solidFill>
                <a:latin typeface="BYekan"/>
                <a:cs typeface="B Nazanin" panose="00000400000000000000" pitchFamily="2" charset="-78"/>
              </a:rPr>
              <a:t>4</a:t>
            </a:r>
            <a:r>
              <a:rPr lang="fa-IR" sz="1800" dirty="0" smtClean="0">
                <a:solidFill>
                  <a:srgbClr val="333333"/>
                </a:solidFill>
                <a:latin typeface="BYekan"/>
                <a:cs typeface="B Nazanin" panose="00000400000000000000" pitchFamily="2" charset="-78"/>
              </a:rPr>
              <a:t>- </a:t>
            </a:r>
            <a:r>
              <a:rPr lang="fa-IR" sz="1800" dirty="0">
                <a:solidFill>
                  <a:srgbClr val="333333"/>
                </a:solidFill>
                <a:latin typeface="BYekan"/>
                <a:cs typeface="B Nazanin" panose="00000400000000000000" pitchFamily="2" charset="-78"/>
              </a:rPr>
              <a:t>بدون اجازه بيمه‌گر در مورد بيمه تغييراتي ندهد كه تعيين علت حادثه يا ارزيابي خسارت را دچار اشكال نمايد. مگر آنكه تغييرات در جهت تقليل خسارت و يا رعايت منافع عمومي ‌ضروري باشد</a:t>
            </a:r>
            <a:r>
              <a:rPr lang="fa-IR" sz="1800" dirty="0" smtClean="0">
                <a:solidFill>
                  <a:srgbClr val="333333"/>
                </a:solidFill>
                <a:latin typeface="BYekan"/>
                <a:cs typeface="B Nazanin" panose="00000400000000000000" pitchFamily="2" charset="-78"/>
              </a:rPr>
              <a:t>.</a:t>
            </a:r>
            <a:endParaRPr lang="fa-IR" sz="1800" dirty="0">
              <a:cs typeface="B Nazanin" panose="00000400000000000000" pitchFamily="2" charset="-78"/>
            </a:endParaRPr>
          </a:p>
          <a:p>
            <a:pPr algn="just" rtl="1">
              <a:lnSpc>
                <a:spcPct val="150000"/>
              </a:lnSpc>
            </a:pPr>
            <a:r>
              <a:rPr lang="fa-IR" sz="1800" dirty="0">
                <a:solidFill>
                  <a:srgbClr val="333333"/>
                </a:solidFill>
                <a:latin typeface="BYekan"/>
                <a:cs typeface="B Nazanin" panose="00000400000000000000" pitchFamily="2" charset="-78"/>
              </a:rPr>
              <a:t>5</a:t>
            </a:r>
            <a:r>
              <a:rPr lang="fa-IR" sz="1800" dirty="0" smtClean="0">
                <a:solidFill>
                  <a:srgbClr val="333333"/>
                </a:solidFill>
                <a:latin typeface="BYekan"/>
                <a:cs typeface="B Nazanin" panose="00000400000000000000" pitchFamily="2" charset="-78"/>
              </a:rPr>
              <a:t>- </a:t>
            </a:r>
            <a:r>
              <a:rPr lang="fa-IR" sz="1800" dirty="0">
                <a:solidFill>
                  <a:srgbClr val="333333"/>
                </a:solidFill>
                <a:latin typeface="BYekan"/>
                <a:cs typeface="B Nazanin" panose="00000400000000000000" pitchFamily="2" charset="-78"/>
              </a:rPr>
              <a:t>ضمن همه گونه همكاري كه بيمه‌گر براي تعيين حدود تعهدات خود بدان نياز دارد حداكثر تا 15 روز بعد از اطلاع از وقوع حادثه فهرست اموال موجود در روز حادثه، فهرست اموال از بين رفته و آسيب ديده و در صورت درخواست بيمه‌گر بهاي آنها بلافاصله قبل از تاريخ حادثه در اختيار بيمه‌گر قرار دهد.</a:t>
            </a:r>
            <a:endParaRPr lang="en-US" sz="1800" dirty="0">
              <a:cs typeface="B Nazanin" panose="00000400000000000000" pitchFamily="2" charset="-78"/>
            </a:endParaRPr>
          </a:p>
        </p:txBody>
      </p:sp>
      <p:sp>
        <p:nvSpPr>
          <p:cNvPr id="22" name="Google Shape;565;p55"/>
          <p:cNvSpPr txBox="1">
            <a:spLocks noGrp="1"/>
          </p:cNvSpPr>
          <p:nvPr>
            <p:ph type="title"/>
          </p:nvPr>
        </p:nvSpPr>
        <p:spPr>
          <a:xfrm>
            <a:off x="3206999" y="-470466"/>
            <a:ext cx="3185412" cy="1422600"/>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شرایط</a:t>
            </a:r>
          </a:p>
        </p:txBody>
      </p:sp>
    </p:spTree>
    <p:extLst>
      <p:ext uri="{BB962C8B-B14F-4D97-AF65-F5344CB8AC3E}">
        <p14:creationId xmlns:p14="http://schemas.microsoft.com/office/powerpoint/2010/main" val="2165704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22" name="Rectangle 21">
            <a:extLst>
              <a:ext uri="{FF2B5EF4-FFF2-40B4-BE49-F238E27FC236}">
                <a16:creationId xmlns:a16="http://schemas.microsoft.com/office/drawing/2014/main" id="{A38896C8-8AD3-E54E-B39C-E7C55D133DB3}"/>
              </a:ext>
            </a:extLst>
          </p:cNvPr>
          <p:cNvSpPr/>
          <p:nvPr/>
        </p:nvSpPr>
        <p:spPr>
          <a:xfrm>
            <a:off x="975457" y="522146"/>
            <a:ext cx="7701093" cy="3323987"/>
          </a:xfrm>
          <a:prstGeom prst="rect">
            <a:avLst/>
          </a:prstGeom>
        </p:spPr>
        <p:txBody>
          <a:bodyPr wrap="square">
            <a:spAutoFit/>
          </a:bodyPr>
          <a:ls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nSpc>
                <a:spcPct val="200000"/>
              </a:lnSpc>
              <a:spcAft>
                <a:spcPts val="600"/>
              </a:spcAft>
            </a:pPr>
            <a:r>
              <a:rPr lang="fa-IR" sz="3600" b="1" dirty="0">
                <a:solidFill>
                  <a:srgbClr val="FF0000"/>
                </a:solidFill>
                <a:latin typeface="Times New Roman"/>
                <a:ea typeface="Times New Roman"/>
                <a:cs typeface="B Nazanin" panose="00000400000000000000" pitchFamily="2" charset="-78"/>
              </a:rPr>
              <a:t> </a:t>
            </a:r>
            <a:r>
              <a:rPr lang="fa-IR" sz="3200" b="1" dirty="0">
                <a:solidFill>
                  <a:srgbClr val="FF0000"/>
                </a:solidFill>
                <a:latin typeface="Times New Roman"/>
                <a:ea typeface="Times New Roman"/>
                <a:cs typeface="B Nazanin" panose="00000400000000000000" pitchFamily="2" charset="-78"/>
              </a:rPr>
              <a:t>*  </a:t>
            </a:r>
            <a:r>
              <a:rPr lang="fa-IR" sz="3200" b="1" dirty="0">
                <a:solidFill>
                  <a:srgbClr val="FF0000"/>
                </a:solidFill>
                <a:latin typeface="Calibri"/>
                <a:ea typeface="Times New Roman"/>
                <a:cs typeface="B Nazanin" panose="00000400000000000000" pitchFamily="2" charset="-78"/>
              </a:rPr>
              <a:t>مراكز صنعتي</a:t>
            </a:r>
          </a:p>
          <a:p>
            <a:pPr algn="just">
              <a:lnSpc>
                <a:spcPct val="200000"/>
              </a:lnSpc>
              <a:spcAft>
                <a:spcPts val="600"/>
              </a:spcAft>
            </a:pPr>
            <a:r>
              <a:rPr lang="fa-IR" sz="1600" dirty="0">
                <a:latin typeface="Calibri"/>
                <a:ea typeface="Times New Roman"/>
                <a:cs typeface="B Nazanin" panose="00000400000000000000" pitchFamily="2" charset="-78"/>
              </a:rPr>
              <a:t>شامل تمامي كارخانجات صنايع غذايي، آشاميدني، دخانيات، نساجي، پوشاك، چرم، چوب، كاغذ، مقوا، چاپ و صحافي، شيميايي، محصولات كاني غيرفلزي، فلزات اساسي  و صنايع متفرقه مي‌شود.</a:t>
            </a:r>
          </a:p>
          <a:p>
            <a:pPr algn="just">
              <a:lnSpc>
                <a:spcPct val="200000"/>
              </a:lnSpc>
              <a:spcAft>
                <a:spcPts val="600"/>
              </a:spcAft>
            </a:pPr>
            <a:r>
              <a:rPr lang="fa-IR" sz="1600" dirty="0">
                <a:latin typeface="Calibri"/>
                <a:ea typeface="Times New Roman"/>
                <a:cs typeface="B Nazanin" panose="00000400000000000000" pitchFamily="2" charset="-78"/>
              </a:rPr>
              <a:t>ساختمان تأسيسات ماشين‌آلات مواد اوليه موجود و محتويات هر يك از مراكز ياد شده را مي‌توان در مقابل خطرهاي آتش‌سوزي، انفجار، صاعقه و همچنين كليه خطرهاي اضافي ذكر شده به قيمت روز بيمه نمود.</a:t>
            </a:r>
            <a:endParaRPr lang="fa-IR" sz="1600" dirty="0">
              <a:cs typeface="B Nazanin" panose="00000400000000000000" pitchFamily="2" charset="-78"/>
            </a:endParaRPr>
          </a:p>
        </p:txBody>
      </p:sp>
    </p:spTree>
  </p:cSld>
  <p:clrMapOvr>
    <a:masterClrMapping/>
  </p:clrMapOvr>
  <p:transition spd="slow">
    <p:cove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11540" y="1272418"/>
            <a:ext cx="8072846" cy="3416320"/>
          </a:xfrm>
          <a:prstGeom prst="rect">
            <a:avLst/>
          </a:prstGeom>
        </p:spPr>
        <p:txBody>
          <a:bodyPr wrap="square">
            <a:spAutoFit/>
          </a:bodyPr>
          <a:lstStyle/>
          <a:p>
            <a:pPr algn="just" rtl="1">
              <a:lnSpc>
                <a:spcPct val="150000"/>
              </a:lnSpc>
            </a:pPr>
            <a:r>
              <a:rPr lang="fa-IR" sz="1800" b="1" dirty="0">
                <a:solidFill>
                  <a:srgbClr val="0000FF"/>
                </a:solidFill>
                <a:latin typeface="BYekan"/>
                <a:cs typeface="B Nazanin" panose="00000400000000000000" pitchFamily="2" charset="-78"/>
              </a:rPr>
              <a:t>ماده 24</a:t>
            </a:r>
            <a:r>
              <a:rPr lang="fa-IR" sz="1800" dirty="0">
                <a:solidFill>
                  <a:srgbClr val="333333"/>
                </a:solidFill>
                <a:latin typeface="BYekan"/>
                <a:cs typeface="B Nazanin" panose="00000400000000000000" pitchFamily="2" charset="-78"/>
              </a:rPr>
              <a:t>- ارزيابي </a:t>
            </a:r>
            <a:r>
              <a:rPr lang="fa-IR" sz="1800" dirty="0" smtClean="0">
                <a:solidFill>
                  <a:srgbClr val="333333"/>
                </a:solidFill>
                <a:latin typeface="BYekan"/>
                <a:cs typeface="B Nazanin" panose="00000400000000000000" pitchFamily="2" charset="-78"/>
              </a:rPr>
              <a:t>خسارت</a:t>
            </a:r>
            <a:endParaRPr lang="fa-IR" sz="1800" dirty="0">
              <a:cs typeface="B Nazanin" panose="00000400000000000000" pitchFamily="2" charset="-78"/>
            </a:endParaRPr>
          </a:p>
          <a:p>
            <a:pPr algn="just" rtl="1">
              <a:lnSpc>
                <a:spcPct val="150000"/>
              </a:lnSpc>
            </a:pPr>
            <a:r>
              <a:rPr lang="fa-IR" sz="1800" dirty="0" smtClean="0">
                <a:solidFill>
                  <a:srgbClr val="333333"/>
                </a:solidFill>
                <a:latin typeface="BYekan"/>
                <a:cs typeface="B Nazanin" panose="00000400000000000000" pitchFamily="2" charset="-78"/>
              </a:rPr>
              <a:t>1- </a:t>
            </a:r>
            <a:r>
              <a:rPr lang="fa-IR" sz="1800" dirty="0">
                <a:solidFill>
                  <a:srgbClr val="333333"/>
                </a:solidFill>
                <a:latin typeface="BYekan"/>
                <a:cs typeface="B Nazanin" panose="00000400000000000000" pitchFamily="2" charset="-78"/>
              </a:rPr>
              <a:t>در صورتيكه مالي بكمتر از قيمت واقعي بيمه شده باشد بيمه‌گر فقط بتناسب مبلغي كه بيمه كرده است با قيمت واقعي مال مسئول خسارت خواهد بود</a:t>
            </a:r>
            <a:r>
              <a:rPr lang="fa-IR" sz="1800" dirty="0" smtClean="0">
                <a:solidFill>
                  <a:srgbClr val="333333"/>
                </a:solidFill>
                <a:latin typeface="BYekan"/>
                <a:cs typeface="B Nazanin" panose="00000400000000000000" pitchFamily="2" charset="-78"/>
              </a:rPr>
              <a:t>.</a:t>
            </a:r>
            <a:endParaRPr lang="fa-IR" sz="1800" dirty="0">
              <a:cs typeface="B Nazanin" panose="00000400000000000000" pitchFamily="2" charset="-78"/>
            </a:endParaRPr>
          </a:p>
          <a:p>
            <a:pPr algn="just" rtl="1">
              <a:lnSpc>
                <a:spcPct val="150000"/>
              </a:lnSpc>
            </a:pPr>
            <a:r>
              <a:rPr lang="fa-IR" sz="1800" dirty="0">
                <a:solidFill>
                  <a:srgbClr val="333333"/>
                </a:solidFill>
                <a:latin typeface="BYekan"/>
                <a:cs typeface="B Nazanin" panose="00000400000000000000" pitchFamily="2" charset="-78"/>
              </a:rPr>
              <a:t>2</a:t>
            </a:r>
            <a:r>
              <a:rPr lang="fa-IR" sz="1800" dirty="0" smtClean="0">
                <a:solidFill>
                  <a:srgbClr val="333333"/>
                </a:solidFill>
                <a:latin typeface="BYekan"/>
                <a:cs typeface="B Nazanin" panose="00000400000000000000" pitchFamily="2" charset="-78"/>
              </a:rPr>
              <a:t>- </a:t>
            </a:r>
            <a:r>
              <a:rPr lang="fa-IR" sz="1800" dirty="0">
                <a:solidFill>
                  <a:srgbClr val="333333"/>
                </a:solidFill>
                <a:latin typeface="BYekan"/>
                <a:cs typeface="B Nazanin" panose="00000400000000000000" pitchFamily="2" charset="-78"/>
              </a:rPr>
              <a:t>قيمت واقعي مورد بيمه در زمان بروز خسارت بر اين اساس كه بيمه را نبايد وسيله انتفاع قرارداد، محاسبه خواهد شد</a:t>
            </a:r>
            <a:r>
              <a:rPr lang="fa-IR" sz="1800" dirty="0" smtClean="0">
                <a:solidFill>
                  <a:srgbClr val="333333"/>
                </a:solidFill>
                <a:latin typeface="BYekan"/>
                <a:cs typeface="B Nazanin" panose="00000400000000000000" pitchFamily="2" charset="-78"/>
              </a:rPr>
              <a:t>.</a:t>
            </a:r>
            <a:endParaRPr lang="fa-IR" sz="1800" dirty="0">
              <a:cs typeface="B Nazanin" panose="00000400000000000000" pitchFamily="2" charset="-78"/>
            </a:endParaRPr>
          </a:p>
          <a:p>
            <a:pPr algn="just" rtl="1">
              <a:lnSpc>
                <a:spcPct val="150000"/>
              </a:lnSpc>
            </a:pPr>
            <a:r>
              <a:rPr lang="fa-IR" sz="1800" dirty="0">
                <a:solidFill>
                  <a:srgbClr val="333333"/>
                </a:solidFill>
                <a:latin typeface="BYekan"/>
                <a:cs typeface="B Nazanin" panose="00000400000000000000" pitchFamily="2" charset="-78"/>
              </a:rPr>
              <a:t>3</a:t>
            </a:r>
            <a:r>
              <a:rPr lang="fa-IR" sz="1800" dirty="0" smtClean="0">
                <a:solidFill>
                  <a:srgbClr val="333333"/>
                </a:solidFill>
                <a:latin typeface="BYekan"/>
                <a:cs typeface="B Nazanin" panose="00000400000000000000" pitchFamily="2" charset="-78"/>
              </a:rPr>
              <a:t>- </a:t>
            </a:r>
            <a:r>
              <a:rPr lang="fa-IR" sz="1800" dirty="0">
                <a:solidFill>
                  <a:srgbClr val="333333"/>
                </a:solidFill>
                <a:latin typeface="BYekan"/>
                <a:cs typeface="B Nazanin" panose="00000400000000000000" pitchFamily="2" charset="-78"/>
              </a:rPr>
              <a:t>در صورتيكه مبلغ خسارت وارده مورد توافق نباشد بيمه‌گر و بيمه‌گذار حق دارند درخواست تعيين ميزان خسارت وارده را بوسيله هيئتي مركب از سه نفر كارشناس بشرح زير بنمايند</a:t>
            </a:r>
            <a:r>
              <a:rPr lang="fa-IR" sz="1800" dirty="0" smtClean="0">
                <a:solidFill>
                  <a:srgbClr val="333333"/>
                </a:solidFill>
                <a:latin typeface="BYekan"/>
                <a:cs typeface="B Nazanin" panose="00000400000000000000" pitchFamily="2" charset="-78"/>
              </a:rPr>
              <a:t>:</a:t>
            </a:r>
            <a:endParaRPr lang="fa-IR" sz="1800" dirty="0">
              <a:cs typeface="B Nazanin" panose="00000400000000000000" pitchFamily="2" charset="-78"/>
            </a:endParaRPr>
          </a:p>
          <a:p>
            <a:pPr algn="just" rtl="1">
              <a:lnSpc>
                <a:spcPct val="150000"/>
              </a:lnSpc>
            </a:pPr>
            <a:endParaRPr lang="en-US" sz="1800" dirty="0">
              <a:cs typeface="B Nazanin" panose="00000400000000000000" pitchFamily="2" charset="-78"/>
            </a:endParaRPr>
          </a:p>
        </p:txBody>
      </p:sp>
      <p:sp>
        <p:nvSpPr>
          <p:cNvPr id="22" name="Google Shape;565;p55"/>
          <p:cNvSpPr txBox="1">
            <a:spLocks noGrp="1"/>
          </p:cNvSpPr>
          <p:nvPr>
            <p:ph type="title"/>
          </p:nvPr>
        </p:nvSpPr>
        <p:spPr>
          <a:xfrm>
            <a:off x="3240555" y="276836"/>
            <a:ext cx="3218968" cy="995581"/>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شرایط</a:t>
            </a:r>
          </a:p>
        </p:txBody>
      </p:sp>
    </p:spTree>
    <p:extLst>
      <p:ext uri="{BB962C8B-B14F-4D97-AF65-F5344CB8AC3E}">
        <p14:creationId xmlns:p14="http://schemas.microsoft.com/office/powerpoint/2010/main" val="10743700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9449" y="738231"/>
            <a:ext cx="8380602" cy="4247317"/>
          </a:xfrm>
          <a:prstGeom prst="rect">
            <a:avLst/>
          </a:prstGeom>
        </p:spPr>
        <p:txBody>
          <a:bodyPr wrap="square">
            <a:spAutoFit/>
          </a:bodyPr>
          <a:lstStyle/>
          <a:p>
            <a:pPr lvl="0" algn="just" rtl="1">
              <a:lnSpc>
                <a:spcPct val="150000"/>
              </a:lnSpc>
            </a:pPr>
            <a:r>
              <a:rPr lang="fa-IR" sz="1800" b="1" dirty="0" smtClean="0">
                <a:solidFill>
                  <a:srgbClr val="0000FF"/>
                </a:solidFill>
                <a:latin typeface="BYekan"/>
                <a:cs typeface="B Nazanin" panose="00000400000000000000" pitchFamily="2" charset="-78"/>
              </a:rPr>
              <a:t>ادامه ماده </a:t>
            </a:r>
            <a:r>
              <a:rPr lang="fa-IR" sz="1800" b="1" dirty="0">
                <a:solidFill>
                  <a:srgbClr val="0000FF"/>
                </a:solidFill>
                <a:latin typeface="BYekan"/>
                <a:cs typeface="B Nazanin" panose="00000400000000000000" pitchFamily="2" charset="-78"/>
              </a:rPr>
              <a:t>24</a:t>
            </a:r>
            <a:r>
              <a:rPr lang="fa-IR" sz="1800" dirty="0">
                <a:solidFill>
                  <a:srgbClr val="333333"/>
                </a:solidFill>
                <a:latin typeface="BYekan"/>
                <a:cs typeface="B Nazanin" panose="00000400000000000000" pitchFamily="2" charset="-78"/>
              </a:rPr>
              <a:t>- ارزيابي </a:t>
            </a:r>
            <a:r>
              <a:rPr lang="fa-IR" sz="1800" dirty="0" smtClean="0">
                <a:solidFill>
                  <a:srgbClr val="333333"/>
                </a:solidFill>
                <a:latin typeface="BYekan"/>
                <a:cs typeface="B Nazanin" panose="00000400000000000000" pitchFamily="2" charset="-78"/>
              </a:rPr>
              <a:t>خسارت</a:t>
            </a:r>
            <a:endParaRPr lang="fa-IR" sz="1800" dirty="0" smtClean="0">
              <a:cs typeface="B Nazanin" panose="00000400000000000000" pitchFamily="2" charset="-78"/>
            </a:endParaRPr>
          </a:p>
          <a:p>
            <a:pPr lvl="0" algn="just" rtl="1">
              <a:lnSpc>
                <a:spcPct val="150000"/>
              </a:lnSpc>
            </a:pPr>
            <a:r>
              <a:rPr lang="fa-IR" sz="1800" dirty="0" smtClean="0">
                <a:solidFill>
                  <a:srgbClr val="333333"/>
                </a:solidFill>
                <a:latin typeface="BYekan"/>
                <a:cs typeface="B Nazanin" panose="00000400000000000000" pitchFamily="2" charset="-78"/>
              </a:rPr>
              <a:t>الف- </a:t>
            </a:r>
            <a:r>
              <a:rPr lang="fa-IR" sz="1800" dirty="0">
                <a:solidFill>
                  <a:srgbClr val="333333"/>
                </a:solidFill>
                <a:latin typeface="BYekan"/>
                <a:cs typeface="B Nazanin" panose="00000400000000000000" pitchFamily="2" charset="-78"/>
              </a:rPr>
              <a:t>هر يك از طرفين يك نفر كارشناس انتخاب و كتبا بطرف ديگر معرفي </a:t>
            </a:r>
            <a:r>
              <a:rPr lang="fa-IR" sz="1800" dirty="0" smtClean="0">
                <a:solidFill>
                  <a:srgbClr val="333333"/>
                </a:solidFill>
                <a:latin typeface="BYekan"/>
                <a:cs typeface="B Nazanin" panose="00000400000000000000" pitchFamily="2" charset="-78"/>
              </a:rPr>
              <a:t>مينمايد.</a:t>
            </a:r>
            <a:endParaRPr lang="fa-IR" sz="1800" dirty="0" smtClean="0">
              <a:cs typeface="B Nazanin" panose="00000400000000000000" pitchFamily="2" charset="-78"/>
            </a:endParaRPr>
          </a:p>
          <a:p>
            <a:pPr lvl="0" algn="just" rtl="1">
              <a:lnSpc>
                <a:spcPct val="150000"/>
              </a:lnSpc>
            </a:pPr>
            <a:r>
              <a:rPr lang="fa-IR" sz="1800" dirty="0" smtClean="0">
                <a:solidFill>
                  <a:srgbClr val="333333"/>
                </a:solidFill>
                <a:latin typeface="BYekan"/>
                <a:cs typeface="B Nazanin" panose="00000400000000000000" pitchFamily="2" charset="-78"/>
              </a:rPr>
              <a:t>كارشناسان </a:t>
            </a:r>
            <a:r>
              <a:rPr lang="fa-IR" sz="1800" dirty="0">
                <a:solidFill>
                  <a:srgbClr val="333333"/>
                </a:solidFill>
                <a:latin typeface="BYekan"/>
                <a:cs typeface="B Nazanin" panose="00000400000000000000" pitchFamily="2" charset="-78"/>
              </a:rPr>
              <a:t>منتخب متفقا نسبت به تعيين كارشناس سوم اقدام خواهند نمود. در صورتيكه يكي از طرفين كارشناس منتخب خود را در مدت 14 روز از تاريخ اعلام طرف ديگر انتخاب ننمايد و يا كارشناسان منتخب در تعيين كارشناس سوم ظرف مدت يك ماه از تاريخ آخرين انتخاب و اعلام به توافق نرسند درخواست تعيين كارشناس يا كارشناسان تعيين نشده به دادگاه ذيصلاح تقديم خواهد </a:t>
            </a:r>
            <a:r>
              <a:rPr lang="fa-IR" sz="1800" dirty="0" smtClean="0">
                <a:solidFill>
                  <a:srgbClr val="333333"/>
                </a:solidFill>
                <a:latin typeface="BYekan"/>
                <a:cs typeface="B Nazanin" panose="00000400000000000000" pitchFamily="2" charset="-78"/>
              </a:rPr>
              <a:t>شد.</a:t>
            </a:r>
            <a:endParaRPr lang="fa-IR" sz="1800" dirty="0" smtClean="0">
              <a:cs typeface="B Nazanin" panose="00000400000000000000" pitchFamily="2" charset="-78"/>
            </a:endParaRPr>
          </a:p>
          <a:p>
            <a:pPr lvl="0" algn="just" rtl="1">
              <a:lnSpc>
                <a:spcPct val="150000"/>
              </a:lnSpc>
            </a:pPr>
            <a:r>
              <a:rPr lang="fa-IR" sz="1800" dirty="0" smtClean="0">
                <a:solidFill>
                  <a:srgbClr val="333333"/>
                </a:solidFill>
                <a:latin typeface="BYekan"/>
                <a:cs typeface="B Nazanin" panose="00000400000000000000" pitchFamily="2" charset="-78"/>
              </a:rPr>
              <a:t>ب- </a:t>
            </a:r>
            <a:r>
              <a:rPr lang="fa-IR" sz="1800" dirty="0">
                <a:solidFill>
                  <a:srgbClr val="333333"/>
                </a:solidFill>
                <a:latin typeface="BYekan"/>
                <a:cs typeface="B Nazanin" panose="00000400000000000000" pitchFamily="2" charset="-78"/>
              </a:rPr>
              <a:t>هر يك از طرفين ميتواند در صورتيكه كارشناس سوم نسبت خويشاوندي با طرف ديگر داشته باشد كارشناس مزبور را رد </a:t>
            </a:r>
            <a:r>
              <a:rPr lang="fa-IR" sz="1800" dirty="0" smtClean="0">
                <a:solidFill>
                  <a:srgbClr val="333333"/>
                </a:solidFill>
                <a:latin typeface="BYekan"/>
                <a:cs typeface="B Nazanin" panose="00000400000000000000" pitchFamily="2" charset="-78"/>
              </a:rPr>
              <a:t>نمايد.</a:t>
            </a:r>
            <a:endParaRPr lang="fa-IR" sz="1800" dirty="0">
              <a:cs typeface="B Nazanin" panose="00000400000000000000" pitchFamily="2" charset="-78"/>
            </a:endParaRPr>
          </a:p>
          <a:p>
            <a:pPr lvl="0" algn="just" rtl="1">
              <a:lnSpc>
                <a:spcPct val="150000"/>
              </a:lnSpc>
            </a:pPr>
            <a:r>
              <a:rPr lang="fa-IR" sz="1800" dirty="0" smtClean="0">
                <a:solidFill>
                  <a:srgbClr val="333333"/>
                </a:solidFill>
                <a:latin typeface="BYekan"/>
                <a:cs typeface="B Nazanin" panose="00000400000000000000" pitchFamily="2" charset="-78"/>
              </a:rPr>
              <a:t>ج- </a:t>
            </a:r>
            <a:r>
              <a:rPr lang="fa-IR" sz="1800" dirty="0">
                <a:solidFill>
                  <a:srgbClr val="333333"/>
                </a:solidFill>
                <a:latin typeface="BYekan"/>
                <a:cs typeface="B Nazanin" panose="00000400000000000000" pitchFamily="2" charset="-78"/>
              </a:rPr>
              <a:t>هر يك از طرفين حق الزحمه كارشناس منتخب خود را خواهد پرداخت و حق الزحمه كارشناس سوم بالمناصفه بعهده طرفين خواهد بود.</a:t>
            </a:r>
            <a:endParaRPr lang="en-US" sz="1800" dirty="0">
              <a:cs typeface="B Nazanin" panose="00000400000000000000" pitchFamily="2" charset="-78"/>
            </a:endParaRPr>
          </a:p>
        </p:txBody>
      </p:sp>
      <p:sp>
        <p:nvSpPr>
          <p:cNvPr id="8" name="Google Shape;565;p55"/>
          <p:cNvSpPr txBox="1">
            <a:spLocks noGrp="1"/>
          </p:cNvSpPr>
          <p:nvPr>
            <p:ph type="title"/>
          </p:nvPr>
        </p:nvSpPr>
        <p:spPr>
          <a:xfrm>
            <a:off x="3123109" y="0"/>
            <a:ext cx="3218968" cy="995581"/>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شرایط</a:t>
            </a:r>
          </a:p>
        </p:txBody>
      </p:sp>
    </p:spTree>
    <p:extLst>
      <p:ext uri="{BB962C8B-B14F-4D97-AF65-F5344CB8AC3E}">
        <p14:creationId xmlns:p14="http://schemas.microsoft.com/office/powerpoint/2010/main" val="26354950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95430" y="945247"/>
            <a:ext cx="8072846" cy="3831818"/>
          </a:xfrm>
          <a:prstGeom prst="rect">
            <a:avLst/>
          </a:prstGeom>
        </p:spPr>
        <p:txBody>
          <a:bodyPr wrap="square">
            <a:spAutoFit/>
          </a:bodyPr>
          <a:lstStyle/>
          <a:p>
            <a:pPr algn="just" rtl="1">
              <a:lnSpc>
                <a:spcPct val="150000"/>
              </a:lnSpc>
            </a:pPr>
            <a:r>
              <a:rPr lang="fa-IR" sz="1800" b="1" dirty="0">
                <a:solidFill>
                  <a:srgbClr val="0000FF"/>
                </a:solidFill>
                <a:latin typeface="BYekan"/>
                <a:cs typeface="B Nazanin" panose="00000400000000000000" pitchFamily="2" charset="-78"/>
              </a:rPr>
              <a:t>ماده 25</a:t>
            </a:r>
            <a:r>
              <a:rPr lang="fa-IR" sz="1800" dirty="0">
                <a:solidFill>
                  <a:srgbClr val="333333"/>
                </a:solidFill>
                <a:latin typeface="BYekan"/>
                <a:cs typeface="B Nazanin" panose="00000400000000000000" pitchFamily="2" charset="-78"/>
              </a:rPr>
              <a:t>- اختيارات بيمه‌گر در مورد اموال خسارت </a:t>
            </a:r>
            <a:r>
              <a:rPr lang="fa-IR" sz="1800" dirty="0" smtClean="0">
                <a:solidFill>
                  <a:srgbClr val="333333"/>
                </a:solidFill>
                <a:latin typeface="BYekan"/>
                <a:cs typeface="B Nazanin" panose="00000400000000000000" pitchFamily="2" charset="-78"/>
              </a:rPr>
              <a:t>ديده</a:t>
            </a:r>
            <a:r>
              <a:rPr lang="en-US" sz="1800" dirty="0" smtClean="0">
                <a:solidFill>
                  <a:srgbClr val="333333"/>
                </a:solidFill>
                <a:latin typeface="BYekan"/>
                <a:cs typeface="B Nazanin" panose="00000400000000000000" pitchFamily="2" charset="-78"/>
              </a:rPr>
              <a:t> </a:t>
            </a:r>
            <a:r>
              <a:rPr lang="fa-IR" sz="1800" dirty="0" smtClean="0">
                <a:solidFill>
                  <a:srgbClr val="333333"/>
                </a:solidFill>
                <a:latin typeface="BYekan"/>
                <a:cs typeface="B Nazanin" panose="00000400000000000000" pitchFamily="2" charset="-78"/>
              </a:rPr>
              <a:t>بيمه‌گر </a:t>
            </a:r>
            <a:r>
              <a:rPr lang="fa-IR" sz="1800" dirty="0">
                <a:solidFill>
                  <a:srgbClr val="333333"/>
                </a:solidFill>
                <a:latin typeface="BYekan"/>
                <a:cs typeface="B Nazanin" panose="00000400000000000000" pitchFamily="2" charset="-78"/>
              </a:rPr>
              <a:t>ميتواند اموال خسارت ديده و نجات داده شده را تصاحب، تعمير و يا تعويض </a:t>
            </a:r>
            <a:r>
              <a:rPr lang="fa-IR" sz="1800" dirty="0" smtClean="0">
                <a:solidFill>
                  <a:srgbClr val="333333"/>
                </a:solidFill>
                <a:latin typeface="BYekan"/>
                <a:cs typeface="B Nazanin" panose="00000400000000000000" pitchFamily="2" charset="-78"/>
              </a:rPr>
              <a:t>نمايد.</a:t>
            </a:r>
            <a:endParaRPr lang="fa-IR" sz="1800" dirty="0">
              <a:solidFill>
                <a:srgbClr val="333333"/>
              </a:solidFill>
              <a:latin typeface="BYekan"/>
              <a:cs typeface="B Nazanin" panose="00000400000000000000" pitchFamily="2" charset="-78"/>
            </a:endParaRPr>
          </a:p>
          <a:p>
            <a:pPr algn="just" rtl="1">
              <a:lnSpc>
                <a:spcPct val="150000"/>
              </a:lnSpc>
            </a:pPr>
            <a:r>
              <a:rPr lang="fa-IR" sz="1800" dirty="0" smtClean="0">
                <a:solidFill>
                  <a:srgbClr val="333333"/>
                </a:solidFill>
                <a:latin typeface="BYekan"/>
                <a:cs typeface="B Nazanin" panose="00000400000000000000" pitchFamily="2" charset="-78"/>
              </a:rPr>
              <a:t>كه </a:t>
            </a:r>
            <a:r>
              <a:rPr lang="fa-IR" sz="1800" dirty="0">
                <a:solidFill>
                  <a:srgbClr val="333333"/>
                </a:solidFill>
                <a:latin typeface="BYekan"/>
                <a:cs typeface="B Nazanin" panose="00000400000000000000" pitchFamily="2" charset="-78"/>
              </a:rPr>
              <a:t>در اينصورت ميبايستي تمايل خود را كتبا و حداكثر ظرف 30 روز پس از دريافت مدارك مذكور در بند 5 ماده 23 به بيمه‌گذار ابلاغ نمايد. بهاي اموال تصاحب شده براساس توافق و يا ارزيابي تعيين خواهد شد. تعمير و يا تعويض اموال مورد بيمه خسارت ديده توسط بيمه‌گر ميبايستي ظرف مدتي كه عرفا كمتر از آن مقدور نميباشد انجام پذيرد</a:t>
            </a:r>
            <a:r>
              <a:rPr lang="fa-IR" sz="1800" dirty="0" smtClean="0">
                <a:solidFill>
                  <a:srgbClr val="333333"/>
                </a:solidFill>
                <a:latin typeface="BYekan"/>
                <a:cs typeface="B Nazanin" panose="00000400000000000000" pitchFamily="2" charset="-78"/>
              </a:rPr>
              <a:t>.</a:t>
            </a:r>
            <a:endParaRPr lang="fa-IR" sz="1800" dirty="0">
              <a:solidFill>
                <a:srgbClr val="333333"/>
              </a:solidFill>
              <a:latin typeface="BYekan"/>
              <a:cs typeface="B Nazanin" panose="00000400000000000000" pitchFamily="2" charset="-78"/>
            </a:endParaRPr>
          </a:p>
          <a:p>
            <a:pPr algn="just" rtl="1">
              <a:lnSpc>
                <a:spcPct val="150000"/>
              </a:lnSpc>
            </a:pPr>
            <a:r>
              <a:rPr lang="fa-IR" sz="1800" b="1" dirty="0">
                <a:solidFill>
                  <a:srgbClr val="0000FF"/>
                </a:solidFill>
                <a:latin typeface="BYekan"/>
                <a:cs typeface="B Nazanin" panose="00000400000000000000" pitchFamily="2" charset="-78"/>
              </a:rPr>
              <a:t>ماده 26</a:t>
            </a:r>
            <a:r>
              <a:rPr lang="fa-IR" sz="1800" dirty="0">
                <a:solidFill>
                  <a:srgbClr val="333333"/>
                </a:solidFill>
                <a:latin typeface="BYekan"/>
                <a:cs typeface="B Nazanin" panose="00000400000000000000" pitchFamily="2" charset="-78"/>
              </a:rPr>
              <a:t>- مهلت پرداخت </a:t>
            </a:r>
            <a:r>
              <a:rPr lang="fa-IR" sz="1800" dirty="0" smtClean="0">
                <a:solidFill>
                  <a:srgbClr val="333333"/>
                </a:solidFill>
                <a:latin typeface="BYekan"/>
                <a:cs typeface="B Nazanin" panose="00000400000000000000" pitchFamily="2" charset="-78"/>
              </a:rPr>
              <a:t>خسارت</a:t>
            </a:r>
            <a:r>
              <a:rPr lang="en-US" sz="1800" dirty="0" smtClean="0">
                <a:solidFill>
                  <a:srgbClr val="333333"/>
                </a:solidFill>
                <a:latin typeface="BYekan"/>
                <a:cs typeface="B Nazanin" panose="00000400000000000000" pitchFamily="2" charset="-78"/>
              </a:rPr>
              <a:t> </a:t>
            </a:r>
            <a:r>
              <a:rPr lang="fa-IR" sz="1800" dirty="0" smtClean="0">
                <a:solidFill>
                  <a:srgbClr val="333333"/>
                </a:solidFill>
                <a:latin typeface="BYekan"/>
                <a:cs typeface="B Nazanin" panose="00000400000000000000" pitchFamily="2" charset="-78"/>
              </a:rPr>
              <a:t>بيمه‌گر </a:t>
            </a:r>
            <a:r>
              <a:rPr lang="fa-IR" sz="1800" dirty="0">
                <a:solidFill>
                  <a:srgbClr val="333333"/>
                </a:solidFill>
                <a:latin typeface="BYekan"/>
                <a:cs typeface="B Nazanin" panose="00000400000000000000" pitchFamily="2" charset="-78"/>
              </a:rPr>
              <a:t>مكلف است حداكثر ظرف چهار هفته پس از دريافت كليه اسناد و مداركي كه بتواند بوسيله آنها حدود مسئوليت خود و ميزان خسارت وارده را تشخيص دهد، اقدام به تسويه و پرداخت خسارت نمايد.</a:t>
            </a:r>
          </a:p>
        </p:txBody>
      </p:sp>
      <p:sp>
        <p:nvSpPr>
          <p:cNvPr id="22" name="Google Shape;565;p55"/>
          <p:cNvSpPr txBox="1">
            <a:spLocks noGrp="1"/>
          </p:cNvSpPr>
          <p:nvPr>
            <p:ph type="title"/>
          </p:nvPr>
        </p:nvSpPr>
        <p:spPr>
          <a:xfrm>
            <a:off x="3123109" y="-394966"/>
            <a:ext cx="3193801" cy="1422600"/>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شرایط</a:t>
            </a:r>
          </a:p>
        </p:txBody>
      </p:sp>
    </p:spTree>
    <p:extLst>
      <p:ext uri="{BB962C8B-B14F-4D97-AF65-F5344CB8AC3E}">
        <p14:creationId xmlns:p14="http://schemas.microsoft.com/office/powerpoint/2010/main" val="3060764296"/>
      </p:ext>
    </p:extLst>
  </p:cSld>
  <p:clrMapOvr>
    <a:masterClrMapping/>
  </p:clrMapOvr>
  <p:transition spd="slow">
    <p:wheel spokes="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03151" y="1129805"/>
            <a:ext cx="8072846" cy="3000821"/>
          </a:xfrm>
          <a:prstGeom prst="rect">
            <a:avLst/>
          </a:prstGeom>
        </p:spPr>
        <p:txBody>
          <a:bodyPr wrap="square">
            <a:spAutoFit/>
          </a:bodyPr>
          <a:lstStyle/>
          <a:p>
            <a:pPr algn="just" rtl="1">
              <a:lnSpc>
                <a:spcPct val="150000"/>
              </a:lnSpc>
            </a:pPr>
            <a:r>
              <a:rPr lang="fa-IR" sz="1800" b="1" dirty="0">
                <a:solidFill>
                  <a:srgbClr val="0000FF"/>
                </a:solidFill>
                <a:latin typeface="BYekan"/>
                <a:cs typeface="B Nazanin" panose="00000400000000000000" pitchFamily="2" charset="-78"/>
              </a:rPr>
              <a:t>ماده </a:t>
            </a:r>
            <a:r>
              <a:rPr lang="fa-IR" sz="1800" b="1" dirty="0" smtClean="0">
                <a:solidFill>
                  <a:srgbClr val="0000FF"/>
                </a:solidFill>
                <a:latin typeface="BYekan"/>
                <a:cs typeface="B Nazanin" panose="00000400000000000000" pitchFamily="2" charset="-78"/>
              </a:rPr>
              <a:t>27-</a:t>
            </a:r>
            <a:r>
              <a:rPr lang="fa-IR" sz="1800" dirty="0" smtClean="0">
                <a:solidFill>
                  <a:srgbClr val="333333"/>
                </a:solidFill>
                <a:latin typeface="BYekan"/>
                <a:cs typeface="B Nazanin" panose="00000400000000000000" pitchFamily="2" charset="-78"/>
              </a:rPr>
              <a:t> </a:t>
            </a:r>
            <a:r>
              <a:rPr lang="fa-IR" sz="1800" dirty="0">
                <a:solidFill>
                  <a:srgbClr val="333333"/>
                </a:solidFill>
                <a:latin typeface="BYekan"/>
                <a:cs typeface="B Nazanin" panose="00000400000000000000" pitchFamily="2" charset="-78"/>
              </a:rPr>
              <a:t>موارديكه موجب كاهش جبران خسارت </a:t>
            </a:r>
            <a:r>
              <a:rPr lang="fa-IR" sz="1800" dirty="0" smtClean="0">
                <a:solidFill>
                  <a:srgbClr val="333333"/>
                </a:solidFill>
                <a:latin typeface="BYekan"/>
                <a:cs typeface="B Nazanin" panose="00000400000000000000" pitchFamily="2" charset="-78"/>
              </a:rPr>
              <a:t>ميشود</a:t>
            </a:r>
            <a:r>
              <a:rPr lang="en-US" sz="1800" dirty="0" smtClean="0">
                <a:solidFill>
                  <a:srgbClr val="333333"/>
                </a:solidFill>
                <a:latin typeface="BYekan"/>
                <a:cs typeface="B Nazanin" panose="00000400000000000000" pitchFamily="2" charset="-78"/>
              </a:rPr>
              <a:t>.</a:t>
            </a:r>
            <a:r>
              <a:rPr lang="fa-IR" sz="1800" dirty="0" smtClean="0">
                <a:solidFill>
                  <a:srgbClr val="333333"/>
                </a:solidFill>
                <a:latin typeface="BYekan"/>
                <a:cs typeface="B Nazanin" panose="00000400000000000000" pitchFamily="2" charset="-78"/>
              </a:rPr>
              <a:t>در </a:t>
            </a:r>
            <a:r>
              <a:rPr lang="fa-IR" sz="1800" dirty="0">
                <a:solidFill>
                  <a:srgbClr val="333333"/>
                </a:solidFill>
                <a:latin typeface="BYekan"/>
                <a:cs typeface="B Nazanin" panose="00000400000000000000" pitchFamily="2" charset="-78"/>
              </a:rPr>
              <a:t>موارد زير بيمه‌گر ميتواند پرداخت خسارت را رد نمايد يا اينكه آنرا به نسبت درجه تقصير ذوي الحقوق اعم از بيمه‌گذار يا قائم مقام وي كاهش دهد</a:t>
            </a:r>
            <a:r>
              <a:rPr lang="fa-IR" sz="1800" dirty="0" smtClean="0">
                <a:solidFill>
                  <a:srgbClr val="333333"/>
                </a:solidFill>
                <a:latin typeface="BYekan"/>
                <a:cs typeface="B Nazanin" panose="00000400000000000000" pitchFamily="2" charset="-78"/>
              </a:rPr>
              <a:t>:</a:t>
            </a:r>
            <a:endParaRPr lang="en-US" sz="1800" dirty="0" smtClean="0">
              <a:solidFill>
                <a:srgbClr val="333333"/>
              </a:solidFill>
              <a:latin typeface="BYekan"/>
              <a:cs typeface="B Nazanin" panose="00000400000000000000" pitchFamily="2" charset="-78"/>
            </a:endParaRPr>
          </a:p>
          <a:p>
            <a:pPr algn="just" rtl="1">
              <a:lnSpc>
                <a:spcPct val="150000"/>
              </a:lnSpc>
            </a:pPr>
            <a:r>
              <a:rPr lang="fa-IR" sz="1800" dirty="0">
                <a:solidFill>
                  <a:srgbClr val="333333"/>
                </a:solidFill>
                <a:latin typeface="BYekan"/>
                <a:cs typeface="B Nazanin" panose="00000400000000000000" pitchFamily="2" charset="-78"/>
              </a:rPr>
              <a:t/>
            </a:r>
            <a:br>
              <a:rPr lang="fa-IR" sz="1800" dirty="0">
                <a:solidFill>
                  <a:srgbClr val="333333"/>
                </a:solidFill>
                <a:latin typeface="BYekan"/>
                <a:cs typeface="B Nazanin" panose="00000400000000000000" pitchFamily="2" charset="-78"/>
              </a:rPr>
            </a:br>
            <a:r>
              <a:rPr lang="fa-IR" sz="1800" dirty="0">
                <a:solidFill>
                  <a:srgbClr val="333333"/>
                </a:solidFill>
                <a:latin typeface="BYekan"/>
                <a:cs typeface="B Nazanin" panose="00000400000000000000" pitchFamily="2" charset="-78"/>
              </a:rPr>
              <a:t>1- هرگاه حادثه در اثر تقصير ذوي الحقوق اعم از بيمه‌گذار و يا قائم مقام وي روي داده باشد.</a:t>
            </a:r>
            <a:br>
              <a:rPr lang="fa-IR" sz="1800" dirty="0">
                <a:solidFill>
                  <a:srgbClr val="333333"/>
                </a:solidFill>
                <a:latin typeface="BYekan"/>
                <a:cs typeface="B Nazanin" panose="00000400000000000000" pitchFamily="2" charset="-78"/>
              </a:rPr>
            </a:br>
            <a:r>
              <a:rPr lang="fa-IR" sz="1800" dirty="0">
                <a:solidFill>
                  <a:srgbClr val="333333"/>
                </a:solidFill>
                <a:latin typeface="BYekan"/>
                <a:cs typeface="B Nazanin" panose="00000400000000000000" pitchFamily="2" charset="-78"/>
              </a:rPr>
              <a:t>2- هرگاه بيمه‌گذار به وظايف مندرج در ماده 23 عمل ننموده باشد و در نتيجه ميزان خسارت افزايش يافته و يا به حقوق بيمه‌گرخدشه وارد آيد</a:t>
            </a:r>
            <a:r>
              <a:rPr lang="fa-IR" sz="1800" dirty="0" smtClean="0">
                <a:solidFill>
                  <a:srgbClr val="333333"/>
                </a:solidFill>
                <a:latin typeface="BYekan"/>
                <a:cs typeface="B Nazanin" panose="00000400000000000000" pitchFamily="2" charset="-78"/>
              </a:rPr>
              <a:t>.</a:t>
            </a:r>
            <a:endParaRPr lang="en-US" sz="1800" dirty="0" smtClean="0">
              <a:solidFill>
                <a:srgbClr val="333333"/>
              </a:solidFill>
              <a:latin typeface="BYekan"/>
              <a:cs typeface="B Nazanin" panose="00000400000000000000" pitchFamily="2" charset="-78"/>
            </a:endParaRPr>
          </a:p>
          <a:p>
            <a:pPr algn="just" rtl="1">
              <a:lnSpc>
                <a:spcPct val="150000"/>
              </a:lnSpc>
            </a:pPr>
            <a:endParaRPr lang="fa-IR" sz="1800" dirty="0">
              <a:solidFill>
                <a:srgbClr val="333333"/>
              </a:solidFill>
              <a:latin typeface="BYekan"/>
              <a:cs typeface="B Nazanin" panose="00000400000000000000" pitchFamily="2" charset="-78"/>
            </a:endParaRPr>
          </a:p>
        </p:txBody>
      </p:sp>
      <p:sp>
        <p:nvSpPr>
          <p:cNvPr id="22" name="Google Shape;565;p55"/>
          <p:cNvSpPr txBox="1">
            <a:spLocks noGrp="1"/>
          </p:cNvSpPr>
          <p:nvPr>
            <p:ph type="title"/>
          </p:nvPr>
        </p:nvSpPr>
        <p:spPr>
          <a:xfrm>
            <a:off x="3248944" y="125835"/>
            <a:ext cx="2967298" cy="1128040"/>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a:t>
            </a:r>
            <a:r>
              <a:rPr lang="fa-IR" sz="3200" dirty="0" smtClean="0">
                <a:solidFill>
                  <a:srgbClr val="FF0000"/>
                </a:solidFill>
                <a:latin typeface="BYekan"/>
                <a:cs typeface="B Nazanin" panose="00000400000000000000" pitchFamily="2" charset="-78"/>
              </a:rPr>
              <a:t>شرایط</a:t>
            </a:r>
            <a:endParaRPr lang="fa-IR" sz="3200" dirty="0">
              <a:solidFill>
                <a:srgbClr val="FF0000"/>
              </a:solidFill>
              <a:latin typeface="BYekan"/>
              <a:cs typeface="B Nazanin" panose="00000400000000000000" pitchFamily="2" charset="-78"/>
            </a:endParaRPr>
          </a:p>
        </p:txBody>
      </p:sp>
    </p:spTree>
    <p:extLst>
      <p:ext uri="{BB962C8B-B14F-4D97-AF65-F5344CB8AC3E}">
        <p14:creationId xmlns:p14="http://schemas.microsoft.com/office/powerpoint/2010/main" val="28402464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6503" y="1813522"/>
            <a:ext cx="8296711" cy="2169825"/>
          </a:xfrm>
          <a:prstGeom prst="rect">
            <a:avLst/>
          </a:prstGeom>
        </p:spPr>
        <p:txBody>
          <a:bodyPr wrap="square">
            <a:spAutoFit/>
          </a:bodyPr>
          <a:lstStyle/>
          <a:p>
            <a:pPr lvl="0" algn="just" rtl="1">
              <a:lnSpc>
                <a:spcPct val="150000"/>
              </a:lnSpc>
            </a:pPr>
            <a:r>
              <a:rPr lang="fa-IR" sz="1800" b="1" dirty="0">
                <a:solidFill>
                  <a:srgbClr val="0000FF"/>
                </a:solidFill>
                <a:latin typeface="BYekan"/>
                <a:cs typeface="B Nazanin" panose="00000400000000000000" pitchFamily="2" charset="-78"/>
              </a:rPr>
              <a:t>ماده 28</a:t>
            </a:r>
            <a:r>
              <a:rPr lang="fa-IR" sz="1800" dirty="0">
                <a:solidFill>
                  <a:srgbClr val="333333"/>
                </a:solidFill>
                <a:latin typeface="BYekan"/>
                <a:cs typeface="B Nazanin" panose="00000400000000000000" pitchFamily="2" charset="-78"/>
              </a:rPr>
              <a:t>- مهلت اقامه دعوي</a:t>
            </a:r>
            <a:r>
              <a:rPr lang="en-US" sz="1800" dirty="0">
                <a:solidFill>
                  <a:srgbClr val="333333"/>
                </a:solidFill>
                <a:latin typeface="BYekan"/>
                <a:cs typeface="B Nazanin" panose="00000400000000000000" pitchFamily="2" charset="-78"/>
              </a:rPr>
              <a:t> </a:t>
            </a:r>
            <a:r>
              <a:rPr lang="fa-IR" sz="1800" dirty="0">
                <a:solidFill>
                  <a:srgbClr val="333333"/>
                </a:solidFill>
                <a:latin typeface="BYekan"/>
                <a:cs typeface="B Nazanin" panose="00000400000000000000" pitchFamily="2" charset="-78"/>
              </a:rPr>
              <a:t>بيمه‌گر و بيمه‌گذار ضمن عقد خارج لازم شرط و توافق نمودند كه كليه دعاوي ناشي از اين بيمه‌ نامه را ظرف مدت دو سال از تاريخ بطلان، فسخ و يا انقضاي مدت بيمه‌نامه و در صورت وقوع حادثه موضوع بيمه‌نامه از تاريخ وقوع حادثه مزبور عليه يكديگر اقامه نمايند و هرگونه ادعاي احتمالي پس از انقضاي دو سال ياد شده را ازخود سلب و بلاعوض بطرف مقابل صلح نمودند. دعاوي ناشي از اين بيمه‌نامه پس از دو سال مذكور مشمول مرور زمان و غير قابل استماع ميباشد.</a:t>
            </a:r>
          </a:p>
        </p:txBody>
      </p:sp>
      <p:sp>
        <p:nvSpPr>
          <p:cNvPr id="5" name="Rectangle 4"/>
          <p:cNvSpPr/>
          <p:nvPr/>
        </p:nvSpPr>
        <p:spPr>
          <a:xfrm>
            <a:off x="3045727" y="897957"/>
            <a:ext cx="2765501" cy="584775"/>
          </a:xfrm>
          <a:prstGeom prst="rect">
            <a:avLst/>
          </a:prstGeom>
        </p:spPr>
        <p:txBody>
          <a:bodyPr wrap="none">
            <a:spAutoFit/>
          </a:bodyPr>
          <a:lstStyle/>
          <a:p>
            <a:r>
              <a:rPr lang="fa-IR" sz="3200" b="1" dirty="0">
                <a:solidFill>
                  <a:srgbClr val="FF0000"/>
                </a:solidFill>
                <a:latin typeface="BYekan"/>
                <a:cs typeface="B Nazanin" panose="00000400000000000000" pitchFamily="2" charset="-78"/>
                <a:sym typeface="Libre Baskerville"/>
              </a:rPr>
              <a:t>فصل دوم - شرایط</a:t>
            </a:r>
            <a:endParaRPr lang="fa-IR" sz="1200" dirty="0"/>
          </a:p>
        </p:txBody>
      </p:sp>
    </p:spTree>
    <p:extLst>
      <p:ext uri="{BB962C8B-B14F-4D97-AF65-F5344CB8AC3E}">
        <p14:creationId xmlns:p14="http://schemas.microsoft.com/office/powerpoint/2010/main" val="617840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419929" y="1238862"/>
            <a:ext cx="8072846" cy="2239074"/>
          </a:xfrm>
          <a:prstGeom prst="rect">
            <a:avLst/>
          </a:prstGeom>
        </p:spPr>
        <p:txBody>
          <a:bodyPr wrap="square">
            <a:spAutoFit/>
          </a:bodyPr>
          <a:lstStyle/>
          <a:p>
            <a:pPr algn="just" rtl="1">
              <a:lnSpc>
                <a:spcPct val="200000"/>
              </a:lnSpc>
            </a:pPr>
            <a:r>
              <a:rPr lang="fa-IR" sz="1800" b="1" dirty="0">
                <a:solidFill>
                  <a:srgbClr val="0000FF"/>
                </a:solidFill>
                <a:latin typeface="BYekan"/>
                <a:cs typeface="B Nazanin" panose="00000400000000000000" pitchFamily="2" charset="-78"/>
              </a:rPr>
              <a:t>ماده 29</a:t>
            </a:r>
            <a:r>
              <a:rPr lang="fa-IR" sz="1800" dirty="0">
                <a:solidFill>
                  <a:srgbClr val="333333"/>
                </a:solidFill>
                <a:latin typeface="BYekan"/>
                <a:cs typeface="B Nazanin" panose="00000400000000000000" pitchFamily="2" charset="-78"/>
              </a:rPr>
              <a:t>- اصل قائم </a:t>
            </a:r>
            <a:r>
              <a:rPr lang="fa-IR" sz="1800" dirty="0" smtClean="0">
                <a:solidFill>
                  <a:srgbClr val="333333"/>
                </a:solidFill>
                <a:latin typeface="BYekan"/>
                <a:cs typeface="B Nazanin" panose="00000400000000000000" pitchFamily="2" charset="-78"/>
              </a:rPr>
              <a:t>مقامي</a:t>
            </a:r>
            <a:r>
              <a:rPr lang="en-US" sz="1800" dirty="0" smtClean="0">
                <a:solidFill>
                  <a:srgbClr val="333333"/>
                </a:solidFill>
                <a:latin typeface="BYekan"/>
                <a:cs typeface="B Nazanin" panose="00000400000000000000" pitchFamily="2" charset="-78"/>
              </a:rPr>
              <a:t> </a:t>
            </a:r>
            <a:r>
              <a:rPr lang="fa-IR" sz="1800" dirty="0" smtClean="0">
                <a:solidFill>
                  <a:srgbClr val="333333"/>
                </a:solidFill>
                <a:latin typeface="BYekan"/>
                <a:cs typeface="B Nazanin" panose="00000400000000000000" pitchFamily="2" charset="-78"/>
              </a:rPr>
              <a:t>كليه </a:t>
            </a:r>
            <a:r>
              <a:rPr lang="fa-IR" sz="1800" dirty="0">
                <a:solidFill>
                  <a:srgbClr val="333333"/>
                </a:solidFill>
                <a:latin typeface="BYekan"/>
                <a:cs typeface="B Nazanin" panose="00000400000000000000" pitchFamily="2" charset="-78"/>
              </a:rPr>
              <a:t>حقوق بيمه‌گذار عليه اشخاص ثالث بلحاظ تقصير يا مسئوليت اشخاص مذكور در ايجاد حادثه تا ميزان خسارت پرداخت شده توسط بيمه‌گر، به شخص اخير منتقل </a:t>
            </a:r>
            <a:r>
              <a:rPr lang="fa-IR" sz="1800" dirty="0" smtClean="0">
                <a:solidFill>
                  <a:srgbClr val="333333"/>
                </a:solidFill>
                <a:latin typeface="BYekan"/>
                <a:cs typeface="B Nazanin" panose="00000400000000000000" pitchFamily="2" charset="-78"/>
              </a:rPr>
              <a:t>ميگردد.</a:t>
            </a:r>
            <a:endParaRPr lang="fa-IR" sz="1800" dirty="0">
              <a:cs typeface="B Nazanin" panose="00000400000000000000" pitchFamily="2" charset="-78"/>
            </a:endParaRPr>
          </a:p>
          <a:p>
            <a:pPr algn="just" rtl="1">
              <a:lnSpc>
                <a:spcPct val="200000"/>
              </a:lnSpc>
            </a:pPr>
            <a:r>
              <a:rPr lang="fa-IR" sz="1800" dirty="0" smtClean="0">
                <a:solidFill>
                  <a:srgbClr val="333333"/>
                </a:solidFill>
                <a:latin typeface="BYekan"/>
                <a:cs typeface="B Nazanin" panose="00000400000000000000" pitchFamily="2" charset="-78"/>
              </a:rPr>
              <a:t>شركاء</a:t>
            </a:r>
            <a:r>
              <a:rPr lang="fa-IR" sz="1800" dirty="0">
                <a:solidFill>
                  <a:srgbClr val="333333"/>
                </a:solidFill>
                <a:latin typeface="BYekan"/>
                <a:cs typeface="B Nazanin" panose="00000400000000000000" pitchFamily="2" charset="-78"/>
              </a:rPr>
              <a:t>، كاركنان، همسر و بستگان نسبي و يا سببي درجه اول بيمه‌گذار از لحاظ اجراي مقررات اين ماده شخص ثالث تلقي نميگردند مگر آنكه خسارت ناشي از عمد آنان باشد.</a:t>
            </a:r>
            <a:endParaRPr lang="en-US" sz="1800" dirty="0">
              <a:cs typeface="B Nazanin" panose="00000400000000000000" pitchFamily="2" charset="-78"/>
            </a:endParaRPr>
          </a:p>
        </p:txBody>
      </p:sp>
      <p:sp>
        <p:nvSpPr>
          <p:cNvPr id="22" name="Google Shape;565;p55"/>
          <p:cNvSpPr txBox="1">
            <a:spLocks noGrp="1"/>
          </p:cNvSpPr>
          <p:nvPr>
            <p:ph type="title"/>
          </p:nvPr>
        </p:nvSpPr>
        <p:spPr>
          <a:xfrm>
            <a:off x="3324445" y="0"/>
            <a:ext cx="5725500" cy="1422600"/>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دوم - شرایط</a:t>
            </a:r>
          </a:p>
        </p:txBody>
      </p:sp>
    </p:spTree>
    <p:extLst>
      <p:ext uri="{BB962C8B-B14F-4D97-AF65-F5344CB8AC3E}">
        <p14:creationId xmlns:p14="http://schemas.microsoft.com/office/powerpoint/2010/main" val="36355470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5"/>
          <p:cNvSpPr txBox="1">
            <a:spLocks noGrp="1"/>
          </p:cNvSpPr>
          <p:nvPr>
            <p:ph type="title"/>
          </p:nvPr>
        </p:nvSpPr>
        <p:spPr>
          <a:xfrm>
            <a:off x="1709325" y="1522638"/>
            <a:ext cx="5725500" cy="1422600"/>
          </a:xfrm>
          <a:prstGeom prst="rect">
            <a:avLst/>
          </a:prstGeom>
        </p:spPr>
        <p:txBody>
          <a:bodyPr spcFirstLastPara="1" wrap="square" lIns="91425" tIns="91425" rIns="91425" bIns="91425" anchor="ctr" anchorCtr="0">
            <a:noAutofit/>
          </a:bodyPr>
          <a:lstStyle/>
          <a:p>
            <a:pPr rtl="1">
              <a:lnSpc>
                <a:spcPct val="150000"/>
              </a:lnSpc>
            </a:pPr>
            <a:r>
              <a:rPr lang="fa-IR" sz="5400" dirty="0">
                <a:solidFill>
                  <a:srgbClr val="FF0000"/>
                </a:solidFill>
                <a:latin typeface="BYekan"/>
                <a:cs typeface="B Nazanin" panose="00000400000000000000" pitchFamily="2" charset="-78"/>
              </a:rPr>
              <a:t>فصل سوم - استثنائات</a:t>
            </a:r>
          </a:p>
        </p:txBody>
      </p:sp>
    </p:spTree>
    <p:extLst>
      <p:ext uri="{BB962C8B-B14F-4D97-AF65-F5344CB8AC3E}">
        <p14:creationId xmlns:p14="http://schemas.microsoft.com/office/powerpoint/2010/main" val="38568171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508883" y="757260"/>
            <a:ext cx="8089886" cy="4431983"/>
          </a:xfrm>
          <a:prstGeom prst="rect">
            <a:avLst/>
          </a:prstGeom>
        </p:spPr>
        <p:txBody>
          <a:bodyPr wrap="square">
            <a:spAutoFit/>
          </a:bodyPr>
          <a:lstStyle/>
          <a:p>
            <a:pPr algn="just" rtl="1">
              <a:lnSpc>
                <a:spcPct val="150000"/>
              </a:lnSpc>
            </a:pPr>
            <a:r>
              <a:rPr lang="fa-IR" sz="1600" b="1" dirty="0">
                <a:solidFill>
                  <a:srgbClr val="0000FF"/>
                </a:solidFill>
                <a:latin typeface="BYekan"/>
                <a:cs typeface="B Nazanin" panose="00000400000000000000" pitchFamily="2" charset="-78"/>
              </a:rPr>
              <a:t>ماده </a:t>
            </a:r>
            <a:r>
              <a:rPr lang="fa-IR" sz="1600" b="1" dirty="0" smtClean="0">
                <a:solidFill>
                  <a:srgbClr val="0000FF"/>
                </a:solidFill>
                <a:latin typeface="BYekan"/>
                <a:cs typeface="B Nazanin" panose="00000400000000000000" pitchFamily="2" charset="-78"/>
              </a:rPr>
              <a:t>30</a:t>
            </a:r>
            <a:r>
              <a:rPr lang="fa-IR" sz="1600" dirty="0" smtClean="0">
                <a:solidFill>
                  <a:srgbClr val="333333"/>
                </a:solidFill>
                <a:latin typeface="BYekan"/>
                <a:cs typeface="B Nazanin" panose="00000400000000000000" pitchFamily="2" charset="-78"/>
              </a:rPr>
              <a:t>-</a:t>
            </a:r>
            <a:r>
              <a:rPr lang="en-US" sz="1600" dirty="0" smtClean="0">
                <a:solidFill>
                  <a:srgbClr val="333333"/>
                </a:solidFill>
                <a:latin typeface="BYekan"/>
                <a:cs typeface="B Nazanin" panose="00000400000000000000" pitchFamily="2" charset="-78"/>
              </a:rPr>
              <a:t> </a:t>
            </a:r>
            <a:r>
              <a:rPr lang="fa-IR" sz="1600" dirty="0" smtClean="0">
                <a:solidFill>
                  <a:srgbClr val="333333"/>
                </a:solidFill>
                <a:latin typeface="BYekan"/>
                <a:cs typeface="B Nazanin" panose="00000400000000000000" pitchFamily="2" charset="-78"/>
              </a:rPr>
              <a:t>مسكوكات</a:t>
            </a:r>
            <a:r>
              <a:rPr lang="fa-IR" sz="1600" dirty="0">
                <a:solidFill>
                  <a:srgbClr val="333333"/>
                </a:solidFill>
                <a:latin typeface="BYekan"/>
                <a:cs typeface="B Nazanin" panose="00000400000000000000" pitchFamily="2" charset="-78"/>
              </a:rPr>
              <a:t>، پول، اوراق بهادار، اسناد، فلزات قيمتي بهر شكل، جواهرات و مرواريد، سنگهاي قيمتي سوارنشده، هرگونه اسناد و نسخ خطي و همچنين هزينه بازسازي نقشه، جمع آوري مجدد اطلاعات و يا تنظيم دفاتر بازرگاني تحت اين بيمه‌نامه پوشش ندارد مگر آنكه صراحتاً خلاف آن شرط شده باشد</a:t>
            </a:r>
            <a:r>
              <a:rPr lang="fa-IR" sz="1600" dirty="0" smtClean="0">
                <a:solidFill>
                  <a:srgbClr val="333333"/>
                </a:solidFill>
                <a:latin typeface="BYekan"/>
                <a:cs typeface="B Nazanin" panose="00000400000000000000" pitchFamily="2" charset="-78"/>
              </a:rPr>
              <a:t>.</a:t>
            </a:r>
            <a:endParaRPr lang="en-US" sz="1600" dirty="0" smtClean="0">
              <a:solidFill>
                <a:srgbClr val="333333"/>
              </a:solidFill>
              <a:latin typeface="BYekan"/>
              <a:cs typeface="B Nazanin" panose="00000400000000000000" pitchFamily="2" charset="-78"/>
            </a:endParaRPr>
          </a:p>
          <a:p>
            <a:pPr algn="just" rtl="1">
              <a:lnSpc>
                <a:spcPct val="150000"/>
              </a:lnSpc>
            </a:pPr>
            <a:endParaRPr lang="en-US" sz="1600" dirty="0">
              <a:solidFill>
                <a:srgbClr val="333333"/>
              </a:solidFill>
              <a:latin typeface="BYekan"/>
              <a:cs typeface="B Nazanin" panose="00000400000000000000" pitchFamily="2" charset="-78"/>
            </a:endParaRPr>
          </a:p>
          <a:p>
            <a:pPr algn="just" rtl="1">
              <a:lnSpc>
                <a:spcPct val="150000"/>
              </a:lnSpc>
            </a:pPr>
            <a:r>
              <a:rPr lang="fa-IR" sz="1600" b="1" dirty="0">
                <a:solidFill>
                  <a:srgbClr val="0000FF"/>
                </a:solidFill>
                <a:latin typeface="BYekan"/>
                <a:cs typeface="B Nazanin" panose="00000400000000000000" pitchFamily="2" charset="-78"/>
              </a:rPr>
              <a:t>ماده </a:t>
            </a:r>
            <a:r>
              <a:rPr lang="fa-IR" sz="1600" b="1" dirty="0" smtClean="0">
                <a:solidFill>
                  <a:srgbClr val="0000FF"/>
                </a:solidFill>
                <a:latin typeface="BYekan"/>
                <a:cs typeface="B Nazanin" panose="00000400000000000000" pitchFamily="2" charset="-78"/>
              </a:rPr>
              <a:t>31</a:t>
            </a:r>
            <a:r>
              <a:rPr lang="fa-IR" sz="1600" dirty="0" smtClean="0">
                <a:solidFill>
                  <a:srgbClr val="333333"/>
                </a:solidFill>
                <a:latin typeface="BYekan"/>
                <a:cs typeface="B Nazanin" panose="00000400000000000000" pitchFamily="2" charset="-78"/>
              </a:rPr>
              <a:t>-تحقق </a:t>
            </a:r>
            <a:r>
              <a:rPr lang="fa-IR" sz="1600" dirty="0">
                <a:solidFill>
                  <a:srgbClr val="333333"/>
                </a:solidFill>
                <a:latin typeface="BYekan"/>
                <a:cs typeface="B Nazanin" panose="00000400000000000000" pitchFamily="2" charset="-78"/>
              </a:rPr>
              <a:t>خطرات موضوع اين بيمه‌نامه چنانچه ناشي از هر يك از حوادث و وقايع ذيل باشد، تحت پوشش اين بيمه‌نامه نخواهد بود. مگر آنكه صراحتا خلاف آن شرط شده </a:t>
            </a:r>
            <a:r>
              <a:rPr lang="fa-IR" sz="1600" dirty="0" smtClean="0">
                <a:solidFill>
                  <a:srgbClr val="333333"/>
                </a:solidFill>
                <a:latin typeface="BYekan"/>
                <a:cs typeface="B Nazanin" panose="00000400000000000000" pitchFamily="2" charset="-78"/>
              </a:rPr>
              <a:t>باشد:</a:t>
            </a:r>
            <a:endParaRPr lang="fa-IR" sz="1600" dirty="0">
              <a:cs typeface="B Nazanin" panose="00000400000000000000" pitchFamily="2" charset="-78"/>
            </a:endParaRPr>
          </a:p>
          <a:p>
            <a:pPr algn="just" rtl="1">
              <a:lnSpc>
                <a:spcPct val="150000"/>
              </a:lnSpc>
            </a:pPr>
            <a:r>
              <a:rPr lang="fa-IR" sz="1600" dirty="0" smtClean="0">
                <a:solidFill>
                  <a:srgbClr val="333333"/>
                </a:solidFill>
                <a:latin typeface="BYekan"/>
                <a:cs typeface="B Nazanin" panose="00000400000000000000" pitchFamily="2" charset="-78"/>
              </a:rPr>
              <a:t>1- </a:t>
            </a:r>
            <a:r>
              <a:rPr lang="fa-IR" sz="1600" dirty="0">
                <a:solidFill>
                  <a:srgbClr val="333333"/>
                </a:solidFill>
                <a:latin typeface="BYekan"/>
                <a:cs typeface="B Nazanin" panose="00000400000000000000" pitchFamily="2" charset="-78"/>
              </a:rPr>
              <a:t>جنگ، جنگ داخلي، آشوب و بلوا، اعتصاب، قيام، انقلاب، كودتا، اغتشاشات داخلي و يا اقدامات احتياطي مقامات نظامي ‌و انتظامي</a:t>
            </a:r>
            <a:r>
              <a:rPr lang="fa-IR" sz="1600" dirty="0" smtClean="0">
                <a:solidFill>
                  <a:srgbClr val="333333"/>
                </a:solidFill>
                <a:latin typeface="BYekan"/>
                <a:cs typeface="B Nazanin" panose="00000400000000000000" pitchFamily="2" charset="-78"/>
              </a:rPr>
              <a:t>.</a:t>
            </a:r>
            <a:endParaRPr lang="fa-IR" sz="1600" dirty="0">
              <a:cs typeface="B Nazanin" panose="00000400000000000000" pitchFamily="2" charset="-78"/>
            </a:endParaRPr>
          </a:p>
          <a:p>
            <a:pPr algn="just" rtl="1">
              <a:lnSpc>
                <a:spcPct val="150000"/>
              </a:lnSpc>
            </a:pPr>
            <a:r>
              <a:rPr lang="fa-IR" sz="1600" dirty="0">
                <a:solidFill>
                  <a:srgbClr val="333333"/>
                </a:solidFill>
                <a:latin typeface="BYekan"/>
                <a:cs typeface="B Nazanin" panose="00000400000000000000" pitchFamily="2" charset="-78"/>
              </a:rPr>
              <a:t>2</a:t>
            </a:r>
            <a:r>
              <a:rPr lang="fa-IR" sz="1600" dirty="0" smtClean="0">
                <a:solidFill>
                  <a:srgbClr val="333333"/>
                </a:solidFill>
                <a:latin typeface="BYekan"/>
                <a:cs typeface="B Nazanin" panose="00000400000000000000" pitchFamily="2" charset="-78"/>
              </a:rPr>
              <a:t>- </a:t>
            </a:r>
            <a:r>
              <a:rPr lang="fa-IR" sz="1600" dirty="0">
                <a:solidFill>
                  <a:srgbClr val="333333"/>
                </a:solidFill>
                <a:latin typeface="BYekan"/>
                <a:cs typeface="B Nazanin" panose="00000400000000000000" pitchFamily="2" charset="-78"/>
              </a:rPr>
              <a:t>زمين لرزه، آتش فشان، ريزش زمين، سيل، طغيان رودخانه ها، حريق تحت الارضي و يا آفات سماوي</a:t>
            </a:r>
            <a:r>
              <a:rPr lang="fa-IR" sz="1600" dirty="0" smtClean="0">
                <a:solidFill>
                  <a:srgbClr val="333333"/>
                </a:solidFill>
                <a:latin typeface="BYekan"/>
                <a:cs typeface="B Nazanin" panose="00000400000000000000" pitchFamily="2" charset="-78"/>
              </a:rPr>
              <a:t>.</a:t>
            </a:r>
            <a:endParaRPr lang="en-US" sz="1600" dirty="0" smtClean="0">
              <a:solidFill>
                <a:srgbClr val="333333"/>
              </a:solidFill>
              <a:latin typeface="BYekan"/>
              <a:cs typeface="B Nazanin" panose="00000400000000000000" pitchFamily="2" charset="-78"/>
            </a:endParaRPr>
          </a:p>
          <a:p>
            <a:pPr algn="just" rtl="1">
              <a:lnSpc>
                <a:spcPct val="150000"/>
              </a:lnSpc>
            </a:pPr>
            <a:r>
              <a:rPr lang="fa-IR" sz="1600" dirty="0">
                <a:cs typeface="B Nazanin" panose="00000400000000000000" pitchFamily="2" charset="-78"/>
              </a:rPr>
              <a:t>3</a:t>
            </a:r>
            <a:r>
              <a:rPr lang="fa-IR" sz="1600" dirty="0" smtClean="0">
                <a:solidFill>
                  <a:srgbClr val="333333"/>
                </a:solidFill>
                <a:latin typeface="BYekan"/>
                <a:cs typeface="B Nazanin" panose="00000400000000000000" pitchFamily="2" charset="-78"/>
              </a:rPr>
              <a:t>- </a:t>
            </a:r>
            <a:r>
              <a:rPr lang="fa-IR" sz="1600" dirty="0">
                <a:solidFill>
                  <a:srgbClr val="333333"/>
                </a:solidFill>
                <a:latin typeface="BYekan"/>
                <a:cs typeface="B Nazanin" panose="00000400000000000000" pitchFamily="2" charset="-78"/>
              </a:rPr>
              <a:t>انفجار مواد منفجره مانند ديناميت، تي- ان- تي و باروت</a:t>
            </a:r>
            <a:r>
              <a:rPr lang="fa-IR" sz="1600" dirty="0" smtClean="0">
                <a:solidFill>
                  <a:srgbClr val="333333"/>
                </a:solidFill>
                <a:latin typeface="BYekan"/>
                <a:cs typeface="B Nazanin" panose="00000400000000000000" pitchFamily="2" charset="-78"/>
              </a:rPr>
              <a:t>.</a:t>
            </a:r>
            <a:endParaRPr lang="en-US" sz="1600" dirty="0" smtClean="0">
              <a:solidFill>
                <a:srgbClr val="333333"/>
              </a:solidFill>
              <a:latin typeface="BYekan"/>
              <a:cs typeface="B Nazanin" panose="00000400000000000000" pitchFamily="2" charset="-78"/>
            </a:endParaRPr>
          </a:p>
          <a:p>
            <a:pPr algn="just" rtl="1">
              <a:lnSpc>
                <a:spcPct val="150000"/>
              </a:lnSpc>
            </a:pPr>
            <a:r>
              <a:rPr lang="fa-IR" sz="1600" dirty="0">
                <a:cs typeface="B Nazanin" panose="00000400000000000000" pitchFamily="2" charset="-78"/>
              </a:rPr>
              <a:t>4</a:t>
            </a:r>
            <a:r>
              <a:rPr lang="fa-IR" sz="1600" dirty="0" smtClean="0">
                <a:solidFill>
                  <a:srgbClr val="333333"/>
                </a:solidFill>
                <a:latin typeface="BYekan"/>
                <a:cs typeface="B Nazanin" panose="00000400000000000000" pitchFamily="2" charset="-78"/>
              </a:rPr>
              <a:t>- فعل و انفعالات هسته اي</a:t>
            </a:r>
            <a:endParaRPr lang="en-US" sz="1600" dirty="0" smtClean="0">
              <a:cs typeface="B Nazanin" panose="00000400000000000000" pitchFamily="2" charset="-78"/>
            </a:endParaRPr>
          </a:p>
          <a:p>
            <a:pPr algn="r" rtl="1"/>
            <a:endParaRPr lang="fa-IR" sz="1800" dirty="0">
              <a:solidFill>
                <a:srgbClr val="333333"/>
              </a:solidFill>
              <a:latin typeface="BYekan"/>
              <a:cs typeface="B Nazanin" panose="00000400000000000000" pitchFamily="2" charset="-78"/>
            </a:endParaRPr>
          </a:p>
        </p:txBody>
      </p:sp>
      <p:sp>
        <p:nvSpPr>
          <p:cNvPr id="22" name="Google Shape;565;p55"/>
          <p:cNvSpPr txBox="1">
            <a:spLocks noGrp="1"/>
          </p:cNvSpPr>
          <p:nvPr>
            <p:ph type="title"/>
          </p:nvPr>
        </p:nvSpPr>
        <p:spPr>
          <a:xfrm>
            <a:off x="3107050" y="-1"/>
            <a:ext cx="3405068" cy="894369"/>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سوم - استثنائات</a:t>
            </a:r>
          </a:p>
        </p:txBody>
      </p:sp>
    </p:spTree>
    <p:extLst>
      <p:ext uri="{BB962C8B-B14F-4D97-AF65-F5344CB8AC3E}">
        <p14:creationId xmlns:p14="http://schemas.microsoft.com/office/powerpoint/2010/main" val="379201810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4" name="Rectangle 3"/>
          <p:cNvSpPr/>
          <p:nvPr/>
        </p:nvSpPr>
        <p:spPr>
          <a:xfrm>
            <a:off x="502068" y="1011702"/>
            <a:ext cx="8072846" cy="3693319"/>
          </a:xfrm>
          <a:prstGeom prst="rect">
            <a:avLst/>
          </a:prstGeom>
        </p:spPr>
        <p:txBody>
          <a:bodyPr wrap="square">
            <a:spAutoFit/>
          </a:bodyPr>
          <a:lstStyle/>
          <a:p>
            <a:pPr algn="just" rtl="1">
              <a:lnSpc>
                <a:spcPct val="150000"/>
              </a:lnSpc>
            </a:pPr>
            <a:r>
              <a:rPr lang="fa-IR" sz="1600" b="1" dirty="0">
                <a:solidFill>
                  <a:srgbClr val="0000FF"/>
                </a:solidFill>
                <a:latin typeface="BYekan"/>
                <a:cs typeface="B Nazanin" panose="00000400000000000000" pitchFamily="2" charset="-78"/>
              </a:rPr>
              <a:t>ماده </a:t>
            </a:r>
            <a:r>
              <a:rPr lang="fa-IR" sz="1600" b="1" dirty="0" smtClean="0">
                <a:solidFill>
                  <a:srgbClr val="0000FF"/>
                </a:solidFill>
                <a:latin typeface="BYekan"/>
                <a:cs typeface="B Nazanin" panose="00000400000000000000" pitchFamily="2" charset="-78"/>
              </a:rPr>
              <a:t>32</a:t>
            </a:r>
            <a:r>
              <a:rPr lang="fa-IR" sz="1600" dirty="0" smtClean="0">
                <a:solidFill>
                  <a:srgbClr val="333333"/>
                </a:solidFill>
                <a:latin typeface="BYekan"/>
                <a:cs typeface="B Nazanin" panose="00000400000000000000" pitchFamily="2" charset="-78"/>
              </a:rPr>
              <a:t>-خسارت </a:t>
            </a:r>
            <a:r>
              <a:rPr lang="fa-IR" sz="1600" dirty="0">
                <a:solidFill>
                  <a:srgbClr val="333333"/>
                </a:solidFill>
                <a:latin typeface="BYekan"/>
                <a:cs typeface="B Nazanin" panose="00000400000000000000" pitchFamily="2" charset="-78"/>
              </a:rPr>
              <a:t>وارده به موتورها و ماشينهاي برقي در نتيجه اتفاقات زير كه در داخل موتورها و ماشينهاي مزبور بوقوع بپيوندد بهر علت مورد پوشش اين بيمه‌نامه </a:t>
            </a:r>
            <a:r>
              <a:rPr lang="fa-IR" sz="1600" dirty="0" smtClean="0">
                <a:solidFill>
                  <a:srgbClr val="333333"/>
                </a:solidFill>
                <a:latin typeface="BYekan"/>
                <a:cs typeface="B Nazanin" panose="00000400000000000000" pitchFamily="2" charset="-78"/>
              </a:rPr>
              <a:t>نميباشد:</a:t>
            </a:r>
            <a:endParaRPr lang="fa-IR" sz="1600" dirty="0">
              <a:cs typeface="B Nazanin" panose="00000400000000000000" pitchFamily="2" charset="-78"/>
            </a:endParaRPr>
          </a:p>
          <a:p>
            <a:pPr algn="just" rtl="1">
              <a:lnSpc>
                <a:spcPct val="150000"/>
              </a:lnSpc>
            </a:pPr>
            <a:r>
              <a:rPr lang="fa-IR" sz="1600" dirty="0" smtClean="0">
                <a:solidFill>
                  <a:srgbClr val="333333"/>
                </a:solidFill>
                <a:latin typeface="BYekan"/>
                <a:cs typeface="B Nazanin" panose="00000400000000000000" pitchFamily="2" charset="-78"/>
              </a:rPr>
              <a:t>اتصالات </a:t>
            </a:r>
            <a:r>
              <a:rPr lang="fa-IR" sz="1600" dirty="0">
                <a:solidFill>
                  <a:srgbClr val="333333"/>
                </a:solidFill>
                <a:latin typeface="BYekan"/>
                <a:cs typeface="B Nazanin" panose="00000400000000000000" pitchFamily="2" charset="-78"/>
              </a:rPr>
              <a:t>و اثرات ناشي از جريان برق، پاره شدن هادي، جرقه زدن، امواج برقي ناشي از اين اتفاقات بار زياد و يا عدم كفايت عايق بندي. لكن خسارتي كه در نتيجه اتفاقات مذكور در ساير قسمتهاي مورد بيمه بروز نمايد، تحت پوشش خواهد بود</a:t>
            </a:r>
            <a:r>
              <a:rPr lang="fa-IR" sz="1600" dirty="0" smtClean="0">
                <a:solidFill>
                  <a:srgbClr val="333333"/>
                </a:solidFill>
                <a:latin typeface="BYekan"/>
                <a:cs typeface="B Nazanin" panose="00000400000000000000" pitchFamily="2" charset="-78"/>
              </a:rPr>
              <a:t>.</a:t>
            </a:r>
            <a:endParaRPr lang="en-US" sz="1600" dirty="0" smtClean="0">
              <a:solidFill>
                <a:srgbClr val="333333"/>
              </a:solidFill>
              <a:latin typeface="BYekan"/>
              <a:cs typeface="B Nazanin" panose="00000400000000000000" pitchFamily="2" charset="-78"/>
            </a:endParaRPr>
          </a:p>
          <a:p>
            <a:pPr algn="just" rtl="1">
              <a:lnSpc>
                <a:spcPct val="150000"/>
              </a:lnSpc>
            </a:pPr>
            <a:endParaRPr lang="en-US" sz="1600" dirty="0">
              <a:solidFill>
                <a:srgbClr val="333333"/>
              </a:solidFill>
              <a:latin typeface="BYekan"/>
              <a:cs typeface="B Nazanin" panose="00000400000000000000" pitchFamily="2" charset="-78"/>
            </a:endParaRPr>
          </a:p>
          <a:p>
            <a:pPr algn="just" rtl="1">
              <a:lnSpc>
                <a:spcPct val="150000"/>
              </a:lnSpc>
            </a:pPr>
            <a:r>
              <a:rPr lang="fa-IR" sz="1600" b="1" dirty="0">
                <a:solidFill>
                  <a:srgbClr val="0000FF"/>
                </a:solidFill>
                <a:latin typeface="BYekan"/>
                <a:cs typeface="B Nazanin" panose="00000400000000000000" pitchFamily="2" charset="-78"/>
              </a:rPr>
              <a:t>ماده </a:t>
            </a:r>
            <a:r>
              <a:rPr lang="fa-IR" sz="1600" b="1" dirty="0" smtClean="0">
                <a:solidFill>
                  <a:srgbClr val="0000FF"/>
                </a:solidFill>
                <a:latin typeface="BYekan"/>
                <a:cs typeface="B Nazanin" panose="00000400000000000000" pitchFamily="2" charset="-78"/>
              </a:rPr>
              <a:t>33</a:t>
            </a:r>
            <a:r>
              <a:rPr lang="fa-IR" sz="1600" dirty="0" smtClean="0">
                <a:solidFill>
                  <a:srgbClr val="333333"/>
                </a:solidFill>
                <a:latin typeface="BYekan"/>
                <a:cs typeface="B Nazanin" panose="00000400000000000000" pitchFamily="2" charset="-78"/>
              </a:rPr>
              <a:t>-خسارت </a:t>
            </a:r>
            <a:r>
              <a:rPr lang="fa-IR" sz="1600" dirty="0">
                <a:solidFill>
                  <a:srgbClr val="333333"/>
                </a:solidFill>
                <a:latin typeface="BYekan"/>
                <a:cs typeface="B Nazanin" panose="00000400000000000000" pitchFamily="2" charset="-78"/>
              </a:rPr>
              <a:t>وارده به ظروف تحت فشار صنعتي ناشي از انفجار اين ظروف مورد پوشش اين بيمه‌نامه نميباشد. لكن خسارتي كه در نتيجه تحقق خطر مزبور در ساير قسمتهاي مورد بيمه بروز نمايد تحت پوشش خواهد بود</a:t>
            </a:r>
            <a:r>
              <a:rPr lang="fa-IR" sz="1600" dirty="0" smtClean="0">
                <a:solidFill>
                  <a:srgbClr val="333333"/>
                </a:solidFill>
                <a:latin typeface="BYekan"/>
                <a:cs typeface="B Nazanin" panose="00000400000000000000" pitchFamily="2" charset="-78"/>
              </a:rPr>
              <a:t>.</a:t>
            </a:r>
            <a:endParaRPr lang="en-US" sz="1600" dirty="0" smtClean="0">
              <a:solidFill>
                <a:srgbClr val="333333"/>
              </a:solidFill>
              <a:latin typeface="BYekan"/>
              <a:cs typeface="B Nazanin" panose="00000400000000000000" pitchFamily="2" charset="-78"/>
            </a:endParaRPr>
          </a:p>
          <a:p>
            <a:pPr algn="just" rtl="1">
              <a:lnSpc>
                <a:spcPct val="150000"/>
              </a:lnSpc>
            </a:pPr>
            <a:endParaRPr lang="fa-IR" sz="1600" dirty="0">
              <a:solidFill>
                <a:srgbClr val="333333"/>
              </a:solidFill>
              <a:latin typeface="BYekan"/>
              <a:cs typeface="B Nazanin" panose="00000400000000000000" pitchFamily="2" charset="-78"/>
            </a:endParaRPr>
          </a:p>
          <a:p>
            <a:pPr algn="just" rtl="1">
              <a:lnSpc>
                <a:spcPct val="150000"/>
              </a:lnSpc>
            </a:pPr>
            <a:r>
              <a:rPr lang="fa-IR" sz="1600" b="1" dirty="0">
                <a:solidFill>
                  <a:srgbClr val="0000FF"/>
                </a:solidFill>
                <a:latin typeface="BYekan"/>
                <a:cs typeface="B Nazanin" panose="00000400000000000000" pitchFamily="2" charset="-78"/>
              </a:rPr>
              <a:t>ماده </a:t>
            </a:r>
            <a:r>
              <a:rPr lang="fa-IR" sz="1600" b="1" dirty="0" smtClean="0">
                <a:solidFill>
                  <a:srgbClr val="0000FF"/>
                </a:solidFill>
                <a:latin typeface="BYekan"/>
                <a:cs typeface="B Nazanin" panose="00000400000000000000" pitchFamily="2" charset="-78"/>
              </a:rPr>
              <a:t>34</a:t>
            </a:r>
            <a:r>
              <a:rPr lang="fa-IR" sz="1600" dirty="0" smtClean="0">
                <a:solidFill>
                  <a:srgbClr val="333333"/>
                </a:solidFill>
                <a:latin typeface="BYekan"/>
                <a:cs typeface="B Nazanin" panose="00000400000000000000" pitchFamily="2" charset="-78"/>
              </a:rPr>
              <a:t>-خسارت </a:t>
            </a:r>
            <a:r>
              <a:rPr lang="fa-IR" sz="1600" dirty="0">
                <a:solidFill>
                  <a:srgbClr val="333333"/>
                </a:solidFill>
                <a:latin typeface="BYekan"/>
                <a:cs typeface="B Nazanin" panose="00000400000000000000" pitchFamily="2" charset="-78"/>
              </a:rPr>
              <a:t>وارده به مورد بيمه در محدوده آتش كنترل شده تحت پوشش اين بيمه‌نامه نخواهد بود.</a:t>
            </a:r>
          </a:p>
          <a:p>
            <a:pPr algn="r" rtl="1"/>
            <a:endParaRPr lang="en-US" sz="1800" dirty="0">
              <a:cs typeface="B Nazanin" panose="00000400000000000000" pitchFamily="2" charset="-78"/>
            </a:endParaRPr>
          </a:p>
        </p:txBody>
      </p:sp>
      <p:sp>
        <p:nvSpPr>
          <p:cNvPr id="22" name="Google Shape;565;p55"/>
          <p:cNvSpPr txBox="1">
            <a:spLocks noGrp="1"/>
          </p:cNvSpPr>
          <p:nvPr>
            <p:ph type="title"/>
          </p:nvPr>
        </p:nvSpPr>
        <p:spPr>
          <a:xfrm>
            <a:off x="3107050" y="-1"/>
            <a:ext cx="3333507" cy="894369"/>
          </a:xfrm>
          <a:prstGeom prst="rect">
            <a:avLst/>
          </a:prstGeom>
        </p:spPr>
        <p:txBody>
          <a:bodyPr spcFirstLastPara="1" wrap="square" lIns="91425" tIns="91425" rIns="91425" bIns="91425" anchor="ctr" anchorCtr="0">
            <a:noAutofit/>
          </a:bodyPr>
          <a:lstStyle/>
          <a:p>
            <a:pPr rtl="1">
              <a:lnSpc>
                <a:spcPct val="150000"/>
              </a:lnSpc>
            </a:pPr>
            <a:r>
              <a:rPr lang="fa-IR" sz="3200" dirty="0">
                <a:solidFill>
                  <a:srgbClr val="FF0000"/>
                </a:solidFill>
                <a:latin typeface="BYekan"/>
                <a:cs typeface="B Nazanin" panose="00000400000000000000" pitchFamily="2" charset="-78"/>
              </a:rPr>
              <a:t>فصل سوم - استثنائات</a:t>
            </a:r>
          </a:p>
        </p:txBody>
      </p:sp>
    </p:spTree>
    <p:extLst>
      <p:ext uri="{BB962C8B-B14F-4D97-AF65-F5344CB8AC3E}">
        <p14:creationId xmlns:p14="http://schemas.microsoft.com/office/powerpoint/2010/main" val="3268300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6977" y="709066"/>
            <a:ext cx="8370533" cy="2103302"/>
          </a:xfrm>
          <a:prstGeom prst="rect">
            <a:avLst/>
          </a:prstGeom>
        </p:spPr>
      </p:pic>
      <p:pic>
        <p:nvPicPr>
          <p:cNvPr id="5" name="Picture 4"/>
          <p:cNvPicPr>
            <a:picLocks noChangeAspect="1"/>
          </p:cNvPicPr>
          <p:nvPr/>
        </p:nvPicPr>
        <p:blipFill>
          <a:blip r:embed="rId3"/>
          <a:stretch>
            <a:fillRect/>
          </a:stretch>
        </p:blipFill>
        <p:spPr>
          <a:xfrm>
            <a:off x="2814762" y="2645391"/>
            <a:ext cx="3061252" cy="2148465"/>
          </a:xfrm>
          <a:prstGeom prst="rect">
            <a:avLst/>
          </a:prstGeom>
        </p:spPr>
      </p:pic>
    </p:spTree>
    <p:extLst>
      <p:ext uri="{BB962C8B-B14F-4D97-AF65-F5344CB8AC3E}">
        <p14:creationId xmlns:p14="http://schemas.microsoft.com/office/powerpoint/2010/main" val="1381917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4498" y="876915"/>
            <a:ext cx="7895004" cy="3389670"/>
          </a:xfrm>
          <a:prstGeom prst="rect">
            <a:avLst/>
          </a:prstGeom>
        </p:spPr>
      </p:pic>
    </p:spTree>
    <p:extLst>
      <p:ext uri="{BB962C8B-B14F-4D97-AF65-F5344CB8AC3E}">
        <p14:creationId xmlns:p14="http://schemas.microsoft.com/office/powerpoint/2010/main" val="4050776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4" name="TextBox 3">
            <a:extLst>
              <a:ext uri="{FF2B5EF4-FFF2-40B4-BE49-F238E27FC236}">
                <a16:creationId xmlns:a16="http://schemas.microsoft.com/office/drawing/2014/main" id="{3349B950-6AED-3A70-C1D9-492D34C1B84E}"/>
              </a:ext>
            </a:extLst>
          </p:cNvPr>
          <p:cNvSpPr txBox="1"/>
          <p:nvPr/>
        </p:nvSpPr>
        <p:spPr>
          <a:xfrm>
            <a:off x="827584" y="836712"/>
            <a:ext cx="7488832" cy="3718967"/>
          </a:xfrm>
          <a:prstGeom prst="rect">
            <a:avLst/>
          </a:prstGeom>
          <a:noFill/>
        </p:spPr>
        <p:txBody>
          <a:bodyPr wrap="square">
            <a:spAutoFit/>
          </a:bodyPr>
          <a:lstStyle/>
          <a:p>
            <a:pPr lvl="0" indent="0" algn="r" rtl="1" fontAlgn="auto">
              <a:lnSpc>
                <a:spcPct val="200000"/>
              </a:lnSpc>
              <a:spcAft>
                <a:spcPts val="600"/>
              </a:spcAft>
              <a:buSzTx/>
              <a:buFont typeface="Arial"/>
              <a:buNone/>
              <a:tabLst/>
              <a:defRPr/>
            </a:pPr>
            <a:r>
              <a:rPr lang="fa-IR" sz="3200" b="1" kern="1200">
                <a:solidFill>
                  <a:srgbClr val="FF0000"/>
                </a:solidFill>
                <a:latin typeface="Times New Roman"/>
                <a:ea typeface="Times New Roman"/>
                <a:cs typeface="B Nazanin" panose="00000400000000000000" pitchFamily="2" charset="-78"/>
              </a:rPr>
              <a:t>* </a:t>
            </a:r>
            <a:r>
              <a:rPr lang="fa-IR" sz="3200" b="1" kern="1200" smtClean="0">
                <a:solidFill>
                  <a:srgbClr val="FF0000"/>
                </a:solidFill>
                <a:latin typeface="Times New Roman"/>
                <a:ea typeface="Times New Roman"/>
                <a:cs typeface="B Nazanin" panose="00000400000000000000" pitchFamily="2" charset="-78"/>
              </a:rPr>
              <a:t>واحدها </a:t>
            </a:r>
            <a:r>
              <a:rPr lang="fa-IR" sz="3200" b="1" kern="1200" dirty="0" smtClean="0">
                <a:solidFill>
                  <a:srgbClr val="FF0000"/>
                </a:solidFill>
                <a:latin typeface="Times New Roman"/>
                <a:ea typeface="Times New Roman"/>
                <a:cs typeface="B Nazanin" panose="00000400000000000000" pitchFamily="2" charset="-78"/>
              </a:rPr>
              <a:t>و مجتمع های مسکونی</a:t>
            </a:r>
            <a:endParaRPr lang="en-US" sz="3200" b="1" kern="1200" dirty="0">
              <a:solidFill>
                <a:srgbClr val="FF0000"/>
              </a:solidFill>
              <a:latin typeface="Times New Roman"/>
              <a:ea typeface="Times New Roman"/>
              <a:cs typeface="B Nazanin" panose="00000400000000000000" pitchFamily="2" charset="-78"/>
            </a:endParaRPr>
          </a:p>
          <a:p>
            <a:pPr marL="0" marR="0" lvl="0" indent="0" algn="just" defTabSz="914400" rtl="1" eaLnBrk="1" fontAlgn="auto" latinLnBrk="0" hangingPunct="1">
              <a:lnSpc>
                <a:spcPct val="200000"/>
              </a:lnSpc>
              <a:spcBef>
                <a:spcPts val="0"/>
              </a:spcBef>
              <a:spcAft>
                <a:spcPts val="800"/>
              </a:spcAft>
              <a:buClrTx/>
              <a:buSzTx/>
              <a:buFontTx/>
              <a:buNone/>
              <a:tabLst/>
              <a:defRPr/>
            </a:pPr>
            <a:r>
              <a:rPr kumimoji="0" lang="fa-IR" sz="1600" b="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   </a:t>
            </a:r>
            <a:r>
              <a:rPr kumimoji="0" lang="fa-IR" sz="1600" i="0" u="none" strike="noStrike" kern="1200" cap="none" spc="0" normalizeH="0" baseline="0" noProof="0" dirty="0">
                <a:ln>
                  <a:noFill/>
                </a:ln>
                <a:solidFill>
                  <a:prstClr val="black"/>
                </a:solidFill>
                <a:effectLst/>
                <a:uLnTx/>
                <a:uFillTx/>
                <a:latin typeface="Calibri"/>
                <a:ea typeface="Times New Roman"/>
                <a:cs typeface="B Nazanin" panose="00000400000000000000" pitchFamily="2" charset="-78"/>
              </a:rPr>
              <a:t>بنا به درخواست بيمه‌گذار واحد مسكوني، علاوه بر خطرهاي حريق، انفجار و صاعقه در برابر كليه خطرهاي اضافي به قيمت روز تحت  پوشش قرار مي‌گيرد و حق بيمه سالانه آن با توجه به ارزش ساختمان و اثاث منزل و خطرهاي بيمه شده محاسبه خواهد شد</a:t>
            </a:r>
            <a:r>
              <a:rPr kumimoji="0" lang="fa-IR" sz="1600" i="0" u="none" strike="noStrike" kern="1200" cap="none" spc="0" normalizeH="0" baseline="0" noProof="0" dirty="0" smtClean="0">
                <a:ln>
                  <a:noFill/>
                </a:ln>
                <a:solidFill>
                  <a:prstClr val="black"/>
                </a:solidFill>
                <a:effectLst/>
                <a:uLnTx/>
                <a:uFillTx/>
                <a:latin typeface="Calibri"/>
                <a:ea typeface="Times New Roman"/>
                <a:cs typeface="B Nazanin" panose="00000400000000000000" pitchFamily="2" charset="-78"/>
              </a:rPr>
              <a:t>.</a:t>
            </a:r>
          </a:p>
          <a:p>
            <a:pPr marL="0" marR="0" lvl="0" indent="0" algn="just" defTabSz="914400" rtl="1" eaLnBrk="1" fontAlgn="auto" latinLnBrk="0" hangingPunct="1">
              <a:lnSpc>
                <a:spcPct val="200000"/>
              </a:lnSpc>
              <a:spcBef>
                <a:spcPts val="0"/>
              </a:spcBef>
              <a:spcAft>
                <a:spcPts val="800"/>
              </a:spcAft>
              <a:buClrTx/>
              <a:buSzTx/>
              <a:buFontTx/>
              <a:buNone/>
              <a:tabLst/>
              <a:defRPr/>
            </a:pPr>
            <a:r>
              <a:rPr lang="fa-IR" sz="1600" kern="1200" dirty="0" smtClean="0">
                <a:solidFill>
                  <a:prstClr val="black"/>
                </a:solidFill>
                <a:latin typeface="Calibri"/>
                <a:ea typeface="Calibri"/>
                <a:cs typeface="B Nazanin" panose="00000400000000000000" pitchFamily="2" charset="-78"/>
              </a:rPr>
              <a:t>برای مجتمع هایی که تعداد آنها بالای 15 واحد باشد، بیمه نامه مجتمع های مسکونی صادر می گردد که به نفع بیمه گذار می باشد .</a:t>
            </a:r>
            <a:endParaRPr kumimoji="0" lang="en-US" i="0" u="none" strike="noStrike" kern="1200" cap="none" spc="0" normalizeH="0" baseline="0" noProof="0" dirty="0">
              <a:ln>
                <a:noFill/>
              </a:ln>
              <a:solidFill>
                <a:prstClr val="black"/>
              </a:solidFill>
              <a:effectLst/>
              <a:uLnTx/>
              <a:uFillTx/>
              <a:latin typeface="Calibri"/>
              <a:ea typeface="Calibri"/>
              <a:cs typeface="B Nazanin" panose="00000400000000000000" pitchFamily="2" charset="-78"/>
            </a:endParaRPr>
          </a:p>
        </p:txBody>
      </p:sp>
    </p:spTree>
    <p:extLst>
      <p:ext uri="{BB962C8B-B14F-4D97-AF65-F5344CB8AC3E}">
        <p14:creationId xmlns:p14="http://schemas.microsoft.com/office/powerpoint/2010/main" val="1201307558"/>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The Feast of The Baptism of the Lord by Slidesgo">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555</TotalTime>
  <Words>4914</Words>
  <Application>Microsoft Office PowerPoint</Application>
  <PresentationFormat>On-screen Show (16:9)</PresentationFormat>
  <Paragraphs>209</Paragraphs>
  <Slides>79</Slides>
  <Notes>59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79</vt:i4>
      </vt:variant>
    </vt:vector>
  </HeadingPairs>
  <TitlesOfParts>
    <vt:vector size="91" baseType="lpstr">
      <vt:lpstr>Libre Baskerville</vt:lpstr>
      <vt:lpstr>BYekan</vt:lpstr>
      <vt:lpstr>Calibri</vt:lpstr>
      <vt:lpstr>tahoma</vt:lpstr>
      <vt:lpstr>Garamond</vt:lpstr>
      <vt:lpstr>B Zar</vt:lpstr>
      <vt:lpstr>B Nazanin</vt:lpstr>
      <vt:lpstr>Arial</vt:lpstr>
      <vt:lpstr>Times New Roman</vt:lpstr>
      <vt:lpstr>Actor</vt:lpstr>
      <vt:lpstr>Josefin Sans</vt:lpstr>
      <vt:lpstr>The Feast of The Baptism of the Lord by Slidesgo</vt:lpstr>
      <vt:lpstr>PowerPoint Presentation</vt:lpstr>
      <vt:lpstr>PowerPoint Presentation</vt:lpstr>
      <vt:lpstr>مقدمه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پيشنهاد بيمه‌</vt:lpstr>
      <vt:lpstr>PowerPoint Presentation</vt:lpstr>
      <vt:lpstr>PowerPoint Presentation</vt:lpstr>
      <vt:lpstr>بازديد اوليه و صدور بيمه‌نامه</vt:lpstr>
      <vt:lpstr>PowerPoint Presentation</vt:lpstr>
      <vt:lpstr>وظايف بيمه‌گذار هنگام خريد بيمه‌نامه</vt:lpstr>
      <vt:lpstr>PowerPoint Presentation</vt:lpstr>
      <vt:lpstr>PowerPoint Presentation</vt:lpstr>
      <vt:lpstr>PowerPoint Presentation</vt:lpstr>
      <vt:lpstr>PowerPoint Presentation</vt:lpstr>
      <vt:lpstr>آئين نامه شماره 21 </vt:lpstr>
      <vt:lpstr>فصل اول - كليات</vt:lpstr>
      <vt:lpstr>فصل اول - كليات</vt:lpstr>
      <vt:lpstr>PowerPoint Presentation</vt:lpstr>
      <vt:lpstr>فصل اول - كليات</vt:lpstr>
      <vt:lpstr>فصل اول - كليات</vt:lpstr>
      <vt:lpstr>فصل دوم - شرایط</vt:lpstr>
      <vt:lpstr>فصل دوم - شرایط</vt:lpstr>
      <vt:lpstr>فصل دوم - شرایط</vt:lpstr>
      <vt:lpstr>PowerPoint Presentation</vt:lpstr>
      <vt:lpstr>فصل دوم - شرایط</vt:lpstr>
      <vt:lpstr>فصل دوم - شرایط</vt:lpstr>
      <vt:lpstr>PowerPoint Presentation</vt:lpstr>
      <vt:lpstr>PowerPoint Presentation</vt:lpstr>
      <vt:lpstr>فصل دوم - شرایط</vt:lpstr>
      <vt:lpstr>فصل دوم - شرایط</vt:lpstr>
      <vt:lpstr>PowerPoint Presentation</vt:lpstr>
      <vt:lpstr>PowerPoint Presentation</vt:lpstr>
      <vt:lpstr>فصل دوم - شرایط</vt:lpstr>
      <vt:lpstr>فصل دوم - شرایط</vt:lpstr>
      <vt:lpstr>فصل دوم - شرایط</vt:lpstr>
      <vt:lpstr>فصل دوم - شرایط</vt:lpstr>
      <vt:lpstr>فصل دوم - شرایط</vt:lpstr>
      <vt:lpstr>فصل دوم - شرایط</vt:lpstr>
      <vt:lpstr>PowerPoint Presentation</vt:lpstr>
      <vt:lpstr>فصل دوم - شرایط</vt:lpstr>
      <vt:lpstr>فصل سوم - استثنائات</vt:lpstr>
      <vt:lpstr>فصل سوم - استثنائات</vt:lpstr>
      <vt:lpstr>فصل سوم - استثنائات</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Feast of The Baptism of the Lord</dc:title>
  <dc:creator>ali</dc:creator>
  <cp:lastModifiedBy>زهرا اسماعیل زاده</cp:lastModifiedBy>
  <cp:revision>61</cp:revision>
  <cp:lastPrinted>2023-03-04T06:20:42Z</cp:lastPrinted>
  <dcterms:modified xsi:type="dcterms:W3CDTF">2023-03-06T09:57:05Z</dcterms:modified>
</cp:coreProperties>
</file>